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97" r:id="rId2"/>
    <p:sldId id="258" r:id="rId3"/>
    <p:sldId id="299" r:id="rId4"/>
    <p:sldId id="327" r:id="rId5"/>
    <p:sldId id="259" r:id="rId6"/>
    <p:sldId id="300" r:id="rId7"/>
    <p:sldId id="301" r:id="rId8"/>
    <p:sldId id="302" r:id="rId9"/>
    <p:sldId id="303" r:id="rId10"/>
    <p:sldId id="304" r:id="rId11"/>
    <p:sldId id="307" r:id="rId12"/>
    <p:sldId id="309" r:id="rId13"/>
    <p:sldId id="310" r:id="rId14"/>
    <p:sldId id="311" r:id="rId15"/>
    <p:sldId id="312" r:id="rId16"/>
    <p:sldId id="314" r:id="rId17"/>
    <p:sldId id="315" r:id="rId18"/>
    <p:sldId id="316" r:id="rId19"/>
    <p:sldId id="317" r:id="rId20"/>
    <p:sldId id="261" r:id="rId21"/>
    <p:sldId id="319" r:id="rId22"/>
    <p:sldId id="320" r:id="rId23"/>
    <p:sldId id="324" r:id="rId24"/>
    <p:sldId id="321" r:id="rId25"/>
    <p:sldId id="35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SimSun" panose="02010600030101010101" pitchFamily="2" charset="-122"/>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39350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85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52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816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12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47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773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719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385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593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53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705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78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743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78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216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02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764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22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48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72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04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321" y="1917290"/>
            <a:ext cx="8096860" cy="146746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40657" y="3639165"/>
            <a:ext cx="7766107" cy="678426"/>
          </a:xfrm>
        </p:spPr>
        <p:txBody>
          <a:bodyPr>
            <a:normAutofit/>
          </a:bodyPr>
          <a:lstStyle>
            <a:lvl1pPr marL="0" indent="0" algn="r">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panose="00000400000000000000"/>
              <a:buChar char="▸"/>
              <a:defRPr sz="2000">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lvl="1" indent="-342900">
              <a:lnSpc>
                <a:spcPct val="110000"/>
              </a:lnSpc>
              <a:spcBef>
                <a:spcPts val="600"/>
              </a:spcBef>
              <a:spcAft>
                <a:spcPts val="0"/>
              </a:spcAft>
              <a:buClr>
                <a:schemeClr val="accent1"/>
              </a:buClr>
              <a:buSzPts val="1800"/>
              <a:buFont typeface="Barlow Light" panose="00000400000000000000"/>
              <a:buChar char="▹"/>
              <a:defRPr sz="2000">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lvl="2" indent="-342900">
              <a:lnSpc>
                <a:spcPct val="110000"/>
              </a:lnSpc>
              <a:spcBef>
                <a:spcPts val="600"/>
              </a:spcBef>
              <a:spcAft>
                <a:spcPts val="0"/>
              </a:spcAft>
              <a:buClr>
                <a:schemeClr val="accent1"/>
              </a:buClr>
              <a:buSzPts val="1800"/>
              <a:buFont typeface="Barlow Light" panose="00000400000000000000"/>
              <a:buChar char="▹"/>
              <a:defRPr sz="2000">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lvl="3" indent="-355600">
              <a:lnSpc>
                <a:spcPct val="110000"/>
              </a:lnSpc>
              <a:spcBef>
                <a:spcPts val="600"/>
              </a:spcBef>
              <a:spcAft>
                <a:spcPts val="0"/>
              </a:spcAft>
              <a:buClr>
                <a:schemeClr val="dk1"/>
              </a:buClr>
              <a:buSzPts val="2000"/>
              <a:buFont typeface="Barlow Light" panose="00000400000000000000"/>
              <a:buChar char="▹"/>
              <a:defRPr sz="2000">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lvl="4" indent="-355600">
              <a:lnSpc>
                <a:spcPct val="110000"/>
              </a:lnSpc>
              <a:spcBef>
                <a:spcPts val="600"/>
              </a:spcBef>
              <a:spcAft>
                <a:spcPts val="0"/>
              </a:spcAft>
              <a:buClr>
                <a:schemeClr val="dk1"/>
              </a:buClr>
              <a:buSzPts val="2000"/>
              <a:buFont typeface="Barlow Light" panose="00000400000000000000"/>
              <a:buChar char="▹"/>
              <a:defRPr sz="2000">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lvl="5" indent="-355600">
              <a:lnSpc>
                <a:spcPct val="110000"/>
              </a:lnSpc>
              <a:spcBef>
                <a:spcPts val="600"/>
              </a:spcBef>
              <a:spcAft>
                <a:spcPts val="0"/>
              </a:spcAft>
              <a:buClr>
                <a:schemeClr val="dk1"/>
              </a:buClr>
              <a:buSzPts val="2000"/>
              <a:buFont typeface="Barlow Light" panose="00000400000000000000"/>
              <a:buChar char="▹"/>
              <a:defRPr sz="2000">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lvl="6" indent="-355600">
              <a:lnSpc>
                <a:spcPct val="110000"/>
              </a:lnSpc>
              <a:spcBef>
                <a:spcPts val="600"/>
              </a:spcBef>
              <a:spcAft>
                <a:spcPts val="0"/>
              </a:spcAft>
              <a:buClr>
                <a:schemeClr val="dk1"/>
              </a:buClr>
              <a:buSzPts val="2000"/>
              <a:buFont typeface="Barlow Light" panose="00000400000000000000"/>
              <a:buChar char="▹"/>
              <a:defRPr sz="2000">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lvl="7" indent="-355600">
              <a:lnSpc>
                <a:spcPct val="110000"/>
              </a:lnSpc>
              <a:spcBef>
                <a:spcPts val="600"/>
              </a:spcBef>
              <a:spcAft>
                <a:spcPts val="0"/>
              </a:spcAft>
              <a:buClr>
                <a:schemeClr val="dk1"/>
              </a:buClr>
              <a:buSzPts val="2000"/>
              <a:buFont typeface="Barlow Light" panose="00000400000000000000"/>
              <a:buChar char="▹"/>
              <a:defRPr sz="2000">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lvl="8" indent="-355600">
              <a:lnSpc>
                <a:spcPct val="110000"/>
              </a:lnSpc>
              <a:spcBef>
                <a:spcPts val="600"/>
              </a:spcBef>
              <a:spcAft>
                <a:spcPts val="0"/>
              </a:spcAft>
              <a:buClr>
                <a:schemeClr val="dk1"/>
              </a:buClr>
              <a:buSzPts val="2000"/>
              <a:buFont typeface="Barlow Light" panose="00000400000000000000"/>
              <a:buChar char="▹"/>
              <a:defRPr sz="2000">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panose="00000400000000000000"/>
                <a:ea typeface="Barlow Light" panose="00000400000000000000"/>
                <a:cs typeface="Barlow Light" panose="00000400000000000000"/>
                <a:sym typeface="Barlow Light" panose="00000400000000000000"/>
              </a:defRPr>
            </a:lvl1pPr>
            <a:lvl2pPr lvl="1" algn="r">
              <a:buNone/>
              <a:defRPr sz="1200">
                <a:solidFill>
                  <a:schemeClr val="lt1"/>
                </a:solidFill>
                <a:latin typeface="Barlow Light" panose="00000400000000000000"/>
                <a:ea typeface="Barlow Light" panose="00000400000000000000"/>
                <a:cs typeface="Barlow Light" panose="00000400000000000000"/>
                <a:sym typeface="Barlow Light" panose="00000400000000000000"/>
              </a:defRPr>
            </a:lvl2pPr>
            <a:lvl3pPr lvl="2" algn="r">
              <a:buNone/>
              <a:defRPr sz="1200">
                <a:solidFill>
                  <a:schemeClr val="lt1"/>
                </a:solidFill>
                <a:latin typeface="Barlow Light" panose="00000400000000000000"/>
                <a:ea typeface="Barlow Light" panose="00000400000000000000"/>
                <a:cs typeface="Barlow Light" panose="00000400000000000000"/>
                <a:sym typeface="Barlow Light" panose="00000400000000000000"/>
              </a:defRPr>
            </a:lvl3pPr>
            <a:lvl4pPr lvl="3" algn="r">
              <a:buNone/>
              <a:defRPr sz="1200">
                <a:solidFill>
                  <a:schemeClr val="lt1"/>
                </a:solidFill>
                <a:latin typeface="Barlow Light" panose="00000400000000000000"/>
                <a:ea typeface="Barlow Light" panose="00000400000000000000"/>
                <a:cs typeface="Barlow Light" panose="00000400000000000000"/>
                <a:sym typeface="Barlow Light" panose="00000400000000000000"/>
              </a:defRPr>
            </a:lvl4pPr>
            <a:lvl5pPr lvl="4" algn="r">
              <a:buNone/>
              <a:defRPr sz="1200">
                <a:solidFill>
                  <a:schemeClr val="lt1"/>
                </a:solidFill>
                <a:latin typeface="Barlow Light" panose="00000400000000000000"/>
                <a:ea typeface="Barlow Light" panose="00000400000000000000"/>
                <a:cs typeface="Barlow Light" panose="00000400000000000000"/>
                <a:sym typeface="Barlow Light" panose="00000400000000000000"/>
              </a:defRPr>
            </a:lvl5pPr>
            <a:lvl6pPr lvl="5" algn="r">
              <a:buNone/>
              <a:defRPr sz="1200">
                <a:solidFill>
                  <a:schemeClr val="lt1"/>
                </a:solidFill>
                <a:latin typeface="Barlow Light" panose="00000400000000000000"/>
                <a:ea typeface="Barlow Light" panose="00000400000000000000"/>
                <a:cs typeface="Barlow Light" panose="00000400000000000000"/>
                <a:sym typeface="Barlow Light" panose="00000400000000000000"/>
              </a:defRPr>
            </a:lvl6pPr>
            <a:lvl7pPr lvl="6" algn="r">
              <a:buNone/>
              <a:defRPr sz="1200">
                <a:solidFill>
                  <a:schemeClr val="lt1"/>
                </a:solidFill>
                <a:latin typeface="Barlow Light" panose="00000400000000000000"/>
                <a:ea typeface="Barlow Light" panose="00000400000000000000"/>
                <a:cs typeface="Barlow Light" panose="00000400000000000000"/>
                <a:sym typeface="Barlow Light" panose="00000400000000000000"/>
              </a:defRPr>
            </a:lvl7pPr>
            <a:lvl8pPr lvl="7" algn="r">
              <a:buNone/>
              <a:defRPr sz="1200">
                <a:solidFill>
                  <a:schemeClr val="lt1"/>
                </a:solidFill>
                <a:latin typeface="Barlow Light" panose="00000400000000000000"/>
                <a:ea typeface="Barlow Light" panose="00000400000000000000"/>
                <a:cs typeface="Barlow Light" panose="00000400000000000000"/>
                <a:sym typeface="Barlow Light" panose="00000400000000000000"/>
              </a:defRPr>
            </a:lvl8pPr>
            <a:lvl9pPr lvl="8" algn="r">
              <a:buNone/>
              <a:defRPr sz="1200">
                <a:solidFill>
                  <a:schemeClr val="lt1"/>
                </a:solidFill>
                <a:latin typeface="Barlow Light" panose="00000400000000000000"/>
                <a:ea typeface="Barlow Light" panose="00000400000000000000"/>
                <a:cs typeface="Barlow Light" panose="00000400000000000000"/>
                <a:sym typeface="Barlow Light" panose="00000400000000000000"/>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210" y="1075547"/>
            <a:ext cx="7617540" cy="1622322"/>
          </a:xfrm>
        </p:spPr>
        <p:txBody>
          <a:bodyPr>
            <a:noAutofit/>
          </a:bodyPr>
          <a:lstStyle/>
          <a:p>
            <a:pPr marL="0" marR="0" algn="ctr">
              <a:spcBef>
                <a:spcPts val="0"/>
              </a:spcBef>
              <a:spcAft>
                <a:spcPts val="0"/>
              </a:spcAft>
            </a:pPr>
            <a:r>
              <a:rPr lang="en-US" sz="2800"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t/>
            </a:r>
            <a:br>
              <a:rPr lang="en-US" sz="2800"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br>
            <a: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t>RETOOLING THE NATION’S WORKFORCE THROUGH MANAGEMENT INFORMATION TECHNOLOGY </a:t>
            </a:r>
            <a:b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br>
            <a: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t/>
            </a:r>
            <a:b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br>
            <a: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t/>
            </a:r>
            <a:b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br>
            <a: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t>M. B. Sani</a:t>
            </a:r>
            <a:b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br>
            <a: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t>bashir.sani@uniabuja.edu.ng</a:t>
            </a:r>
            <a:b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br>
            <a:r>
              <a:rPr lang="en-US" sz="2800" b="1" dirty="0">
                <a:effectLst/>
                <a:highlight>
                  <a:srgbClr val="000080"/>
                </a:highlight>
                <a:latin typeface="Times New Roman" panose="02020603050405020304" pitchFamily="18" charset="0"/>
                <a:ea typeface="SimSun" panose="02010600030101010101" pitchFamily="2" charset="-122"/>
                <a:cs typeface="Times New Roman" panose="02020603050405020304" pitchFamily="18" charset="0"/>
              </a:rPr>
              <a:t>(+234) 8034522501</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Google Shape;380;p14"/>
          <p:cNvSpPr txBox="1"/>
          <p:nvPr/>
        </p:nvSpPr>
        <p:spPr>
          <a:xfrm>
            <a:off x="228300" y="315826"/>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US" altLang="en-GB" sz="2800" b="1" dirty="0">
                <a:solidFill>
                  <a:schemeClr val="tx2">
                    <a:lumMod val="10000"/>
                  </a:schemeClr>
                </a:solidFill>
                <a:latin typeface="Barlow" panose="00000500000000000000"/>
                <a:ea typeface="Barlow" panose="00000500000000000000"/>
                <a:cs typeface="Barlow" panose="00000500000000000000"/>
                <a:sym typeface="Barlow" panose="00000500000000000000"/>
              </a:rPr>
              <a:t>Why </a:t>
            </a:r>
            <a:r>
              <a:rPr lang="en-GB" sz="2800" b="1" dirty="0">
                <a:solidFill>
                  <a:schemeClr val="tx2">
                    <a:lumMod val="10000"/>
                  </a:schemeClr>
                </a:solidFill>
                <a:latin typeface="Barlow" panose="00000500000000000000"/>
                <a:ea typeface="Barlow" panose="00000500000000000000"/>
                <a:cs typeface="Barlow" panose="00000500000000000000"/>
                <a:sym typeface="Barlow" panose="00000500000000000000"/>
              </a:rPr>
              <a:t>Retool the workforce</a:t>
            </a:r>
            <a:r>
              <a:rPr lang="en-US" altLang="en-GB" sz="2800" b="1" dirty="0">
                <a:solidFill>
                  <a:schemeClr val="tx2">
                    <a:lumMod val="10000"/>
                  </a:schemeClr>
                </a:solidFill>
                <a:latin typeface="Barlow" panose="00000500000000000000"/>
                <a:ea typeface="Barlow" panose="00000500000000000000"/>
                <a:cs typeface="Barlow" panose="00000500000000000000"/>
                <a:sym typeface="Barlow" panose="00000500000000000000"/>
              </a:rPr>
              <a:t>?</a:t>
            </a:r>
          </a:p>
        </p:txBody>
      </p:sp>
      <p:sp>
        <p:nvSpPr>
          <p:cNvPr id="2" name="Google Shape;345;p13"/>
          <p:cNvSpPr txBox="1"/>
          <p:nvPr/>
        </p:nvSpPr>
        <p:spPr>
          <a:xfrm>
            <a:off x="827246" y="1599942"/>
            <a:ext cx="7772744"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4. </a:t>
            </a:r>
            <a:r>
              <a:rPr lang="en-GB" sz="1800" b="1" dirty="0">
                <a:latin typeface="Times New Roman" panose="02020603050405020304" pitchFamily="18" charset="0"/>
                <a:ea typeface="SimSun" panose="02010600030101010101" pitchFamily="2" charset="-122"/>
                <a:cs typeface="Times New Roman" panose="02020603050405020304" pitchFamily="18" charset="0"/>
              </a:rPr>
              <a:t>Government and Institutional Support: </a:t>
            </a:r>
            <a:r>
              <a:rPr lang="en-GB" sz="1800" dirty="0">
                <a:latin typeface="Times New Roman" panose="02020603050405020304" pitchFamily="18" charset="0"/>
                <a:ea typeface="SimSun" panose="02010600030101010101" pitchFamily="2" charset="-122"/>
                <a:cs typeface="Times New Roman" panose="02020603050405020304" pitchFamily="18" charset="0"/>
              </a:rPr>
              <a:t>There is a pressing need for government intervention to create more job opportunities and support for entrepreneurs through Management Information Technology (MIT). By </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nurtur</a:t>
            </a:r>
            <a:r>
              <a:rPr lang="en-GB" sz="1800" dirty="0">
                <a:latin typeface="Times New Roman" panose="02020603050405020304" pitchFamily="18" charset="0"/>
                <a:ea typeface="SimSun" panose="02010600030101010101" pitchFamily="2" charset="-122"/>
                <a:cs typeface="Times New Roman" panose="02020603050405020304" pitchFamily="18" charset="0"/>
              </a:rPr>
              <a:t>ing an environment that encourages innovation and access to funding, the government can help </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ignite start-ups to </a:t>
            </a:r>
            <a:r>
              <a:rPr lang="en-GB" sz="1800" dirty="0">
                <a:latin typeface="Times New Roman" panose="02020603050405020304" pitchFamily="18" charset="0"/>
                <a:ea typeface="SimSun" panose="02010600030101010101" pitchFamily="2" charset="-122"/>
                <a:cs typeface="Times New Roman" panose="02020603050405020304" pitchFamily="18" charset="0"/>
              </a:rPr>
              <a:t>expand industries and create more jobs. This support is essential for ensuring that the workforce can adapt to changing economic landscapes and technological advancements.</a:t>
            </a:r>
            <a:endParaRPr lang="en-US" sz="18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Google Shape;380;p14"/>
          <p:cNvSpPr txBox="1"/>
          <p:nvPr/>
        </p:nvSpPr>
        <p:spPr>
          <a:xfrm>
            <a:off x="228300" y="98656"/>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200" b="1" dirty="0">
                <a:solidFill>
                  <a:schemeClr val="tx2">
                    <a:lumMod val="10000"/>
                  </a:schemeClr>
                </a:solidFill>
                <a:latin typeface="Barlow" panose="00000500000000000000"/>
                <a:ea typeface="Barlow" panose="00000500000000000000"/>
                <a:cs typeface="Barlow" panose="00000500000000000000"/>
                <a:sym typeface="Barlow" panose="00000500000000000000"/>
              </a:rPr>
              <a:t>Conceptual Overview</a:t>
            </a:r>
          </a:p>
        </p:txBody>
      </p:sp>
      <p:sp>
        <p:nvSpPr>
          <p:cNvPr id="3" name="Google Shape;380;p14"/>
          <p:cNvSpPr txBox="1"/>
          <p:nvPr/>
        </p:nvSpPr>
        <p:spPr>
          <a:xfrm>
            <a:off x="595753" y="954363"/>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2800" b="1" dirty="0">
                <a:solidFill>
                  <a:schemeClr val="tx2">
                    <a:lumMod val="10000"/>
                  </a:schemeClr>
                </a:solidFill>
                <a:latin typeface="Barlow" panose="00000500000000000000"/>
                <a:ea typeface="Barlow" panose="00000500000000000000"/>
                <a:cs typeface="Barlow" panose="00000500000000000000"/>
                <a:sym typeface="Barlow" panose="00000500000000000000"/>
              </a:rPr>
              <a:t>1. Retooling</a:t>
            </a:r>
          </a:p>
        </p:txBody>
      </p:sp>
      <p:sp>
        <p:nvSpPr>
          <p:cNvPr id="4" name="Google Shape;345;p13"/>
          <p:cNvSpPr txBox="1"/>
          <p:nvPr/>
        </p:nvSpPr>
        <p:spPr>
          <a:xfrm>
            <a:off x="339725" y="1426845"/>
            <a:ext cx="8341360" cy="212788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sz="1800" dirty="0">
                <a:latin typeface="Times New Roman" panose="02020603050405020304" pitchFamily="18" charset="0"/>
                <a:ea typeface="SimSun" panose="02010600030101010101" pitchFamily="2" charset="-122"/>
                <a:cs typeface="Times New Roman" panose="02020603050405020304" pitchFamily="18" charset="0"/>
              </a:rPr>
              <a:t>Retooling is a versatile term primarily used in manufacturing and organizational contexts, referring to the process of updating, revising, or reorganizing tools, machinery, or strategies to improve efficiency or adapt to new demands. In industrial settings, retooling involves replacing or rearranging machinery and tools in a factory to produce different or improved products. This can be necessary for instance when a company decides to shift its production focus or incorporate new technologies. For example, a factory may need to retool its assembly line to accommodate a new model of a vehicle or to enhance safety features in existing models</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Google Shape;380;p14"/>
          <p:cNvSpPr txBox="1"/>
          <p:nvPr/>
        </p:nvSpPr>
        <p:spPr>
          <a:xfrm>
            <a:off x="228600" y="98425"/>
            <a:ext cx="8750300" cy="5880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200" b="1" dirty="0">
                <a:solidFill>
                  <a:schemeClr val="tx2">
                    <a:lumMod val="10000"/>
                  </a:schemeClr>
                </a:solidFill>
                <a:latin typeface="Barlow" panose="00000500000000000000"/>
                <a:ea typeface="Barlow" panose="00000500000000000000"/>
                <a:cs typeface="Barlow" panose="00000500000000000000"/>
                <a:sym typeface="Barlow" panose="00000500000000000000"/>
              </a:rPr>
              <a:t>Conceptual Overview</a:t>
            </a:r>
          </a:p>
        </p:txBody>
      </p:sp>
      <p:sp>
        <p:nvSpPr>
          <p:cNvPr id="3" name="Google Shape;380;p14"/>
          <p:cNvSpPr txBox="1"/>
          <p:nvPr/>
        </p:nvSpPr>
        <p:spPr>
          <a:xfrm>
            <a:off x="137795" y="685800"/>
            <a:ext cx="9208135" cy="465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gn="l">
              <a:lnSpc>
                <a:spcPct val="100000"/>
              </a:lnSpc>
              <a:buFont typeface="Barlow Light" panose="00000400000000000000"/>
              <a:buNone/>
            </a:pPr>
            <a:r>
              <a:rPr lang="en-US" altLang="en-GB" sz="2400" b="1" dirty="0">
                <a:solidFill>
                  <a:schemeClr val="tx2">
                    <a:lumMod val="10000"/>
                  </a:schemeClr>
                </a:solidFill>
                <a:latin typeface="Barlow" panose="00000500000000000000"/>
                <a:ea typeface="Barlow" panose="00000500000000000000"/>
                <a:cs typeface="Barlow" panose="00000500000000000000"/>
                <a:sym typeface="Barlow" panose="00000500000000000000"/>
              </a:rPr>
              <a:t>  </a:t>
            </a:r>
            <a:r>
              <a:rPr lang="en-GB" sz="2400" b="1" dirty="0">
                <a:solidFill>
                  <a:schemeClr val="tx2">
                    <a:lumMod val="10000"/>
                  </a:schemeClr>
                </a:solidFill>
                <a:latin typeface="Barlow" panose="00000500000000000000"/>
                <a:ea typeface="Barlow" panose="00000500000000000000"/>
                <a:cs typeface="Barlow" panose="00000500000000000000"/>
                <a:sym typeface="Barlow" panose="00000500000000000000"/>
              </a:rPr>
              <a:t>Retooling</a:t>
            </a:r>
            <a:r>
              <a:rPr lang="en-US" altLang="en-GB" sz="2400" b="1" dirty="0">
                <a:solidFill>
                  <a:schemeClr val="tx2">
                    <a:lumMod val="10000"/>
                  </a:schemeClr>
                </a:solidFill>
                <a:latin typeface="Barlow" panose="00000500000000000000"/>
                <a:ea typeface="Barlow" panose="00000500000000000000"/>
                <a:cs typeface="Barlow" panose="00000500000000000000"/>
                <a:sym typeface="Barlow" panose="00000500000000000000"/>
              </a:rPr>
              <a:t> (2)</a:t>
            </a:r>
          </a:p>
        </p:txBody>
      </p:sp>
      <p:sp>
        <p:nvSpPr>
          <p:cNvPr id="4" name="Google Shape;345;p13"/>
          <p:cNvSpPr txBox="1"/>
          <p:nvPr/>
        </p:nvSpPr>
        <p:spPr>
          <a:xfrm>
            <a:off x="228600" y="979170"/>
            <a:ext cx="8608695" cy="212788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sz="1800" dirty="0">
                <a:latin typeface="Times New Roman" panose="02020603050405020304" pitchFamily="18" charset="0"/>
                <a:ea typeface="SimSun" panose="02010600030101010101" pitchFamily="2" charset="-122"/>
                <a:cs typeface="Times New Roman" panose="02020603050405020304" pitchFamily="18" charset="0"/>
              </a:rPr>
              <a:t>Beyond manufacturing, retooling can refer to revising or reorganizing business strategies, processes, or even personnel skills to meet changing market conditions or consumer needs. For instance, a company may retool its marketing approach to better connect with a new demographic or to respond to competitive pressures </a:t>
            </a:r>
          </a:p>
          <a:p>
            <a:pPr algn="just">
              <a:lnSpc>
                <a:spcPct val="150000"/>
              </a:lnSpc>
            </a:pPr>
            <a:endParaRPr lang="en-GB" sz="18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GB" sz="1800" dirty="0">
                <a:latin typeface="Times New Roman" panose="02020603050405020304" pitchFamily="18" charset="0"/>
                <a:ea typeface="SimSun" panose="02010600030101010101" pitchFamily="2" charset="-122"/>
                <a:cs typeface="Times New Roman" panose="02020603050405020304" pitchFamily="18" charset="0"/>
              </a:rPr>
              <a:t> The term can also apply more broadly to any situation where an entity—be it a business, educational institution, government body or even an individual—makes significant changes to improve functionality or effectiveness. </a:t>
            </a:r>
          </a:p>
          <a:p>
            <a:pPr algn="just">
              <a:lnSpc>
                <a:spcPct val="150000"/>
              </a:lnSpc>
            </a:pPr>
            <a:r>
              <a:rPr lang="en-GB" sz="1800" dirty="0">
                <a:latin typeface="Times New Roman" panose="02020603050405020304" pitchFamily="18" charset="0"/>
                <a:ea typeface="SimSun" panose="02010600030101010101" pitchFamily="2" charset="-122"/>
                <a:cs typeface="Times New Roman" panose="02020603050405020304" pitchFamily="18" charset="0"/>
              </a:rPr>
              <a:t>This might include updating curricula in schools to better prepare students for contemporary challenges, political or economic strategizing, or organizational restructuring.</a:t>
            </a:r>
            <a:endParaRPr lang="en-US" sz="18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Google Shape;380;p14"/>
          <p:cNvSpPr txBox="1"/>
          <p:nvPr/>
        </p:nvSpPr>
        <p:spPr>
          <a:xfrm>
            <a:off x="228300" y="98656"/>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2800" b="1" dirty="0">
                <a:solidFill>
                  <a:schemeClr val="tx2">
                    <a:lumMod val="10000"/>
                  </a:schemeClr>
                </a:solidFill>
                <a:latin typeface="Barlow" panose="00000500000000000000"/>
                <a:ea typeface="Barlow" panose="00000500000000000000"/>
                <a:cs typeface="Barlow" panose="00000500000000000000"/>
                <a:sym typeface="Barlow" panose="00000500000000000000"/>
              </a:rPr>
              <a:t>Conceptual Overview</a:t>
            </a:r>
          </a:p>
        </p:txBody>
      </p:sp>
      <p:sp>
        <p:nvSpPr>
          <p:cNvPr id="3" name="Google Shape;380;p14"/>
          <p:cNvSpPr txBox="1"/>
          <p:nvPr/>
        </p:nvSpPr>
        <p:spPr>
          <a:xfrm>
            <a:off x="595630" y="663575"/>
            <a:ext cx="8750300" cy="5213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2800" b="1" dirty="0">
                <a:solidFill>
                  <a:schemeClr val="tx2">
                    <a:lumMod val="10000"/>
                  </a:schemeClr>
                </a:solidFill>
                <a:latin typeface="Barlow" panose="00000500000000000000"/>
                <a:ea typeface="Barlow" panose="00000500000000000000"/>
                <a:cs typeface="Barlow" panose="00000500000000000000"/>
                <a:sym typeface="Barlow" panose="00000500000000000000"/>
              </a:rPr>
              <a:t>2. Nation’s Workforce</a:t>
            </a:r>
          </a:p>
        </p:txBody>
      </p:sp>
      <p:sp>
        <p:nvSpPr>
          <p:cNvPr id="4" name="Google Shape;345;p13"/>
          <p:cNvSpPr txBox="1"/>
          <p:nvPr/>
        </p:nvSpPr>
        <p:spPr>
          <a:xfrm>
            <a:off x="228600" y="1184910"/>
            <a:ext cx="8452485" cy="212788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sz="1800" dirty="0">
                <a:latin typeface="Times New Roman" panose="02020603050405020304" pitchFamily="18" charset="0"/>
                <a:ea typeface="SimSun" panose="02010600030101010101" pitchFamily="2" charset="-122"/>
                <a:cs typeface="Times New Roman" panose="02020603050405020304" pitchFamily="18" charset="0"/>
              </a:rPr>
              <a:t>People Hum (2024) conceptualized workforce as the labour pool in employment or the workforce of the country to include both the employed and the unemployed. The term “workforce” generally excludes the employers or management and can imply to those involved in manual labour. It can also mean that all those who are available for work. The term "nation’s workforce" on the other hand refers to the collective group of individuals engaged in or available for work within a specific nation. It encompasses a wide range of factors that influence employment, economic productivity, and the overall health and development of the </a:t>
            </a:r>
            <a:r>
              <a:rPr lang="en-GB" sz="1800" dirty="0" err="1">
                <a:latin typeface="Times New Roman" panose="02020603050405020304" pitchFamily="18" charset="0"/>
                <a:ea typeface="SimSun" panose="02010600030101010101" pitchFamily="2" charset="-122"/>
                <a:cs typeface="Times New Roman" panose="02020603050405020304" pitchFamily="18" charset="0"/>
              </a:rPr>
              <a:t>labor</a:t>
            </a:r>
            <a:r>
              <a:rPr lang="en-GB" sz="1800" dirty="0">
                <a:latin typeface="Times New Roman" panose="02020603050405020304" pitchFamily="18" charset="0"/>
                <a:ea typeface="SimSun" panose="02010600030101010101" pitchFamily="2" charset="-122"/>
                <a:cs typeface="Times New Roman" panose="02020603050405020304" pitchFamily="18" charset="0"/>
              </a:rPr>
              <a:t> market.</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 Management Information technology clearly has a role in shaping the workforce for employment</a:t>
            </a:r>
            <a:r>
              <a:rPr lang="en-GB" sz="1800" dirty="0">
                <a:latin typeface="Times New Roman" panose="02020603050405020304" pitchFamily="18" charset="0"/>
                <a:ea typeface="SimSun" panose="02010600030101010101" pitchFamily="2" charset="-122"/>
                <a:cs typeface="Times New Roman" panose="02020603050405020304" pitchFamily="18" charset="0"/>
              </a:rPr>
              <a:t> </a:t>
            </a:r>
            <a:endParaRPr lang="en-US" sz="18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Google Shape;380;p14"/>
          <p:cNvSpPr txBox="1"/>
          <p:nvPr/>
        </p:nvSpPr>
        <p:spPr>
          <a:xfrm>
            <a:off x="228600" y="80645"/>
            <a:ext cx="8750300" cy="4978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200" b="1" dirty="0">
                <a:solidFill>
                  <a:schemeClr val="tx2">
                    <a:lumMod val="10000"/>
                  </a:schemeClr>
                </a:solidFill>
                <a:latin typeface="Barlow" panose="00000500000000000000"/>
                <a:ea typeface="Barlow" panose="00000500000000000000"/>
                <a:cs typeface="Barlow" panose="00000500000000000000"/>
                <a:sym typeface="Barlow" panose="00000500000000000000"/>
              </a:rPr>
              <a:t>Conceptual Overview</a:t>
            </a:r>
          </a:p>
        </p:txBody>
      </p:sp>
      <p:sp>
        <p:nvSpPr>
          <p:cNvPr id="3" name="Google Shape;380;p14"/>
          <p:cNvSpPr txBox="1"/>
          <p:nvPr/>
        </p:nvSpPr>
        <p:spPr>
          <a:xfrm>
            <a:off x="595630" y="669925"/>
            <a:ext cx="8750300" cy="4095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2400" b="1" dirty="0">
                <a:solidFill>
                  <a:schemeClr val="tx2">
                    <a:lumMod val="10000"/>
                  </a:schemeClr>
                </a:solidFill>
                <a:latin typeface="Barlow" panose="00000500000000000000"/>
                <a:ea typeface="Barlow" panose="00000500000000000000"/>
                <a:cs typeface="Barlow" panose="00000500000000000000"/>
                <a:sym typeface="Barlow" panose="00000500000000000000"/>
              </a:rPr>
              <a:t>3. Management Information Technology</a:t>
            </a:r>
          </a:p>
        </p:txBody>
      </p:sp>
      <p:sp>
        <p:nvSpPr>
          <p:cNvPr id="4" name="Google Shape;345;p13"/>
          <p:cNvSpPr txBox="1"/>
          <p:nvPr/>
        </p:nvSpPr>
        <p:spPr>
          <a:xfrm>
            <a:off x="228600" y="1303655"/>
            <a:ext cx="8452485" cy="212788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sz="1600" dirty="0">
                <a:latin typeface="Times New Roman" panose="02020603050405020304" pitchFamily="18" charset="0"/>
                <a:ea typeface="SimSun" panose="02010600030101010101" pitchFamily="2" charset="-122"/>
                <a:cs typeface="Times New Roman" panose="02020603050405020304" pitchFamily="18" charset="0"/>
              </a:rPr>
              <a:t>Management Information Technology (MIT) encompasses the processes, systems, and personnel required to align IT initiatives with business objectives and generate value through technology. MIT involves overseeing all IT resources, ensuring they meet the organization's needs and priorities. This includes managing budgets, staffing, and the implementation of technology solutions.  Furthermore, MIT consists of computer hardware, software, data management technology, telecommunications, and human resources, IT projects, established IT governance policies, and IT services that meet user needs. It encompasses project management, data security, systems analysis, and IT service management (Annapolis, 2024, </a:t>
            </a:r>
            <a:r>
              <a:rPr lang="en-GB" sz="1600" dirty="0" err="1">
                <a:latin typeface="Times New Roman" panose="02020603050405020304" pitchFamily="18" charset="0"/>
                <a:ea typeface="SimSun" panose="02010600030101010101" pitchFamily="2" charset="-122"/>
                <a:cs typeface="Times New Roman" panose="02020603050405020304" pitchFamily="18" charset="0"/>
              </a:rPr>
              <a:t>Newcastle.Edu</a:t>
            </a:r>
            <a:r>
              <a:rPr lang="en-GB" sz="1600" dirty="0">
                <a:latin typeface="Times New Roman" panose="02020603050405020304" pitchFamily="18" charset="0"/>
                <a:ea typeface="SimSun" panose="02010600030101010101" pitchFamily="2" charset="-122"/>
                <a:cs typeface="Times New Roman" panose="02020603050405020304" pitchFamily="18" charset="0"/>
              </a:rPr>
              <a:t>, 2024; </a:t>
            </a:r>
            <a:r>
              <a:rPr lang="en-GB" sz="1600" dirty="0" err="1">
                <a:latin typeface="Times New Roman" panose="02020603050405020304" pitchFamily="18" charset="0"/>
                <a:ea typeface="SimSun" panose="02010600030101010101" pitchFamily="2" charset="-122"/>
                <a:cs typeface="Times New Roman" panose="02020603050405020304" pitchFamily="18" charset="0"/>
              </a:rPr>
              <a:t>OU.Edu</a:t>
            </a:r>
            <a:r>
              <a:rPr lang="en-GB" sz="1600" dirty="0">
                <a:latin typeface="Times New Roman" panose="02020603050405020304" pitchFamily="18" charset="0"/>
                <a:ea typeface="SimSun" panose="02010600030101010101" pitchFamily="2" charset="-122"/>
                <a:cs typeface="Times New Roman" panose="02020603050405020304" pitchFamily="18" charset="0"/>
              </a:rPr>
              <a:t>, 2023). Overall, MIT is vital as it integrates technology with business strategies to enhance organizational performance and adaptability in a rapidly changing digital and employment landscape.</a:t>
            </a:r>
            <a:endParaRPr lang="en-US" sz="16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15</a:t>
            </a:fld>
            <a:endParaRPr dirty="0"/>
          </a:p>
        </p:txBody>
      </p:sp>
      <p:sp>
        <p:nvSpPr>
          <p:cNvPr id="3" name="Google Shape;380;p14"/>
          <p:cNvSpPr txBox="1"/>
          <p:nvPr/>
        </p:nvSpPr>
        <p:spPr>
          <a:xfrm>
            <a:off x="355773" y="234910"/>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OBJECTIVE</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s</a:t>
            </a: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 </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(1)</a:t>
            </a:r>
          </a:p>
        </p:txBody>
      </p:sp>
      <p:sp>
        <p:nvSpPr>
          <p:cNvPr id="2" name="Google Shape;345;p13"/>
          <p:cNvSpPr txBox="1"/>
          <p:nvPr/>
        </p:nvSpPr>
        <p:spPr>
          <a:xfrm>
            <a:off x="397872" y="1009148"/>
            <a:ext cx="8385383"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Wingdings" panose="05000000000000000000" pitchFamily="2" charset="2"/>
              <a:buChar char="q"/>
            </a:pPr>
            <a:r>
              <a:rPr lang="en-GB"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To broaden the scope of employment opportunities for the workforce through management information technology (MIT)</a:t>
            </a:r>
          </a:p>
        </p:txBody>
      </p:sp>
      <p:sp>
        <p:nvSpPr>
          <p:cNvPr id="330" name="Google Shape;345;p13"/>
          <p:cNvSpPr txBox="1"/>
          <p:nvPr/>
        </p:nvSpPr>
        <p:spPr>
          <a:xfrm>
            <a:off x="397872" y="1594063"/>
            <a:ext cx="8385382"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The scope of employment opportunities through Management Information Technology (MIT) is broad and continually evolving, particularly driven by the increasing reliance on technology across various sectors. The scope encompasses a variety of roles that leverage management information systems to improve business processes, enhance decision-making, and drive innovation and development in the workplace.</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72" name="Google Shape;345;p13"/>
          <p:cNvSpPr txBox="1"/>
          <p:nvPr/>
        </p:nvSpPr>
        <p:spPr>
          <a:xfrm>
            <a:off x="425223" y="2847336"/>
            <a:ext cx="8385383"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1. IT Employment Opportunities through Management Information Technology (MIT) </a:t>
            </a:r>
            <a:r>
              <a:rPr lang="en-GB" dirty="0">
                <a:latin typeface="Times New Roman" panose="02020603050405020304" pitchFamily="18" charset="0"/>
                <a:ea typeface="SimSun" panose="02010600030101010101" pitchFamily="2" charset="-122"/>
                <a:cs typeface="Times New Roman" panose="02020603050405020304" pitchFamily="18" charset="0"/>
              </a:rPr>
              <a:t>such as IT Management, Cybersecurity, and Data Analytics.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2.  Health Sector Employment Opportunities through Management Information Technology (MIT) </a:t>
            </a:r>
            <a:r>
              <a:rPr lang="en-GB" dirty="0">
                <a:latin typeface="Times New Roman" panose="02020603050405020304" pitchFamily="18" charset="0"/>
                <a:ea typeface="SimSun" panose="02010600030101010101" pitchFamily="2" charset="-122"/>
                <a:cs typeface="Times New Roman" panose="02020603050405020304" pitchFamily="18" charset="0"/>
              </a:rPr>
              <a:t>such as Health Informatics Specialist, Clinical Systems Analyst, Telehealth Coordinator, Healthcare IT Project Manager, Bioinformatics Specialist</a:t>
            </a:r>
          </a:p>
          <a:p>
            <a:pPr algn="just">
              <a:lnSpc>
                <a:spcPct val="150000"/>
              </a:lnSpc>
            </a:pP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endParaRPr lang="en-GB"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16</a:t>
            </a:fld>
            <a:endParaRPr dirty="0"/>
          </a:p>
        </p:txBody>
      </p:sp>
      <p:sp>
        <p:nvSpPr>
          <p:cNvPr id="3" name="Google Shape;380;p14"/>
          <p:cNvSpPr txBox="1"/>
          <p:nvPr/>
        </p:nvSpPr>
        <p:spPr>
          <a:xfrm>
            <a:off x="355773" y="234910"/>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OBJECTIVE</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s</a:t>
            </a: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 </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a:t>
            </a: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1</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 contd)</a:t>
            </a:r>
          </a:p>
        </p:txBody>
      </p:sp>
      <p:sp>
        <p:nvSpPr>
          <p:cNvPr id="2" name="Google Shape;345;p13"/>
          <p:cNvSpPr txBox="1"/>
          <p:nvPr/>
        </p:nvSpPr>
        <p:spPr>
          <a:xfrm>
            <a:off x="397872" y="1009148"/>
            <a:ext cx="8385383"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Wingdings" panose="05000000000000000000" pitchFamily="2" charset="2"/>
              <a:buChar char="q"/>
            </a:pPr>
            <a:r>
              <a:rPr lang="en-GB"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To broaden the scope of employment opportunities for the workforce through management information technology (MIT)</a:t>
            </a:r>
          </a:p>
        </p:txBody>
      </p:sp>
      <p:sp>
        <p:nvSpPr>
          <p:cNvPr id="472" name="Google Shape;345;p13"/>
          <p:cNvSpPr txBox="1"/>
          <p:nvPr/>
        </p:nvSpPr>
        <p:spPr>
          <a:xfrm>
            <a:off x="398145" y="1825625"/>
            <a:ext cx="8385175" cy="290004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3. Agriculture Sector Employment Opportunities through Management Information Technology (MIT) </a:t>
            </a:r>
            <a:r>
              <a:rPr lang="en-GB" dirty="0">
                <a:latin typeface="Times New Roman" panose="02020603050405020304" pitchFamily="18" charset="0"/>
                <a:ea typeface="SimSun" panose="02010600030101010101" pitchFamily="2" charset="-122"/>
                <a:cs typeface="Times New Roman" panose="02020603050405020304" pitchFamily="18" charset="0"/>
              </a:rPr>
              <a:t>such as Agricultural Data Analyst, Precision Agriculture Specialist, Farm Management Software Developer and Supply Chain Analyst in Agriculture</a:t>
            </a: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4. Trade/Commercial Sector Employment Opportunities through Management Information Technology (MIT) </a:t>
            </a:r>
            <a:r>
              <a:rPr lang="en-GB" dirty="0">
                <a:latin typeface="Times New Roman" panose="02020603050405020304" pitchFamily="18" charset="0"/>
                <a:ea typeface="SimSun" panose="02010600030101010101" pitchFamily="2" charset="-122"/>
                <a:cs typeface="Times New Roman" panose="02020603050405020304" pitchFamily="18" charset="0"/>
              </a:rPr>
              <a:t>such as E-commerce Manager, Retail Systems Analyst, Digital Payment Systems Specialist, Customer Relationship Management (CRM) Specialist, Trade Compliance Analyst, Supply Chain Technology Specialist and Logistics and Distribution Analyst</a:t>
            </a:r>
          </a:p>
          <a:p>
            <a:pPr algn="just">
              <a:lnSpc>
                <a:spcPct val="150000"/>
              </a:lnSpc>
            </a:pP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endParaRPr lang="en-GB"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17</a:t>
            </a:fld>
            <a:endParaRPr dirty="0"/>
          </a:p>
        </p:txBody>
      </p:sp>
      <p:sp>
        <p:nvSpPr>
          <p:cNvPr id="3" name="Google Shape;380;p14"/>
          <p:cNvSpPr txBox="1"/>
          <p:nvPr/>
        </p:nvSpPr>
        <p:spPr>
          <a:xfrm>
            <a:off x="355773" y="234910"/>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OBJECTIVE</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s</a:t>
            </a: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 2</a:t>
            </a:r>
          </a:p>
        </p:txBody>
      </p:sp>
      <p:sp>
        <p:nvSpPr>
          <p:cNvPr id="2" name="Google Shape;345;p13"/>
          <p:cNvSpPr txBox="1"/>
          <p:nvPr/>
        </p:nvSpPr>
        <p:spPr>
          <a:xfrm>
            <a:off x="397872" y="1009148"/>
            <a:ext cx="8385383"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Wingdings" panose="05000000000000000000" pitchFamily="2" charset="2"/>
              <a:buChar char="q"/>
            </a:pPr>
            <a:r>
              <a:rPr lang="en-GB"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To leverage management information technology (MIT) to improve the quality and outcomes of technology application for the workforce</a:t>
            </a:r>
          </a:p>
        </p:txBody>
      </p:sp>
      <p:sp>
        <p:nvSpPr>
          <p:cNvPr id="472" name="Google Shape;345;p13"/>
          <p:cNvSpPr txBox="1"/>
          <p:nvPr/>
        </p:nvSpPr>
        <p:spPr>
          <a:xfrm>
            <a:off x="425223" y="1837949"/>
            <a:ext cx="8385383" cy="184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Management Information Technology (MIT) plays a crucial role in improving the quality and outcomes of technological applications aimed at workforce development. By leveraging MIT, institutions and training providers can enhance learning experiences, tailor programs to industry needs, and ultimately produce a more skilled and adaptable workforce (</a:t>
            </a:r>
            <a:r>
              <a:rPr lang="en-GB" dirty="0" err="1">
                <a:latin typeface="Times New Roman" panose="02020603050405020304" pitchFamily="18" charset="0"/>
                <a:ea typeface="SimSun" panose="02010600030101010101" pitchFamily="2" charset="-122"/>
                <a:cs typeface="Times New Roman" panose="02020603050405020304" pitchFamily="18" charset="0"/>
              </a:rPr>
              <a:t>Egbulem</a:t>
            </a:r>
            <a:r>
              <a:rPr lang="en-GB" dirty="0">
                <a:latin typeface="Times New Roman" panose="02020603050405020304" pitchFamily="18" charset="0"/>
                <a:ea typeface="SimSun" panose="02010600030101010101" pitchFamily="2" charset="-122"/>
                <a:cs typeface="Times New Roman" panose="02020603050405020304" pitchFamily="18" charset="0"/>
              </a:rPr>
              <a:t> et al., 2024).</a:t>
            </a:r>
          </a:p>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Below are some of the ways MIT can contribute to these goals</a:t>
            </a:r>
          </a:p>
          <a:p>
            <a:pPr algn="just">
              <a:lnSpc>
                <a:spcPct val="150000"/>
              </a:lnSpc>
            </a:pPr>
            <a:endParaRPr lang="en-GB"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Google Shape;345;p13"/>
          <p:cNvSpPr txBox="1"/>
          <p:nvPr/>
        </p:nvSpPr>
        <p:spPr>
          <a:xfrm>
            <a:off x="425222" y="3548108"/>
            <a:ext cx="3915283" cy="149455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1. Learning Management Systems (LMS)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2. Data Analytics and Business Intelligence:</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3. Adaptive Learning Technologies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4. Virtual and Augmented Reality (VR/AR):</a:t>
            </a:r>
          </a:p>
          <a:p>
            <a:pPr algn="just">
              <a:lnSpc>
                <a:spcPct val="150000"/>
              </a:lnSpc>
            </a:pPr>
            <a:endParaRPr lang="en-GB" b="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Google Shape;345;p13"/>
          <p:cNvSpPr txBox="1"/>
          <p:nvPr/>
        </p:nvSpPr>
        <p:spPr>
          <a:xfrm>
            <a:off x="4362716" y="3548108"/>
            <a:ext cx="4607664" cy="149455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5. Collaboration and Communication Tools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6. Cloud Computing</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7. Feedback and Assessment Systems</a:t>
            </a:r>
          </a:p>
          <a:p>
            <a:pPr algn="just">
              <a:lnSpc>
                <a:spcPct val="150000"/>
              </a:lnSpc>
            </a:pPr>
            <a:endParaRPr lang="en-GB" b="1"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18</a:t>
            </a:fld>
            <a:endParaRPr dirty="0"/>
          </a:p>
        </p:txBody>
      </p:sp>
      <p:sp>
        <p:nvSpPr>
          <p:cNvPr id="3" name="Google Shape;380;p14"/>
          <p:cNvSpPr txBox="1"/>
          <p:nvPr/>
        </p:nvSpPr>
        <p:spPr>
          <a:xfrm>
            <a:off x="355773" y="234910"/>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OBJECTIVE</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s</a:t>
            </a: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 3</a:t>
            </a:r>
          </a:p>
        </p:txBody>
      </p:sp>
      <p:sp>
        <p:nvSpPr>
          <p:cNvPr id="2" name="Google Shape;345;p13"/>
          <p:cNvSpPr txBox="1"/>
          <p:nvPr/>
        </p:nvSpPr>
        <p:spPr>
          <a:xfrm>
            <a:off x="397872" y="1009148"/>
            <a:ext cx="8385383" cy="46083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Wingdings" panose="05000000000000000000" pitchFamily="2" charset="2"/>
              <a:buChar char="q"/>
            </a:pPr>
            <a:r>
              <a:rPr lang="en-GB"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To leverage Management Information Technology (MIT) to promote economic growth for the workforce</a:t>
            </a:r>
          </a:p>
        </p:txBody>
      </p:sp>
      <p:sp>
        <p:nvSpPr>
          <p:cNvPr id="472" name="Google Shape;345;p13"/>
          <p:cNvSpPr txBox="1"/>
          <p:nvPr/>
        </p:nvSpPr>
        <p:spPr>
          <a:xfrm>
            <a:off x="439971" y="1469985"/>
            <a:ext cx="8385383" cy="10886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The application of Management Information Technology (MIT) can significantly promote economic growth for the workforce by enhancing productivity, facilitating innovation, and creating new job opportunities. This can be achieved through</a:t>
            </a:r>
          </a:p>
          <a:p>
            <a:pPr algn="just">
              <a:lnSpc>
                <a:spcPct val="150000"/>
              </a:lnSpc>
            </a:pPr>
            <a:endParaRPr lang="en-GB"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Google Shape;345;p13"/>
          <p:cNvSpPr txBox="1"/>
          <p:nvPr/>
        </p:nvSpPr>
        <p:spPr>
          <a:xfrm>
            <a:off x="447433" y="2589580"/>
            <a:ext cx="3915283" cy="149455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1. Technology Adoption</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2. Research and Development</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3. Workforce Development</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4. Buffering Against Economic Shocks</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19</a:t>
            </a:fld>
            <a:endParaRPr dirty="0"/>
          </a:p>
        </p:txBody>
      </p:sp>
      <p:sp>
        <p:nvSpPr>
          <p:cNvPr id="3" name="Google Shape;380;p14"/>
          <p:cNvSpPr txBox="1"/>
          <p:nvPr/>
        </p:nvSpPr>
        <p:spPr>
          <a:xfrm>
            <a:off x="355773" y="234910"/>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OBJECTIVE</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s</a:t>
            </a: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 4</a:t>
            </a:r>
          </a:p>
        </p:txBody>
      </p:sp>
      <p:sp>
        <p:nvSpPr>
          <p:cNvPr id="2" name="Google Shape;345;p13"/>
          <p:cNvSpPr txBox="1"/>
          <p:nvPr/>
        </p:nvSpPr>
        <p:spPr>
          <a:xfrm>
            <a:off x="397872" y="1009148"/>
            <a:ext cx="8385383" cy="46083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Wingdings" panose="05000000000000000000" pitchFamily="2" charset="2"/>
              <a:buChar char="q"/>
            </a:pPr>
            <a:r>
              <a:rPr lang="en-GB"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To leverage Management Information Technology (MIT) to promote economic growth for the workforce</a:t>
            </a:r>
          </a:p>
        </p:txBody>
      </p:sp>
      <p:sp>
        <p:nvSpPr>
          <p:cNvPr id="472" name="Google Shape;345;p13"/>
          <p:cNvSpPr txBox="1"/>
          <p:nvPr/>
        </p:nvSpPr>
        <p:spPr>
          <a:xfrm>
            <a:off x="439971" y="1469985"/>
            <a:ext cx="8385383" cy="10886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Management Information Technology (MIT) can significantly foster workplace collaboration for the workforce by leveraging various strategies, tools, and technologies. By leveraging various tools and technologies, MIT can enhance communication, facilitate knowledge sharing, and promote a collaborative work culture. Below are some keyways MIT can foster collaboration in the workplace:</a:t>
            </a:r>
          </a:p>
        </p:txBody>
      </p:sp>
      <p:sp>
        <p:nvSpPr>
          <p:cNvPr id="5" name="Google Shape;345;p13"/>
          <p:cNvSpPr txBox="1"/>
          <p:nvPr/>
        </p:nvSpPr>
        <p:spPr>
          <a:xfrm>
            <a:off x="439971" y="2751626"/>
            <a:ext cx="3915283" cy="149455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1. Videoconferencing and Chat Applications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2. Collaborative Platforms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3. Enterprise Social Networks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4. Online Training and Development</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5. Workforce Ecosystems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6. Remote and Hybrid Work</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14"/>
          <p:cNvSpPr txBox="1">
            <a:spLocks noGrp="1"/>
          </p:cNvSpPr>
          <p:nvPr>
            <p:ph type="subTitle" idx="4294967295"/>
          </p:nvPr>
        </p:nvSpPr>
        <p:spPr>
          <a:xfrm>
            <a:off x="228300" y="315826"/>
            <a:ext cx="6691484" cy="85605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Introduction</a:t>
            </a:r>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a:t>
            </a:fld>
            <a:endParaRPr lang="en-GB"/>
          </a:p>
        </p:txBody>
      </p:sp>
      <p:sp>
        <p:nvSpPr>
          <p:cNvPr id="2" name="Google Shape;345;p13"/>
          <p:cNvSpPr txBox="1"/>
          <p:nvPr/>
        </p:nvSpPr>
        <p:spPr>
          <a:xfrm>
            <a:off x="228300" y="963976"/>
            <a:ext cx="8648725"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sz="1600" dirty="0">
                <a:latin typeface="Times New Roman" panose="02020603050405020304" pitchFamily="18" charset="0"/>
                <a:ea typeface="SimSun" panose="02010600030101010101" pitchFamily="2" charset="-122"/>
                <a:cs typeface="Times New Roman" panose="02020603050405020304" pitchFamily="18" charset="0"/>
              </a:rPr>
              <a:t>T</a:t>
            </a:r>
            <a:r>
              <a:rPr lang="en-GB" sz="1800" dirty="0">
                <a:latin typeface="Times New Roman" panose="02020603050405020304" pitchFamily="18" charset="0"/>
                <a:ea typeface="SimSun" panose="02010600030101010101" pitchFamily="2" charset="-122"/>
                <a:cs typeface="Times New Roman" panose="02020603050405020304" pitchFamily="18" charset="0"/>
              </a:rPr>
              <a:t>raditional skills </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of the workforce </a:t>
            </a:r>
            <a:r>
              <a:rPr lang="en-GB" sz="1800" dirty="0">
                <a:latin typeface="Times New Roman" panose="02020603050405020304" pitchFamily="18" charset="0"/>
                <a:ea typeface="SimSun" panose="02010600030101010101" pitchFamily="2" charset="-122"/>
                <a:cs typeface="Times New Roman" panose="02020603050405020304" pitchFamily="18" charset="0"/>
              </a:rPr>
              <a:t>are becoming obsolete at an unprecedented rate</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 courtesy of rapid technological advancements thereby</a:t>
            </a:r>
            <a:r>
              <a:rPr lang="en-GB" sz="1800" dirty="0">
                <a:latin typeface="Times New Roman" panose="02020603050405020304" pitchFamily="18" charset="0"/>
                <a:ea typeface="SimSun" panose="02010600030101010101" pitchFamily="2" charset="-122"/>
                <a:cs typeface="Times New Roman" panose="02020603050405020304" pitchFamily="18" charset="0"/>
              </a:rPr>
              <a:t> necessitating a strategic and forward</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 loo</a:t>
            </a:r>
            <a:r>
              <a:rPr lang="en-GB" sz="1800" dirty="0">
                <a:latin typeface="Times New Roman" panose="02020603050405020304" pitchFamily="18" charset="0"/>
                <a:ea typeface="SimSun" panose="02010600030101010101" pitchFamily="2" charset="-122"/>
                <a:cs typeface="Times New Roman" panose="02020603050405020304" pitchFamily="18" charset="0"/>
              </a:rPr>
              <a:t>king approach to workforce development. </a:t>
            </a:r>
            <a:endParaRPr lang="en-GB" altLang="en-GB" sz="18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Nigeria enjoys the recognition of being the largest economy in Africa with a large pool of young, talented and vibrant labour force.</a:t>
            </a:r>
          </a:p>
          <a:p>
            <a:pPr algn="just">
              <a:lnSpc>
                <a:spcPct val="150000"/>
              </a:lnSpc>
            </a:pP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Despite technology being an enabler of economic prosperity, as evidenced by various technological innovations, the </a:t>
            </a:r>
            <a:r>
              <a:rPr lang="en-GB" sz="1800" dirty="0">
                <a:latin typeface="Times New Roman" panose="02020603050405020304" pitchFamily="18" charset="0"/>
                <a:ea typeface="SimSun" panose="02010600030101010101" pitchFamily="2" charset="-122"/>
                <a:cs typeface="Times New Roman" panose="02020603050405020304" pitchFamily="18" charset="0"/>
              </a:rPr>
              <a:t>need to address discrepancies and ensure equitable growth</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 is imperative</a:t>
            </a:r>
            <a:r>
              <a:rPr lang="en-GB" sz="1800" dirty="0">
                <a:latin typeface="Times New Roman" panose="02020603050405020304" pitchFamily="18" charset="0"/>
                <a:ea typeface="SimSun" panose="02010600030101010101" pitchFamily="2" charset="-122"/>
                <a:cs typeface="Times New Roman" panose="02020603050405020304" pitchFamily="18" charset="0"/>
              </a:rPr>
              <a:t>. </a:t>
            </a:r>
          </a:p>
          <a:p>
            <a:pPr algn="just">
              <a:lnSpc>
                <a:spcPct val="150000"/>
              </a:lnSpc>
            </a:pP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20</a:t>
            </a:fld>
            <a:endParaRPr lang="en-GB"/>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5" name="Google Shape;380;p14"/>
          <p:cNvSpPr txBox="1"/>
          <p:nvPr/>
        </p:nvSpPr>
        <p:spPr>
          <a:xfrm>
            <a:off x="355773" y="234910"/>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2800" b="1" dirty="0">
                <a:solidFill>
                  <a:schemeClr val="tx2">
                    <a:lumMod val="10000"/>
                  </a:schemeClr>
                </a:solidFill>
                <a:latin typeface="Barlow" panose="00000500000000000000"/>
                <a:ea typeface="Barlow" panose="00000500000000000000"/>
                <a:cs typeface="Barlow" panose="00000500000000000000"/>
                <a:sym typeface="Barlow" panose="00000500000000000000"/>
              </a:rPr>
              <a:t>CHALLENGES AND CONSIDERATIONS</a:t>
            </a:r>
          </a:p>
        </p:txBody>
      </p:sp>
      <p:sp>
        <p:nvSpPr>
          <p:cNvPr id="8" name="Google Shape;345;p13"/>
          <p:cNvSpPr txBox="1"/>
          <p:nvPr/>
        </p:nvSpPr>
        <p:spPr>
          <a:xfrm>
            <a:off x="439971" y="1469985"/>
            <a:ext cx="8385383" cy="10886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The application of Management Information Technology (MIT) can significantly promote economic growth for the workforce by enhancing productivity, facilitating innovation, and creating new job opportunities. This can be achieved through</a:t>
            </a:r>
          </a:p>
          <a:p>
            <a:pPr algn="just">
              <a:lnSpc>
                <a:spcPct val="150000"/>
              </a:lnSpc>
            </a:pPr>
            <a:endParaRPr lang="en-GB"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Google Shape;345;p13"/>
          <p:cNvSpPr txBox="1"/>
          <p:nvPr/>
        </p:nvSpPr>
        <p:spPr>
          <a:xfrm>
            <a:off x="447800" y="2537257"/>
            <a:ext cx="3915283" cy="149455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1. Skill Gaps and Workforce Readiness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2. Resistance to Change</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3. Integration with Existing Systems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4. Data Privacy and Security Concerns: </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5. Economic Disparities</a:t>
            </a:r>
          </a:p>
        </p:txBody>
      </p:sp>
      <p:sp>
        <p:nvSpPr>
          <p:cNvPr id="11" name="Google Shape;380;p14"/>
          <p:cNvSpPr txBox="1"/>
          <p:nvPr/>
        </p:nvSpPr>
        <p:spPr>
          <a:xfrm>
            <a:off x="355773" y="931353"/>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2400" b="1" dirty="0">
                <a:solidFill>
                  <a:schemeClr val="tx2">
                    <a:lumMod val="10000"/>
                  </a:schemeClr>
                </a:solidFill>
                <a:effectLst>
                  <a:outerShdw blurRad="38100" dist="38100" dir="2700000" algn="tl">
                    <a:srgbClr val="000000">
                      <a:alpha val="43137"/>
                    </a:srgbClr>
                  </a:outerShdw>
                </a:effectLst>
                <a:latin typeface="Barlow" panose="00000500000000000000"/>
                <a:ea typeface="Barlow" panose="00000500000000000000"/>
                <a:cs typeface="Barlow" panose="00000500000000000000"/>
                <a:sym typeface="Barlow" panose="00000500000000000000"/>
              </a:rPr>
              <a:t>CHALLENGES</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21</a:t>
            </a:fld>
            <a:endParaRPr lang="en-GB"/>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5" name="Google Shape;380;p14"/>
          <p:cNvSpPr txBox="1"/>
          <p:nvPr/>
        </p:nvSpPr>
        <p:spPr>
          <a:xfrm>
            <a:off x="355773" y="234910"/>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2800" b="1" dirty="0">
                <a:solidFill>
                  <a:schemeClr val="tx2">
                    <a:lumMod val="10000"/>
                  </a:schemeClr>
                </a:solidFill>
                <a:latin typeface="Barlow" panose="00000500000000000000"/>
                <a:ea typeface="Barlow" panose="00000500000000000000"/>
                <a:cs typeface="Barlow" panose="00000500000000000000"/>
                <a:sym typeface="Barlow" panose="00000500000000000000"/>
              </a:rPr>
              <a:t>CHALLENGES AND CONSIDERATIONS</a:t>
            </a:r>
          </a:p>
        </p:txBody>
      </p:sp>
      <p:sp>
        <p:nvSpPr>
          <p:cNvPr id="9" name="Google Shape;345;p13"/>
          <p:cNvSpPr txBox="1"/>
          <p:nvPr/>
        </p:nvSpPr>
        <p:spPr>
          <a:xfrm>
            <a:off x="362585" y="1538605"/>
            <a:ext cx="7200265" cy="149479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1. </a:t>
            </a:r>
            <a:r>
              <a:rPr lang="en-GB" sz="1800" b="1" dirty="0">
                <a:latin typeface="Times New Roman" panose="02020603050405020304" pitchFamily="18" charset="0"/>
                <a:ea typeface="SimSun" panose="02010600030101010101" pitchFamily="2" charset="-122"/>
                <a:cs typeface="Times New Roman" panose="02020603050405020304" pitchFamily="18" charset="0"/>
              </a:rPr>
              <a:t>Tailored Training Programs</a:t>
            </a:r>
          </a:p>
          <a:p>
            <a:pPr algn="just">
              <a:lnSpc>
                <a:spcPct val="150000"/>
              </a:lnSpc>
            </a:pPr>
            <a:r>
              <a:rPr lang="en-GB" sz="1800" b="1" dirty="0">
                <a:latin typeface="Times New Roman" panose="02020603050405020304" pitchFamily="18" charset="0"/>
                <a:ea typeface="SimSun" panose="02010600030101010101" pitchFamily="2" charset="-122"/>
                <a:cs typeface="Times New Roman" panose="02020603050405020304" pitchFamily="18" charset="0"/>
              </a:rPr>
              <a:t>2. Inclusive Technology Design</a:t>
            </a:r>
          </a:p>
          <a:p>
            <a:pPr algn="just">
              <a:lnSpc>
                <a:spcPct val="150000"/>
              </a:lnSpc>
            </a:pPr>
            <a:r>
              <a:rPr lang="en-GB" sz="1800" b="1" dirty="0">
                <a:latin typeface="Times New Roman" panose="02020603050405020304" pitchFamily="18" charset="0"/>
                <a:ea typeface="SimSun" panose="02010600030101010101" pitchFamily="2" charset="-122"/>
                <a:cs typeface="Times New Roman" panose="02020603050405020304" pitchFamily="18" charset="0"/>
              </a:rPr>
              <a:t>3. Collaboration with Educational Institutions </a:t>
            </a:r>
          </a:p>
          <a:p>
            <a:pPr algn="just">
              <a:lnSpc>
                <a:spcPct val="150000"/>
              </a:lnSpc>
            </a:pPr>
            <a:r>
              <a:rPr lang="en-GB" sz="1800" b="1" dirty="0">
                <a:latin typeface="Times New Roman" panose="02020603050405020304" pitchFamily="18" charset="0"/>
                <a:ea typeface="SimSun" panose="02010600030101010101" pitchFamily="2" charset="-122"/>
                <a:cs typeface="Times New Roman" panose="02020603050405020304" pitchFamily="18" charset="0"/>
              </a:rPr>
              <a:t>4. Focus on Soft Skills </a:t>
            </a:r>
          </a:p>
          <a:p>
            <a:pPr algn="just">
              <a:lnSpc>
                <a:spcPct val="150000"/>
              </a:lnSpc>
            </a:pPr>
            <a:r>
              <a:rPr lang="en-GB" sz="1800" b="1" dirty="0">
                <a:latin typeface="Times New Roman" panose="02020603050405020304" pitchFamily="18" charset="0"/>
                <a:ea typeface="SimSun" panose="02010600030101010101" pitchFamily="2" charset="-122"/>
                <a:cs typeface="Times New Roman" panose="02020603050405020304" pitchFamily="18" charset="0"/>
              </a:rPr>
              <a:t>5. Monitoring and Evaluation</a:t>
            </a:r>
          </a:p>
        </p:txBody>
      </p:sp>
      <p:sp>
        <p:nvSpPr>
          <p:cNvPr id="11" name="Google Shape;380;p14"/>
          <p:cNvSpPr txBox="1"/>
          <p:nvPr/>
        </p:nvSpPr>
        <p:spPr>
          <a:xfrm>
            <a:off x="355773" y="931353"/>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gn="l">
              <a:lnSpc>
                <a:spcPct val="100000"/>
              </a:lnSpc>
              <a:buFont typeface="Barlow Light" panose="00000400000000000000"/>
              <a:buNone/>
            </a:pPr>
            <a:r>
              <a:rPr lang="en-GB" sz="2400" b="1" dirty="0">
                <a:solidFill>
                  <a:schemeClr val="tx2">
                    <a:lumMod val="10000"/>
                  </a:schemeClr>
                </a:solidFill>
                <a:effectLst>
                  <a:outerShdw blurRad="38100" dist="38100" dir="2700000" algn="tl">
                    <a:srgbClr val="000000">
                      <a:alpha val="43137"/>
                    </a:srgbClr>
                  </a:outerShdw>
                </a:effectLst>
                <a:latin typeface="Barlow" panose="00000500000000000000"/>
                <a:ea typeface="Barlow" panose="00000500000000000000"/>
                <a:cs typeface="Barlow" panose="00000500000000000000"/>
                <a:sym typeface="Barlow" panose="00000500000000000000"/>
              </a:rPr>
              <a:t>CONSIDERATIONS</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22</a:t>
            </a:fld>
            <a:endParaRPr lang="en-GB"/>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5" name="Google Shape;380;p14"/>
          <p:cNvSpPr txBox="1"/>
          <p:nvPr/>
        </p:nvSpPr>
        <p:spPr>
          <a:xfrm>
            <a:off x="355773" y="234910"/>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2400" b="1" dirty="0">
                <a:solidFill>
                  <a:schemeClr val="tx2">
                    <a:lumMod val="10000"/>
                  </a:schemeClr>
                </a:solidFill>
                <a:latin typeface="Barlow" panose="00000500000000000000"/>
                <a:ea typeface="Barlow" panose="00000500000000000000"/>
                <a:cs typeface="Barlow" panose="00000500000000000000"/>
                <a:sym typeface="Barlow" panose="00000500000000000000"/>
              </a:rPr>
              <a:t>RECOMMENDATIONS AND FUTURE DIRECTIONS</a:t>
            </a:r>
          </a:p>
        </p:txBody>
      </p:sp>
      <p:sp>
        <p:nvSpPr>
          <p:cNvPr id="9" name="Google Shape;345;p13"/>
          <p:cNvSpPr txBox="1"/>
          <p:nvPr/>
        </p:nvSpPr>
        <p:spPr>
          <a:xfrm>
            <a:off x="355600" y="1487805"/>
            <a:ext cx="3491230" cy="149479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1. </a:t>
            </a:r>
            <a:r>
              <a:rPr lang="en-GB" sz="2000" b="1" dirty="0">
                <a:latin typeface="Times New Roman" panose="02020603050405020304" pitchFamily="18" charset="0"/>
                <a:ea typeface="SimSun" panose="02010600030101010101" pitchFamily="2" charset="-122"/>
                <a:cs typeface="Times New Roman" panose="02020603050405020304" pitchFamily="18" charset="0"/>
              </a:rPr>
              <a:t>Targeted Training Initiatives </a:t>
            </a:r>
          </a:p>
          <a:p>
            <a:pPr algn="just">
              <a:lnSpc>
                <a:spcPct val="150000"/>
              </a:lnSpc>
            </a:pPr>
            <a:r>
              <a:rPr lang="en-GB" sz="2000" b="1" dirty="0">
                <a:latin typeface="Times New Roman" panose="02020603050405020304" pitchFamily="18" charset="0"/>
                <a:ea typeface="SimSun" panose="02010600030101010101" pitchFamily="2" charset="-122"/>
                <a:cs typeface="Times New Roman" panose="02020603050405020304" pitchFamily="18" charset="0"/>
              </a:rPr>
              <a:t>2. Certification Programs</a:t>
            </a:r>
          </a:p>
          <a:p>
            <a:pPr algn="just">
              <a:lnSpc>
                <a:spcPct val="150000"/>
              </a:lnSpc>
            </a:pPr>
            <a:r>
              <a:rPr lang="en-GB" sz="2000" b="1" dirty="0">
                <a:latin typeface="Times New Roman" panose="02020603050405020304" pitchFamily="18" charset="0"/>
                <a:ea typeface="SimSun" panose="02010600030101010101" pitchFamily="2" charset="-122"/>
                <a:cs typeface="Times New Roman" panose="02020603050405020304" pitchFamily="18" charset="0"/>
              </a:rPr>
              <a:t>3. Collaborative Platforms</a:t>
            </a:r>
          </a:p>
          <a:p>
            <a:pPr algn="just">
              <a:lnSpc>
                <a:spcPct val="150000"/>
              </a:lnSpc>
            </a:pPr>
            <a:r>
              <a:rPr lang="en-GB" sz="2000" b="1" dirty="0">
                <a:latin typeface="Times New Roman" panose="02020603050405020304" pitchFamily="18" charset="0"/>
                <a:ea typeface="SimSun" panose="02010600030101010101" pitchFamily="2" charset="-122"/>
                <a:cs typeface="Times New Roman" panose="02020603050405020304" pitchFamily="18" charset="0"/>
              </a:rPr>
              <a:t>4. Funding and Support </a:t>
            </a:r>
          </a:p>
          <a:p>
            <a:pPr algn="just">
              <a:lnSpc>
                <a:spcPct val="150000"/>
              </a:lnSpc>
            </a:pPr>
            <a:r>
              <a:rPr lang="en-GB" sz="2000" b="1" dirty="0">
                <a:latin typeface="Times New Roman" panose="02020603050405020304" pitchFamily="18" charset="0"/>
                <a:ea typeface="SimSun" panose="02010600030101010101" pitchFamily="2" charset="-122"/>
                <a:cs typeface="Times New Roman" panose="02020603050405020304" pitchFamily="18" charset="0"/>
              </a:rPr>
              <a:t>5. Broadband Accessibility </a:t>
            </a:r>
          </a:p>
          <a:p>
            <a:pPr algn="just">
              <a:lnSpc>
                <a:spcPct val="150000"/>
              </a:lnSpc>
            </a:pPr>
            <a:r>
              <a:rPr lang="en-GB" sz="2000" b="1" dirty="0">
                <a:latin typeface="Times New Roman" panose="02020603050405020304" pitchFamily="18" charset="0"/>
                <a:ea typeface="SimSun" panose="02010600030101010101" pitchFamily="2" charset="-122"/>
                <a:cs typeface="Times New Roman" panose="02020603050405020304" pitchFamily="18" charset="0"/>
              </a:rPr>
              <a:t>6. Cybersecurity Measures</a:t>
            </a: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endParaRPr lang="en-GB" b="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Google Shape;345;p13"/>
          <p:cNvSpPr txBox="1"/>
          <p:nvPr/>
        </p:nvSpPr>
        <p:spPr>
          <a:xfrm>
            <a:off x="4663443" y="1961686"/>
            <a:ext cx="3915283" cy="149455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altLang="en-GB" b="1" dirty="0">
                <a:latin typeface="Times New Roman" panose="02020603050405020304" pitchFamily="18" charset="0"/>
                <a:ea typeface="SimSun" panose="02010600030101010101" pitchFamily="2" charset="-122"/>
                <a:cs typeface="Times New Roman" panose="02020603050405020304" pitchFamily="18" charset="0"/>
                <a:sym typeface="+mn-ea"/>
              </a:rPr>
              <a:t>7</a:t>
            </a:r>
            <a:r>
              <a:rPr lang="en-US" altLang="en-GB" sz="2000" b="1" dirty="0">
                <a:latin typeface="Times New Roman" panose="02020603050405020304" pitchFamily="18" charset="0"/>
                <a:ea typeface="SimSun" panose="02010600030101010101" pitchFamily="2" charset="-122"/>
                <a:cs typeface="Times New Roman" panose="02020603050405020304" pitchFamily="18" charset="0"/>
                <a:sym typeface="+mn-ea"/>
              </a:rPr>
              <a:t>.</a:t>
            </a:r>
            <a:r>
              <a:rPr lang="en-GB" sz="2000" b="1" dirty="0">
                <a:latin typeface="Times New Roman" panose="02020603050405020304" pitchFamily="18" charset="0"/>
                <a:ea typeface="SimSun" panose="02010600030101010101" pitchFamily="2" charset="-122"/>
                <a:cs typeface="Times New Roman" panose="02020603050405020304" pitchFamily="18" charset="0"/>
                <a:sym typeface="+mn-ea"/>
              </a:rPr>
              <a:t>Diversity and Inclusion Policies </a:t>
            </a:r>
            <a:endParaRPr lang="en-GB" sz="2000"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GB" sz="2000" b="1" dirty="0">
                <a:latin typeface="Times New Roman" panose="02020603050405020304" pitchFamily="18" charset="0"/>
                <a:ea typeface="SimSun" panose="02010600030101010101" pitchFamily="2" charset="-122"/>
                <a:cs typeface="Times New Roman" panose="02020603050405020304" pitchFamily="18" charset="0"/>
                <a:sym typeface="+mn-ea"/>
              </a:rPr>
              <a:t>8. Innovation Hubs</a:t>
            </a:r>
            <a:endParaRPr lang="en-GB" sz="2000"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GB" sz="2000" b="1" dirty="0">
                <a:latin typeface="Times New Roman" panose="02020603050405020304" pitchFamily="18" charset="0"/>
                <a:ea typeface="SimSun" panose="02010600030101010101" pitchFamily="2" charset="-122"/>
                <a:cs typeface="Times New Roman" panose="02020603050405020304" pitchFamily="18" charset="0"/>
                <a:sym typeface="+mn-ea"/>
              </a:rPr>
              <a:t>9. R&amp;D Investment</a:t>
            </a:r>
            <a:endParaRPr lang="en-GB" sz="2000"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GB" sz="2000" b="1" dirty="0">
                <a:latin typeface="Times New Roman" panose="02020603050405020304" pitchFamily="18" charset="0"/>
                <a:ea typeface="SimSun" panose="02010600030101010101" pitchFamily="2" charset="-122"/>
                <a:cs typeface="Times New Roman" panose="02020603050405020304" pitchFamily="18" charset="0"/>
                <a:sym typeface="+mn-ea"/>
              </a:rPr>
              <a:t>10. Impact Assessment</a:t>
            </a:r>
            <a:endParaRPr lang="en-GB" sz="2000"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GB" sz="2000" b="1" dirty="0">
                <a:latin typeface="Times New Roman" panose="02020603050405020304" pitchFamily="18" charset="0"/>
                <a:ea typeface="SimSun" panose="02010600030101010101" pitchFamily="2" charset="-122"/>
                <a:cs typeface="Times New Roman" panose="02020603050405020304" pitchFamily="18" charset="0"/>
                <a:sym typeface="+mn-ea"/>
              </a:rPr>
              <a:t>11. Feedback Mechanisms</a:t>
            </a:r>
            <a:endParaRPr lang="en-GB" sz="2000" b="1"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54330"/>
            <a:ext cx="8870950" cy="1082675"/>
          </a:xfrm>
        </p:spPr>
        <p:txBody>
          <a:bodyPr/>
          <a:lstStyle/>
          <a:p>
            <a:r>
              <a:rPr lang="en-GB" sz="2400" b="1" dirty="0">
                <a:solidFill>
                  <a:schemeClr val="tx2">
                    <a:lumMod val="10000"/>
                  </a:schemeClr>
                </a:solidFill>
                <a:latin typeface="Barlow" panose="00000500000000000000"/>
                <a:ea typeface="Barlow" panose="00000500000000000000"/>
                <a:cs typeface="Barlow" panose="00000500000000000000"/>
                <a:sym typeface="Barlow" panose="00000500000000000000"/>
              </a:rPr>
              <a:t/>
            </a:r>
            <a:br>
              <a:rPr lang="en-GB" sz="2400" b="1" dirty="0">
                <a:solidFill>
                  <a:schemeClr val="tx2">
                    <a:lumMod val="10000"/>
                  </a:schemeClr>
                </a:solidFill>
                <a:latin typeface="Barlow" panose="00000500000000000000"/>
                <a:ea typeface="Barlow" panose="00000500000000000000"/>
                <a:cs typeface="Barlow" panose="00000500000000000000"/>
                <a:sym typeface="Barlow" panose="00000500000000000000"/>
              </a:rPr>
            </a:br>
            <a:r>
              <a:rPr lang="en-GB" sz="2400" b="1" dirty="0">
                <a:solidFill>
                  <a:schemeClr val="tx2">
                    <a:lumMod val="10000"/>
                  </a:schemeClr>
                </a:solidFill>
                <a:latin typeface="Barlow" panose="00000500000000000000"/>
                <a:ea typeface="Barlow" panose="00000500000000000000"/>
                <a:cs typeface="Barlow" panose="00000500000000000000"/>
                <a:sym typeface="Barlow" panose="00000500000000000000"/>
              </a:rPr>
              <a:t>RECOMMENDATIONS AND FUTURE DIRECTIONS</a:t>
            </a:r>
          </a:p>
        </p:txBody>
      </p:sp>
      <p:sp>
        <p:nvSpPr>
          <p:cNvPr id="3" name="Text Placeholder 2"/>
          <p:cNvSpPr>
            <a:spLocks noGrp="1"/>
          </p:cNvSpPr>
          <p:nvPr>
            <p:ph type="body" idx="1"/>
          </p:nvPr>
        </p:nvSpPr>
        <p:spPr>
          <a:xfrm>
            <a:off x="457200" y="1437005"/>
            <a:ext cx="7451725" cy="2640965"/>
          </a:xfrm>
        </p:spPr>
        <p:txBody>
          <a:body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sym typeface="+mn-ea"/>
              </a:rPr>
              <a:t>12. AI and Automation</a:t>
            </a: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sym typeface="+mn-ea"/>
              </a:rPr>
              <a:t>13. Sustainability Practices</a:t>
            </a: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sym typeface="+mn-ea"/>
              </a:rPr>
              <a:t>14. Remote Work Infrastructure </a:t>
            </a: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sym typeface="+mn-ea"/>
              </a:rPr>
              <a:t>15. Flexible Work Policies</a:t>
            </a: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23</a:t>
            </a:fld>
            <a:endParaRPr lang="en-GB"/>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24</a:t>
            </a:fld>
            <a:endParaRPr lang="en-GB"/>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5" name="Google Shape;380;p14"/>
          <p:cNvSpPr txBox="1"/>
          <p:nvPr/>
        </p:nvSpPr>
        <p:spPr>
          <a:xfrm>
            <a:off x="355773" y="234910"/>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CONCLUSION</a:t>
            </a:r>
          </a:p>
        </p:txBody>
      </p:sp>
      <p:sp>
        <p:nvSpPr>
          <p:cNvPr id="9" name="Google Shape;345;p13"/>
          <p:cNvSpPr txBox="1"/>
          <p:nvPr/>
        </p:nvSpPr>
        <p:spPr>
          <a:xfrm>
            <a:off x="331470" y="2298700"/>
            <a:ext cx="7252335" cy="149479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1. Digital Transformation and Skill Gaps</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2. Youth Empowerment and Government Support</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3. Broad Employment Opportunities: </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4. Enhancing Educational Outcomes: </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5. Promoting Economic Growth</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6. Fostering Workplace Collaboration</a:t>
            </a:r>
          </a:p>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7. Addressing Challenges and Considerations</a:t>
            </a:r>
          </a:p>
        </p:txBody>
      </p:sp>
      <p:sp>
        <p:nvSpPr>
          <p:cNvPr id="3" name="Google Shape;345;p13"/>
          <p:cNvSpPr txBox="1"/>
          <p:nvPr/>
        </p:nvSpPr>
        <p:spPr>
          <a:xfrm>
            <a:off x="355773" y="997481"/>
            <a:ext cx="8385383" cy="10886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In conclusion, retooling of Nigeria’s workforce through Management Information Technology (MIT) is crucial for enhancing economic competitiveness and societal resilience in the face of rapid technological advancements. The key findings of this paper highlight the extensive scope and significance of MIT in workforce development, emphasizing the following points</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447040"/>
            <a:ext cx="8032750" cy="3246755"/>
          </a:xfrm>
        </p:spPr>
        <p:txBody>
          <a:bodyPr/>
          <a:lstStyle/>
          <a:p>
            <a:pPr algn="ctr"/>
            <a:r>
              <a:rPr lang="en-US" sz="4400" b="1">
                <a:solidFill>
                  <a:srgbClr val="00B050"/>
                </a:solidFill>
                <a:effectLst>
                  <a:outerShdw blurRad="38100" dist="38100" dir="2700000" algn="tl">
                    <a:srgbClr val="000000">
                      <a:alpha val="43137"/>
                    </a:srgbClr>
                  </a:outerShdw>
                </a:effectLst>
              </a:rPr>
              <a:t>Thank you for listening</a:t>
            </a:r>
          </a:p>
          <a:p>
            <a:pPr algn="ctr"/>
            <a:endParaRPr lang="en-US" sz="4400" b="1">
              <a:solidFill>
                <a:srgbClr val="00B050"/>
              </a:solidFill>
              <a:effectLst>
                <a:outerShdw blurRad="38100" dist="38100" dir="2700000" algn="tl">
                  <a:srgbClr val="000000">
                    <a:alpha val="43137"/>
                  </a:srgbClr>
                </a:outerShdw>
              </a:effectLst>
            </a:endParaRPr>
          </a:p>
          <a:p>
            <a:pPr algn="ctr"/>
            <a:r>
              <a:rPr lang="en-US" sz="4400" b="1">
                <a:solidFill>
                  <a:srgbClr val="FF0000"/>
                </a:solidFill>
                <a:effectLst>
                  <a:outerShdw blurRad="38100" dist="38100" dir="2700000" algn="tl">
                    <a:srgbClr val="000000">
                      <a:alpha val="43137"/>
                    </a:srgbClr>
                  </a:outerShdw>
                </a:effectLst>
              </a:rPr>
              <a:t>Questions</a:t>
            </a:r>
          </a:p>
          <a:p>
            <a:pPr algn="ctr"/>
            <a:endParaRPr lang="en-US" sz="4400" b="1">
              <a:solidFill>
                <a:srgbClr val="00B050"/>
              </a:solidFill>
              <a:effectLst>
                <a:outerShdw blurRad="38100" dist="38100" dir="2700000" algn="tl">
                  <a:srgbClr val="000000">
                    <a:alpha val="43137"/>
                  </a:srgbClr>
                </a:outerShdw>
              </a:effectLst>
            </a:endParaRPr>
          </a:p>
          <a:p>
            <a:pPr algn="ctr"/>
            <a:r>
              <a:rPr lang="en-US" sz="4400" b="1">
                <a:solidFill>
                  <a:srgbClr val="FFFF00"/>
                </a:solidFill>
                <a:effectLst>
                  <a:outerShdw blurRad="38100" dist="38100" dir="2700000" algn="tl">
                    <a:srgbClr val="000000">
                      <a:alpha val="43137"/>
                    </a:srgbClr>
                  </a:outerShdw>
                </a:effectLst>
              </a:rPr>
              <a:t>Comments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25</a:t>
            </a:fld>
            <a:endParaRPr lang="en-GB"/>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14"/>
          <p:cNvSpPr txBox="1">
            <a:spLocks noGrp="1"/>
          </p:cNvSpPr>
          <p:nvPr>
            <p:ph type="subTitle" idx="4294967295"/>
          </p:nvPr>
        </p:nvSpPr>
        <p:spPr>
          <a:xfrm>
            <a:off x="228600" y="-97790"/>
            <a:ext cx="6691630" cy="431165"/>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Introduction</a:t>
            </a:r>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3</a:t>
            </a:fld>
            <a:endParaRPr lang="en-GB"/>
          </a:p>
        </p:txBody>
      </p:sp>
      <p:sp>
        <p:nvSpPr>
          <p:cNvPr id="2" name="Google Shape;345;p13"/>
          <p:cNvSpPr txBox="1"/>
          <p:nvPr/>
        </p:nvSpPr>
        <p:spPr>
          <a:xfrm>
            <a:off x="228300" y="536621"/>
            <a:ext cx="8648725"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endParaRPr lang="en-US" altLang="en-GB" sz="1800" dirty="0">
              <a:latin typeface="Times New Roman" panose="02020603050405020304" pitchFamily="18" charset="0"/>
              <a:ea typeface="SimSun" panose="02010600030101010101" pitchFamily="2" charset="-122"/>
              <a:cs typeface="Times New Roman" panose="02020603050405020304" pitchFamily="18" charset="0"/>
              <a:sym typeface="+mn-ea"/>
            </a:endParaRPr>
          </a:p>
          <a:p>
            <a:pPr algn="just">
              <a:lnSpc>
                <a:spcPct val="150000"/>
              </a:lnSpc>
            </a:pPr>
            <a:r>
              <a:rPr lang="en-US" altLang="en-GB" sz="1800" dirty="0">
                <a:latin typeface="Times New Roman" panose="02020603050405020304" pitchFamily="18" charset="0"/>
                <a:ea typeface="SimSun" panose="02010600030101010101" pitchFamily="2" charset="-122"/>
                <a:cs typeface="Times New Roman" panose="02020603050405020304" pitchFamily="18" charset="0"/>
                <a:sym typeface="+mn-ea"/>
              </a:rPr>
              <a:t>P</a:t>
            </a:r>
            <a:r>
              <a:rPr lang="en-GB" sz="1800" dirty="0">
                <a:latin typeface="Times New Roman" panose="02020603050405020304" pitchFamily="18" charset="0"/>
                <a:ea typeface="SimSun" panose="02010600030101010101" pitchFamily="2" charset="-122"/>
                <a:cs typeface="Times New Roman" panose="02020603050405020304" pitchFamily="18" charset="0"/>
                <a:sym typeface="+mn-ea"/>
              </a:rPr>
              <a:t>artnerships between the public and private sectors are essential for advancing digital literacy and upskilling programmes that prepare Nigerians for the workforce of the future in the agricultural sector, health, telecommunication, banking, fintech, business, e-business, ecommerce, entrepreneurship, entertainment, culture and tourism, information technology, cybersecurity and security among others</a:t>
            </a:r>
            <a:r>
              <a:rPr lang="en-US" altLang="en-GB" sz="1800" dirty="0">
                <a:latin typeface="Times New Roman" panose="02020603050405020304" pitchFamily="18" charset="0"/>
                <a:ea typeface="SimSun" panose="02010600030101010101" pitchFamily="2" charset="-122"/>
                <a:cs typeface="Times New Roman" panose="02020603050405020304" pitchFamily="18" charset="0"/>
                <a:sym typeface="+mn-ea"/>
              </a:rPr>
              <a:t> as observed by Oladapo (2020).</a:t>
            </a:r>
            <a:endParaRPr lang="en-US" sz="1800" strike="sngStrike"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endParaRPr lang="en-US" altLang="en-GB" sz="1800" dirty="0" err="1">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US" altLang="en-GB" sz="1800" dirty="0" err="1">
                <a:latin typeface="Times New Roman" panose="02020603050405020304" pitchFamily="18" charset="0"/>
                <a:ea typeface="SimSun" panose="02010600030101010101" pitchFamily="2" charset="-122"/>
                <a:cs typeface="Times New Roman" panose="02020603050405020304" pitchFamily="18" charset="0"/>
              </a:rPr>
              <a:t>As technology becomes extensively applied and utilzided the curious mind is alert on the potential risks.</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The </a:t>
            </a:r>
            <a:r>
              <a:rPr lang="en-GB" sz="1800" dirty="0">
                <a:latin typeface="Times New Roman" panose="02020603050405020304" pitchFamily="18" charset="0"/>
                <a:ea typeface="SimSun" panose="02010600030101010101" pitchFamily="2" charset="-122"/>
                <a:cs typeface="Times New Roman" panose="02020603050405020304" pitchFamily="18" charset="0"/>
              </a:rPr>
              <a:t>extensive use of technology also brings up issues with cybersecurity, privacy, and the dissemination of false information</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 as noted by </a:t>
            </a:r>
            <a:r>
              <a:rPr lang="en-GB" sz="1800" dirty="0" err="1">
                <a:latin typeface="Times New Roman" panose="02020603050405020304" pitchFamily="18" charset="0"/>
                <a:ea typeface="SimSun" panose="02010600030101010101" pitchFamily="2" charset="-122"/>
                <a:cs typeface="Times New Roman" panose="02020603050405020304" pitchFamily="18" charset="0"/>
                <a:sym typeface="+mn-ea"/>
              </a:rPr>
              <a:t>Egbulem</a:t>
            </a:r>
            <a:r>
              <a:rPr lang="en-GB" sz="1800" dirty="0">
                <a:latin typeface="Times New Roman" panose="02020603050405020304" pitchFamily="18" charset="0"/>
                <a:ea typeface="SimSun" panose="02010600030101010101" pitchFamily="2" charset="-122"/>
                <a:cs typeface="Times New Roman" panose="02020603050405020304" pitchFamily="18" charset="0"/>
                <a:sym typeface="+mn-ea"/>
              </a:rPr>
              <a:t> et al., (2024)</a:t>
            </a:r>
            <a:r>
              <a:rPr lang="en-US" altLang="en-GB" sz="1800" dirty="0">
                <a:latin typeface="Times New Roman" panose="02020603050405020304" pitchFamily="18" charset="0"/>
                <a:ea typeface="SimSun" panose="02010600030101010101" pitchFamily="2" charset="-122"/>
                <a:cs typeface="Times New Roman" panose="02020603050405020304" pitchFamily="18" charset="0"/>
              </a:rPr>
              <a:t> </a:t>
            </a:r>
            <a:r>
              <a:rPr lang="en-GB" sz="1800" dirty="0">
                <a:latin typeface="Times New Roman" panose="02020603050405020304" pitchFamily="18" charset="0"/>
                <a:ea typeface="SimSun" panose="02010600030101010101" pitchFamily="2" charset="-122"/>
                <a:cs typeface="Times New Roman" panose="02020603050405020304" pitchFamily="18" charset="0"/>
              </a:rPr>
              <a:t>. </a:t>
            </a:r>
          </a:p>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 </a:t>
            </a:r>
            <a:endParaRPr lang="en-US" strike="sngStrike"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14"/>
          <p:cNvSpPr txBox="1">
            <a:spLocks noGrp="1"/>
          </p:cNvSpPr>
          <p:nvPr>
            <p:ph type="subTitle" idx="4294967295"/>
          </p:nvPr>
        </p:nvSpPr>
        <p:spPr>
          <a:xfrm>
            <a:off x="228300" y="315826"/>
            <a:ext cx="6691484" cy="85605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Introduction</a:t>
            </a:r>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4</a:t>
            </a:fld>
            <a:endParaRPr lang="en-GB"/>
          </a:p>
        </p:txBody>
      </p:sp>
      <p:sp>
        <p:nvSpPr>
          <p:cNvPr id="2" name="Google Shape;345;p13"/>
          <p:cNvSpPr txBox="1"/>
          <p:nvPr/>
        </p:nvSpPr>
        <p:spPr>
          <a:xfrm>
            <a:off x="228300" y="963976"/>
            <a:ext cx="8648725"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sz="2000" dirty="0">
                <a:latin typeface="Times New Roman" panose="02020603050405020304" pitchFamily="18" charset="0"/>
                <a:ea typeface="SimSun" panose="02010600030101010101" pitchFamily="2" charset="-122"/>
                <a:cs typeface="Times New Roman" panose="02020603050405020304" pitchFamily="18" charset="0"/>
              </a:rPr>
              <a:t> </a:t>
            </a:r>
            <a:r>
              <a:rPr lang="en-US" altLang="en-GB" sz="2000" dirty="0">
                <a:latin typeface="Times New Roman" panose="02020603050405020304" pitchFamily="18" charset="0"/>
                <a:ea typeface="SimSun" panose="02010600030101010101" pitchFamily="2" charset="-122"/>
                <a:cs typeface="Times New Roman" panose="02020603050405020304" pitchFamily="18" charset="0"/>
              </a:rPr>
              <a:t>A</a:t>
            </a:r>
            <a:r>
              <a:rPr lang="en-GB" sz="2000" dirty="0">
                <a:latin typeface="Times New Roman" panose="02020603050405020304" pitchFamily="18" charset="0"/>
                <a:ea typeface="SimSun" panose="02010600030101010101" pitchFamily="2" charset="-122"/>
                <a:cs typeface="Times New Roman" panose="02020603050405020304" pitchFamily="18" charset="0"/>
              </a:rPr>
              <a:t>ttention to Data breaches and cybercrimes as among the hazards connected to technology application in the workplace</a:t>
            </a:r>
            <a:r>
              <a:rPr lang="en-US" altLang="en-GB" sz="2000" dirty="0">
                <a:latin typeface="Times New Roman" panose="02020603050405020304" pitchFamily="18" charset="0"/>
                <a:ea typeface="SimSun" panose="02010600030101010101" pitchFamily="2" charset="-122"/>
                <a:cs typeface="Times New Roman" panose="02020603050405020304" pitchFamily="18" charset="0"/>
              </a:rPr>
              <a:t> was drawn by </a:t>
            </a:r>
            <a:r>
              <a:rPr lang="en-GB" sz="2000" dirty="0">
                <a:latin typeface="Times New Roman" panose="02020603050405020304" pitchFamily="18" charset="0"/>
                <a:ea typeface="SimSun" panose="02010600030101010101" pitchFamily="2" charset="-122"/>
                <a:cs typeface="Times New Roman" panose="02020603050405020304" pitchFamily="18" charset="0"/>
                <a:sym typeface="+mn-ea"/>
              </a:rPr>
              <a:t>Okonkwo and </a:t>
            </a:r>
            <a:r>
              <a:rPr lang="en-GB" sz="2000" dirty="0" err="1">
                <a:latin typeface="Times New Roman" panose="02020603050405020304" pitchFamily="18" charset="0"/>
                <a:ea typeface="SimSun" panose="02010600030101010101" pitchFamily="2" charset="-122"/>
                <a:cs typeface="Times New Roman" panose="02020603050405020304" pitchFamily="18" charset="0"/>
                <a:sym typeface="+mn-ea"/>
              </a:rPr>
              <a:t>Duru</a:t>
            </a:r>
            <a:r>
              <a:rPr lang="en-GB" sz="2000" dirty="0">
                <a:latin typeface="Times New Roman" panose="02020603050405020304" pitchFamily="18" charset="0"/>
                <a:ea typeface="SimSun" panose="02010600030101010101" pitchFamily="2" charset="-122"/>
                <a:cs typeface="Times New Roman" panose="02020603050405020304" pitchFamily="18" charset="0"/>
                <a:sym typeface="+mn-ea"/>
              </a:rPr>
              <a:t> (2021)</a:t>
            </a:r>
            <a:r>
              <a:rPr lang="en-US" altLang="en-GB" sz="2000" dirty="0">
                <a:latin typeface="Times New Roman" panose="02020603050405020304" pitchFamily="18" charset="0"/>
                <a:ea typeface="SimSun" panose="02010600030101010101" pitchFamily="2" charset="-122"/>
                <a:cs typeface="Times New Roman" panose="02020603050405020304" pitchFamily="18" charset="0"/>
              </a:rPr>
              <a:t> </a:t>
            </a:r>
            <a:r>
              <a:rPr lang="en-GB" sz="2000" dirty="0">
                <a:latin typeface="Times New Roman" panose="02020603050405020304" pitchFamily="18" charset="0"/>
                <a:ea typeface="SimSun" panose="02010600030101010101" pitchFamily="2" charset="-122"/>
                <a:cs typeface="Times New Roman" panose="02020603050405020304" pitchFamily="18" charset="0"/>
              </a:rPr>
              <a:t>. </a:t>
            </a:r>
          </a:p>
          <a:p>
            <a:pPr algn="just">
              <a:lnSpc>
                <a:spcPct val="150000"/>
              </a:lnSpc>
            </a:pPr>
            <a:endParaRPr lang="en-US" altLang="en-GB" sz="20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US" altLang="en-GB" sz="2000" dirty="0">
                <a:latin typeface="Times New Roman" panose="02020603050405020304" pitchFamily="18" charset="0"/>
                <a:ea typeface="SimSun" panose="02010600030101010101" pitchFamily="2" charset="-122"/>
                <a:cs typeface="Times New Roman" panose="02020603050405020304" pitchFamily="18" charset="0"/>
              </a:rPr>
              <a:t>I</a:t>
            </a:r>
            <a:r>
              <a:rPr lang="en-GB" sz="2000" dirty="0">
                <a:latin typeface="Times New Roman" panose="02020603050405020304" pitchFamily="18" charset="0"/>
                <a:ea typeface="SimSun" panose="02010600030101010101" pitchFamily="2" charset="-122"/>
                <a:cs typeface="Times New Roman" panose="02020603050405020304" pitchFamily="18" charset="0"/>
              </a:rPr>
              <a:t>n order to close the skills gap between workforce capabilities and industry requirements, the digital economy necessitates new skill sets, which is why initiatives for skills development and reskilling programmes have been put in place</a:t>
            </a:r>
            <a:r>
              <a:rPr lang="en-US" altLang="en-GB" sz="2000" dirty="0">
                <a:latin typeface="Times New Roman" panose="02020603050405020304" pitchFamily="18" charset="0"/>
                <a:ea typeface="SimSun" panose="02010600030101010101" pitchFamily="2" charset="-122"/>
                <a:cs typeface="Times New Roman" panose="02020603050405020304" pitchFamily="18" charset="0"/>
              </a:rPr>
              <a:t> as opined by </a:t>
            </a:r>
            <a:r>
              <a:rPr lang="en-GB" sz="2000" dirty="0">
                <a:latin typeface="Times New Roman" panose="02020603050405020304" pitchFamily="18" charset="0"/>
                <a:ea typeface="SimSun" panose="02010600030101010101" pitchFamily="2" charset="-122"/>
                <a:cs typeface="Times New Roman" panose="02020603050405020304" pitchFamily="18" charset="0"/>
                <a:sym typeface="+mn-ea"/>
              </a:rPr>
              <a:t>Okorie, (2021)</a:t>
            </a:r>
            <a:endParaRPr lang="en-GB" sz="20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endParaRPr lang="en-US" sz="2000" strike="sngStrike"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8" name="Google Shape;408;p15"/>
          <p:cNvGrpSpPr/>
          <p:nvPr/>
        </p:nvGrpSpPr>
        <p:grpSpPr>
          <a:xfrm>
            <a:off x="5738729" y="912417"/>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0" name="Google Shape;380;p14"/>
          <p:cNvSpPr txBox="1"/>
          <p:nvPr/>
        </p:nvSpPr>
        <p:spPr>
          <a:xfrm>
            <a:off x="189565" y="81511"/>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buFont typeface="Barlow Light" panose="00000400000000000000"/>
              <a:buNone/>
            </a:pPr>
            <a:r>
              <a:rPr lang="en-US" sz="2800" b="1" dirty="0">
                <a:solidFill>
                  <a:schemeClr val="tx2">
                    <a:lumMod val="10000"/>
                  </a:schemeClr>
                </a:solidFill>
                <a:latin typeface="Barlow" panose="00000500000000000000"/>
                <a:ea typeface="Barlow" panose="00000500000000000000"/>
                <a:cs typeface="Barlow" panose="00000500000000000000"/>
                <a:sym typeface="Barlow" panose="00000500000000000000"/>
              </a:rPr>
              <a:t>Management Information Technology (MIT)</a:t>
            </a:r>
            <a:r>
              <a:rPr lang="en-US"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 </a:t>
            </a:r>
            <a:endPar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endParaRPr>
          </a:p>
        </p:txBody>
      </p:sp>
      <p:sp>
        <p:nvSpPr>
          <p:cNvPr id="11" name="Google Shape;345;p13"/>
          <p:cNvSpPr txBox="1"/>
          <p:nvPr/>
        </p:nvSpPr>
        <p:spPr>
          <a:xfrm>
            <a:off x="229235" y="956310"/>
            <a:ext cx="7934325" cy="22669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Management Information Technology </a:t>
            </a:r>
            <a:r>
              <a:rPr lang="en-US" altLang="en-GB" dirty="0">
                <a:latin typeface="Times New Roman" panose="02020603050405020304" pitchFamily="18" charset="0"/>
                <a:ea typeface="SimSun" panose="02010600030101010101" pitchFamily="2" charset="-122"/>
                <a:cs typeface="Times New Roman" panose="02020603050405020304" pitchFamily="18" charset="0"/>
              </a:rPr>
              <a:t> c</a:t>
            </a:r>
            <a:r>
              <a:rPr lang="en-GB" dirty="0">
                <a:latin typeface="Times New Roman" panose="02020603050405020304" pitchFamily="18" charset="0"/>
                <a:ea typeface="SimSun" panose="02010600030101010101" pitchFamily="2" charset="-122"/>
                <a:cs typeface="Times New Roman" panose="02020603050405020304" pitchFamily="18" charset="0"/>
              </a:rPr>
              <a:t>omp</a:t>
            </a:r>
            <a:r>
              <a:rPr lang="en-US" altLang="en-GB" dirty="0">
                <a:latin typeface="Times New Roman" panose="02020603050405020304" pitchFamily="18" charset="0"/>
                <a:ea typeface="SimSun" panose="02010600030101010101" pitchFamily="2" charset="-122"/>
                <a:cs typeface="Times New Roman" panose="02020603050405020304" pitchFamily="18" charset="0"/>
              </a:rPr>
              <a:t>ri</a:t>
            </a:r>
            <a:r>
              <a:rPr lang="en-GB" dirty="0">
                <a:latin typeface="Times New Roman" panose="02020603050405020304" pitchFamily="18" charset="0"/>
                <a:ea typeface="SimSun" panose="02010600030101010101" pitchFamily="2" charset="-122"/>
                <a:cs typeface="Times New Roman" panose="02020603050405020304" pitchFamily="18" charset="0"/>
              </a:rPr>
              <a:t>ses a wide array of tools and systems designed to manage, </a:t>
            </a:r>
            <a:r>
              <a:rPr lang="en-GB" dirty="0" err="1">
                <a:latin typeface="Times New Roman" panose="02020603050405020304" pitchFamily="18" charset="0"/>
                <a:ea typeface="SimSun" panose="02010600030101010101" pitchFamily="2" charset="-122"/>
                <a:cs typeface="Times New Roman" panose="02020603050405020304" pitchFamily="18" charset="0"/>
              </a:rPr>
              <a:t>analyze</a:t>
            </a:r>
            <a:r>
              <a:rPr lang="en-GB" dirty="0">
                <a:latin typeface="Times New Roman" panose="02020603050405020304" pitchFamily="18" charset="0"/>
                <a:ea typeface="SimSun" panose="02010600030101010101" pitchFamily="2" charset="-122"/>
                <a:cs typeface="Times New Roman" panose="02020603050405020304" pitchFamily="18" charset="0"/>
              </a:rPr>
              <a:t>, and leverage data to optimize organizational performance</a:t>
            </a:r>
            <a:r>
              <a:rPr lang="en-US" altLang="en-GB" dirty="0">
                <a:latin typeface="Times New Roman" panose="02020603050405020304" pitchFamily="18" charset="0"/>
                <a:ea typeface="SimSun" panose="02010600030101010101" pitchFamily="2" charset="-122"/>
                <a:cs typeface="Times New Roman" panose="02020603050405020304" pitchFamily="18" charset="0"/>
              </a:rPr>
              <a:t> examples of which include;</a:t>
            </a:r>
            <a:endParaRPr lang="en-GB" dirty="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en-GB" b="1" dirty="0">
                <a:latin typeface="Times New Roman" panose="02020603050405020304" pitchFamily="18" charset="0"/>
                <a:ea typeface="SimSun" panose="02010600030101010101" pitchFamily="2" charset="-122"/>
                <a:cs typeface="Times New Roman" panose="02020603050405020304" pitchFamily="18" charset="0"/>
              </a:rPr>
              <a:t>Enterprise Resource Planning (ERP) systems</a:t>
            </a:r>
            <a:r>
              <a:rPr lang="en-US" altLang="en-GB" b="1" dirty="0">
                <a:latin typeface="Times New Roman" panose="02020603050405020304" pitchFamily="18" charset="0"/>
                <a:ea typeface="SimSun" panose="02010600030101010101" pitchFamily="2" charset="-122"/>
                <a:cs typeface="Times New Roman" panose="02020603050405020304" pitchFamily="18" charset="0"/>
              </a:rPr>
              <a:t>,</a:t>
            </a: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en-GB" b="1" dirty="0">
                <a:latin typeface="Times New Roman" panose="02020603050405020304" pitchFamily="18" charset="0"/>
                <a:ea typeface="SimSun" panose="02010600030101010101" pitchFamily="2" charset="-122"/>
                <a:cs typeface="Times New Roman" panose="02020603050405020304" pitchFamily="18" charset="0"/>
              </a:rPr>
              <a:t>Customer Relationship Management (CRM) solutions</a:t>
            </a:r>
            <a:r>
              <a:rPr lang="en-US" altLang="en-GB" b="1" dirty="0">
                <a:latin typeface="Times New Roman" panose="02020603050405020304" pitchFamily="18" charset="0"/>
                <a:ea typeface="SimSun" panose="02010600030101010101" pitchFamily="2" charset="-122"/>
                <a:cs typeface="Times New Roman" panose="02020603050405020304" pitchFamily="18" charset="0"/>
              </a:rPr>
              <a:t>,</a:t>
            </a:r>
            <a:endParaRPr lang="en-GB" b="1" dirty="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en-GB" b="1" dirty="0">
                <a:latin typeface="Times New Roman" panose="02020603050405020304" pitchFamily="18" charset="0"/>
                <a:ea typeface="SimSun" panose="02010600030101010101" pitchFamily="2" charset="-122"/>
                <a:cs typeface="Times New Roman" panose="02020603050405020304" pitchFamily="18" charset="0"/>
              </a:rPr>
              <a:t>Business Intelligence (BI) tools and </a:t>
            </a:r>
          </a:p>
          <a:p>
            <a:pPr marL="285750" indent="-285750" algn="just">
              <a:lnSpc>
                <a:spcPct val="150000"/>
              </a:lnSpc>
              <a:buFont typeface="Arial" panose="020B0604020202020204" pitchFamily="34" charset="0"/>
              <a:buChar char="•"/>
            </a:pPr>
            <a:r>
              <a:rPr lang="en-GB" b="1" dirty="0">
                <a:latin typeface="Times New Roman" panose="02020603050405020304" pitchFamily="18" charset="0"/>
                <a:ea typeface="SimSun" panose="02010600030101010101" pitchFamily="2" charset="-122"/>
                <a:cs typeface="Times New Roman" panose="02020603050405020304" pitchFamily="18" charset="0"/>
              </a:rPr>
              <a:t>cloud computing</a:t>
            </a:r>
            <a:r>
              <a:rPr lang="en-GB" dirty="0">
                <a:latin typeface="Times New Roman" panose="02020603050405020304" pitchFamily="18" charset="0"/>
                <a:ea typeface="SimSun" panose="02010600030101010101" pitchFamily="2" charset="-122"/>
                <a:cs typeface="Times New Roman" panose="02020603050405020304" pitchFamily="18" charset="0"/>
              </a:rPr>
              <a:t>, </a:t>
            </a:r>
          </a:p>
          <a:p>
            <a:pPr algn="just">
              <a:lnSpc>
                <a:spcPct val="150000"/>
              </a:lnSpc>
            </a:pPr>
            <a:r>
              <a:rPr lang="en-US" altLang="en-GB" dirty="0">
                <a:latin typeface="Times New Roman" panose="02020603050405020304" pitchFamily="18" charset="0"/>
                <a:ea typeface="SimSun" panose="02010600030101010101" pitchFamily="2" charset="-122"/>
                <a:cs typeface="Times New Roman" panose="02020603050405020304" pitchFamily="18" charset="0"/>
              </a:rPr>
              <a:t>It p</a:t>
            </a:r>
            <a:r>
              <a:rPr lang="en-GB" dirty="0">
                <a:latin typeface="Times New Roman" panose="02020603050405020304" pitchFamily="18" charset="0"/>
                <a:ea typeface="SimSun" panose="02010600030101010101" pitchFamily="2" charset="-122"/>
                <a:cs typeface="Times New Roman" panose="02020603050405020304" pitchFamily="18" charset="0"/>
              </a:rPr>
              <a:t>rovides the infrastructure necessary to support efficient and effective decision-making processes</a:t>
            </a:r>
            <a:r>
              <a:rPr lang="en-US" altLang="en-GB" dirty="0">
                <a:latin typeface="Times New Roman" panose="02020603050405020304" pitchFamily="18" charset="0"/>
                <a:ea typeface="SimSun" panose="02010600030101010101" pitchFamily="2" charset="-122"/>
                <a:cs typeface="Times New Roman" panose="02020603050405020304" pitchFamily="18" charset="0"/>
              </a:rPr>
              <a:t>, </a:t>
            </a:r>
          </a:p>
          <a:p>
            <a:pPr algn="just">
              <a:lnSpc>
                <a:spcPct val="150000"/>
              </a:lnSpc>
            </a:pPr>
            <a:r>
              <a:rPr lang="en-GB" dirty="0">
                <a:latin typeface="Times New Roman" panose="02020603050405020304" pitchFamily="18" charset="0"/>
                <a:ea typeface="SimSun" panose="02010600030101010101" pitchFamily="2" charset="-122"/>
                <a:cs typeface="Times New Roman" panose="02020603050405020304" pitchFamily="18" charset="0"/>
              </a:rPr>
              <a:t>streamline operations but also enhance strategic planning capabilities, driving innovation and productivity across various sectors </a:t>
            </a:r>
            <a:r>
              <a:rPr lang="en-GB" b="1" dirty="0">
                <a:latin typeface="Times New Roman" panose="02020603050405020304" pitchFamily="18" charset="0"/>
                <a:ea typeface="SimSun" panose="02010600030101010101" pitchFamily="2" charset="-122"/>
                <a:cs typeface="Times New Roman" panose="02020603050405020304" pitchFamily="18" charset="0"/>
              </a:rPr>
              <a:t>(Strauss, 2022; </a:t>
            </a:r>
            <a:r>
              <a:rPr lang="en-GB" b="1" dirty="0" err="1">
                <a:latin typeface="Times New Roman" panose="02020603050405020304" pitchFamily="18" charset="0"/>
                <a:ea typeface="SimSun" panose="02010600030101010101" pitchFamily="2" charset="-122"/>
                <a:cs typeface="Times New Roman" panose="02020603050405020304" pitchFamily="18" charset="0"/>
              </a:rPr>
              <a:t>Purkar</a:t>
            </a:r>
            <a:r>
              <a:rPr lang="en-GB" b="1" dirty="0">
                <a:latin typeface="Times New Roman" panose="02020603050405020304" pitchFamily="18" charset="0"/>
                <a:ea typeface="SimSun" panose="02010600030101010101" pitchFamily="2" charset="-122"/>
                <a:cs typeface="Times New Roman" panose="02020603050405020304" pitchFamily="18" charset="0"/>
              </a:rPr>
              <a:t>, Jaiswal &amp; </a:t>
            </a:r>
            <a:r>
              <a:rPr lang="en-GB" b="1" dirty="0" err="1">
                <a:latin typeface="Times New Roman" panose="02020603050405020304" pitchFamily="18" charset="0"/>
                <a:ea typeface="SimSun" panose="02010600030101010101" pitchFamily="2" charset="-122"/>
                <a:cs typeface="Times New Roman" panose="02020603050405020304" pitchFamily="18" charset="0"/>
              </a:rPr>
              <a:t>Munot</a:t>
            </a:r>
            <a:r>
              <a:rPr lang="en-GB" b="1" dirty="0">
                <a:latin typeface="Times New Roman" panose="02020603050405020304" pitchFamily="18" charset="0"/>
                <a:ea typeface="SimSun" panose="02010600030101010101" pitchFamily="2" charset="-122"/>
                <a:cs typeface="Times New Roman" panose="02020603050405020304" pitchFamily="18" charset="0"/>
              </a:rPr>
              <a:t>, 2023).</a:t>
            </a:r>
            <a:endParaRPr lang="en-US" b="1"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8" name="Google Shape;408;p15"/>
          <p:cNvGrpSpPr/>
          <p:nvPr/>
        </p:nvGrpSpPr>
        <p:grpSpPr>
          <a:xfrm>
            <a:off x="6532245" y="2267585"/>
            <a:ext cx="2520950" cy="210248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0" name="Google Shape;380;p14"/>
          <p:cNvSpPr txBox="1"/>
          <p:nvPr/>
        </p:nvSpPr>
        <p:spPr>
          <a:xfrm>
            <a:off x="228300" y="315826"/>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gn="ctr">
              <a:lnSpc>
                <a:spcPct val="100000"/>
              </a:lnSpc>
              <a:buFont typeface="Barlow Light" panose="00000400000000000000"/>
              <a:buNone/>
            </a:pPr>
            <a:r>
              <a:rPr lang="en-GB" b="1" dirty="0">
                <a:solidFill>
                  <a:schemeClr val="tx2">
                    <a:lumMod val="10000"/>
                  </a:schemeClr>
                </a:solidFill>
                <a:latin typeface="Barlow" panose="00000500000000000000"/>
                <a:ea typeface="Barlow" panose="00000500000000000000"/>
                <a:cs typeface="Barlow" panose="00000500000000000000"/>
                <a:sym typeface="Barlow" panose="00000500000000000000"/>
              </a:rPr>
              <a:t>Retooling the workforce through Management Information Technology (MIT)</a:t>
            </a:r>
          </a:p>
        </p:txBody>
      </p:sp>
      <p:sp>
        <p:nvSpPr>
          <p:cNvPr id="11" name="Google Shape;345;p13"/>
          <p:cNvSpPr txBox="1"/>
          <p:nvPr/>
        </p:nvSpPr>
        <p:spPr>
          <a:xfrm>
            <a:off x="464185" y="1725930"/>
            <a:ext cx="8049260" cy="212788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sz="2000" dirty="0">
                <a:latin typeface="Times New Roman" panose="02020603050405020304" pitchFamily="18" charset="0"/>
                <a:ea typeface="SimSun" panose="02010600030101010101" pitchFamily="2" charset="-122"/>
                <a:cs typeface="Times New Roman" panose="02020603050405020304" pitchFamily="18" charset="0"/>
              </a:rPr>
              <a:t>Retooling the workforce  is increasingly recognized as essential for workforce development and particularly relevant in the context of rapid digital transformation and the need for skills that align with emerging technologies.</a:t>
            </a:r>
          </a:p>
          <a:p>
            <a:pPr algn="just">
              <a:lnSpc>
                <a:spcPct val="150000"/>
              </a:lnSpc>
            </a:pPr>
            <a:endParaRPr lang="en-US" sz="20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Google Shape;380;p14"/>
          <p:cNvSpPr txBox="1"/>
          <p:nvPr/>
        </p:nvSpPr>
        <p:spPr>
          <a:xfrm>
            <a:off x="419435" y="114531"/>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Why Retool the workforce</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a:t>
            </a:r>
            <a:endPar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endParaRPr>
          </a:p>
        </p:txBody>
      </p:sp>
      <p:sp>
        <p:nvSpPr>
          <p:cNvPr id="11" name="Google Shape;345;p13"/>
          <p:cNvSpPr txBox="1"/>
          <p:nvPr/>
        </p:nvSpPr>
        <p:spPr>
          <a:xfrm>
            <a:off x="709033" y="1726237"/>
            <a:ext cx="5211355" cy="212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Google Shape;345;p13"/>
          <p:cNvSpPr txBox="1"/>
          <p:nvPr/>
        </p:nvSpPr>
        <p:spPr>
          <a:xfrm>
            <a:off x="226060" y="970280"/>
            <a:ext cx="8455025" cy="212788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1</a:t>
            </a:r>
            <a:r>
              <a:rPr lang="en-GB" sz="2000" b="1" dirty="0">
                <a:latin typeface="Times New Roman" panose="02020603050405020304" pitchFamily="18" charset="0"/>
                <a:ea typeface="SimSun" panose="02010600030101010101" pitchFamily="2" charset="-122"/>
                <a:cs typeface="Times New Roman" panose="02020603050405020304" pitchFamily="18" charset="0"/>
              </a:rPr>
              <a:t>. Digital Transformation: </a:t>
            </a:r>
            <a:r>
              <a:rPr lang="en-GB" sz="2000" dirty="0">
                <a:latin typeface="Times New Roman" panose="02020603050405020304" pitchFamily="18" charset="0"/>
                <a:ea typeface="SimSun" panose="02010600030101010101" pitchFamily="2" charset="-122"/>
                <a:cs typeface="Times New Roman" panose="02020603050405020304" pitchFamily="18" charset="0"/>
              </a:rPr>
              <a:t>The current era is characterized by unprecedented digital transformation driven by disruptive technologies such as Artificial Intelligence (AI), Machine Learning (ML), 5G technology (5G), Blockchain, Cloud Services, Advanced Virtual Reality, Nanotechnology, Big Data, 3D printing, Cybersecurity, Quantum computing, Hyper-personalization, Chatbots and smart assistants among others (Repsol, 2023). . Organizations are adapting to these changes by emphasizing the need for a workforce that is proficient in digital skills. This shift is crucial for enhancing productivity and competitiveness in the global market</a:t>
            </a:r>
            <a:r>
              <a:rPr lang="en-US" altLang="en-GB" sz="2000" dirty="0">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Google Shape;380;p14"/>
          <p:cNvSpPr txBox="1"/>
          <p:nvPr/>
        </p:nvSpPr>
        <p:spPr>
          <a:xfrm>
            <a:off x="228300" y="237721"/>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Why Retool the workforce</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a:t>
            </a:r>
          </a:p>
        </p:txBody>
      </p:sp>
      <p:sp>
        <p:nvSpPr>
          <p:cNvPr id="2" name="Google Shape;345;p13"/>
          <p:cNvSpPr txBox="1"/>
          <p:nvPr/>
        </p:nvSpPr>
        <p:spPr>
          <a:xfrm>
            <a:off x="424815" y="1276350"/>
            <a:ext cx="8175625" cy="245173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2</a:t>
            </a:r>
            <a:r>
              <a:rPr lang="en-GB" sz="1800" b="1" dirty="0">
                <a:latin typeface="Times New Roman" panose="02020603050405020304" pitchFamily="18" charset="0"/>
                <a:ea typeface="SimSun" panose="02010600030101010101" pitchFamily="2" charset="-122"/>
                <a:cs typeface="Times New Roman" panose="02020603050405020304" pitchFamily="18" charset="0"/>
              </a:rPr>
              <a:t>. Skill Gaps: </a:t>
            </a:r>
            <a:r>
              <a:rPr lang="en-GB" sz="1800" dirty="0">
                <a:latin typeface="Times New Roman" panose="02020603050405020304" pitchFamily="18" charset="0"/>
                <a:ea typeface="SimSun" panose="02010600030101010101" pitchFamily="2" charset="-122"/>
                <a:cs typeface="Times New Roman" panose="02020603050405020304" pitchFamily="18" charset="0"/>
              </a:rPr>
              <a:t>Despite the availability of job opportunities, many job seekers lack the requisite skills to meet employers' demands. This discrepancy highlights the need for targeted training programs that focus on developing digital competencies among the workforce. Employers are increasingly looking for candidates who not only possess credentials but also technical skills and demonstrate personal values and the ability to work collaboratively within teams</a:t>
            </a:r>
            <a:endParaRPr lang="en-US" altLang="en-GB" sz="18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Google Shape;380;p14"/>
          <p:cNvSpPr txBox="1"/>
          <p:nvPr/>
        </p:nvSpPr>
        <p:spPr>
          <a:xfrm>
            <a:off x="228300" y="315826"/>
            <a:ext cx="8750152" cy="856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1pPr>
            <a:lvl2pPr marL="914400" marR="0" lvl="1"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2pPr>
            <a:lvl3pPr marL="1371600" marR="0" lvl="2" indent="-342900" algn="l" rtl="0">
              <a:lnSpc>
                <a:spcPct val="110000"/>
              </a:lnSpc>
              <a:spcBef>
                <a:spcPts val="600"/>
              </a:spcBef>
              <a:spcAft>
                <a:spcPts val="0"/>
              </a:spcAft>
              <a:buClr>
                <a:schemeClr val="accent1"/>
              </a:buClr>
              <a:buSzPts val="18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3pPr>
            <a:lvl4pPr marL="1828800" marR="0" lvl="3"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4pPr>
            <a:lvl5pPr marL="2286000" marR="0" lvl="4"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5pPr>
            <a:lvl6pPr marL="2743200" marR="0" lvl="5"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6pPr>
            <a:lvl7pPr marL="3200400" marR="0" lvl="6"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7pPr>
            <a:lvl8pPr marL="3657600" marR="0" lvl="7"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8pPr>
            <a:lvl9pPr marL="4114800" marR="0" lvl="8" indent="-355600" algn="l" rtl="0">
              <a:lnSpc>
                <a:spcPct val="110000"/>
              </a:lnSpc>
              <a:spcBef>
                <a:spcPts val="600"/>
              </a:spcBef>
              <a:spcAft>
                <a:spcPts val="0"/>
              </a:spcAft>
              <a:buClr>
                <a:schemeClr val="dk1"/>
              </a:buClr>
              <a:buSzPts val="2000"/>
              <a:buFont typeface="Barlow Light" panose="00000400000000000000"/>
              <a:buChar char="▹"/>
              <a:defRPr sz="2000" b="0" i="0" u="none" strike="noStrike" cap="none">
                <a:solidFill>
                  <a:schemeClr val="dk1"/>
                </a:solidFill>
                <a:latin typeface="Barlow Light" panose="00000400000000000000"/>
                <a:ea typeface="Barlow Light" panose="00000400000000000000"/>
                <a:cs typeface="Barlow Light" panose="00000400000000000000"/>
                <a:sym typeface="Barlow Light" panose="00000400000000000000"/>
              </a:defRPr>
            </a:lvl9pPr>
          </a:lstStyle>
          <a:p>
            <a:pPr marL="0" indent="0">
              <a:lnSpc>
                <a:spcPct val="100000"/>
              </a:lnSpc>
              <a:buFont typeface="Barlow Light" panose="00000400000000000000"/>
              <a:buNone/>
            </a:pPr>
            <a:r>
              <a:rPr 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Why Retool the workforce</a:t>
            </a:r>
            <a:r>
              <a:rPr lang="en-US" altLang="en-GB" sz="3600" b="1" dirty="0">
                <a:solidFill>
                  <a:schemeClr val="tx2">
                    <a:lumMod val="10000"/>
                  </a:schemeClr>
                </a:solidFill>
                <a:latin typeface="Barlow" panose="00000500000000000000"/>
                <a:ea typeface="Barlow" panose="00000500000000000000"/>
                <a:cs typeface="Barlow" panose="00000500000000000000"/>
                <a:sym typeface="Barlow" panose="00000500000000000000"/>
              </a:rPr>
              <a:t>?</a:t>
            </a:r>
          </a:p>
        </p:txBody>
      </p:sp>
      <p:sp>
        <p:nvSpPr>
          <p:cNvPr id="2" name="Google Shape;345;p13"/>
          <p:cNvSpPr txBox="1"/>
          <p:nvPr/>
        </p:nvSpPr>
        <p:spPr>
          <a:xfrm>
            <a:off x="227965" y="1297940"/>
            <a:ext cx="8372475" cy="243014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GB" b="1" dirty="0">
                <a:latin typeface="Times New Roman" panose="02020603050405020304" pitchFamily="18" charset="0"/>
                <a:ea typeface="SimSun" panose="02010600030101010101" pitchFamily="2" charset="-122"/>
                <a:cs typeface="Times New Roman" panose="02020603050405020304" pitchFamily="18" charset="0"/>
              </a:rPr>
              <a:t>3</a:t>
            </a:r>
            <a:r>
              <a:rPr lang="en-GB" sz="2000" b="1" dirty="0">
                <a:latin typeface="Times New Roman" panose="02020603050405020304" pitchFamily="18" charset="0"/>
                <a:ea typeface="SimSun" panose="02010600030101010101" pitchFamily="2" charset="-122"/>
                <a:cs typeface="Times New Roman" panose="02020603050405020304" pitchFamily="18" charset="0"/>
              </a:rPr>
              <a:t>. Youth Empowerment: </a:t>
            </a:r>
            <a:r>
              <a:rPr lang="en-GB" sz="2000" dirty="0">
                <a:latin typeface="Times New Roman" panose="02020603050405020304" pitchFamily="18" charset="0"/>
                <a:ea typeface="SimSun" panose="02010600030101010101" pitchFamily="2" charset="-122"/>
                <a:cs typeface="Times New Roman" panose="02020603050405020304" pitchFamily="18" charset="0"/>
              </a:rPr>
              <a:t>The youth demographic is particularly affected by unemployment, with many graduates struggling to find suitable positions. By equipping this group with digital skills through MIT, they can better navigate the job market and enhance their employability. Therefore, initiatives that promote upskilling and certification during education and internships are vital for preparing young professionals for the workforce</a:t>
            </a:r>
            <a:r>
              <a:rPr lang="en-US" altLang="en-GB" sz="2000" dirty="0">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transition>
    <p:fade thruBlk="1"/>
  </p:transition>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2134</Words>
  <Application>Microsoft Office PowerPoint</Application>
  <PresentationFormat>On-screen Show (16:9)</PresentationFormat>
  <Paragraphs>144</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Times New Roman</vt:lpstr>
      <vt:lpstr>Barlow Light</vt:lpstr>
      <vt:lpstr>SimSun</vt:lpstr>
      <vt:lpstr>Wingdings</vt:lpstr>
      <vt:lpstr>Arial</vt:lpstr>
      <vt:lpstr>Barlow</vt:lpstr>
      <vt:lpstr>Raleway Thin</vt:lpstr>
      <vt:lpstr>Gaoler template</vt:lpstr>
      <vt:lpstr> RETOOLING THE NATION’S WORKFORCE THROUGH MANAGEMENT INFORMATION TECHNOLOGY    M. B. Sani bashir.sani@uniabuja.edu.ng (+234) 8034522501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RECOMMENDATIONS AND FUTURE DIRECTIONS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RETOOLING THE NATION’S WORKFORCE THROUGH MANAGEMENT INFORMATION TECHNOLOGY    M. B. Sani bashir.sani@uniabuja.edu.ng (+234) 8034522501</dc:title>
  <dc:creator>GEOBOOK</dc:creator>
  <cp:lastModifiedBy>GEOBOOK</cp:lastModifiedBy>
  <cp:revision>23</cp:revision>
  <dcterms:created xsi:type="dcterms:W3CDTF">2024-08-15T21:24:00Z</dcterms:created>
  <dcterms:modified xsi:type="dcterms:W3CDTF">2024-09-10T11:46:45Z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097D5F2496BE42758D04CDAC5BE57266_12</vt:lpwstr>
  </property>
  <property fmtid="{D5CDD505-2E9C-101B-9397-08002B2CF9AE}" pid="3" name="KSOProductBuildVer">
    <vt:lpwstr>1033-12.2.0.17562</vt:lpwstr>
  </property>
</Properties>
</file>