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7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9" r:id="rId18"/>
    <p:sldId id="273" r:id="rId19"/>
    <p:sldId id="272" r:id="rId20"/>
    <p:sldId id="280" r:id="rId21"/>
    <p:sldId id="281" r:id="rId22"/>
    <p:sldId id="275" r:id="rId23"/>
    <p:sldId id="277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Proportion of Corporate Data Stored in the Cloud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Sheet1!$A$3:$A$9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xVal>
          <c:yVal>
            <c:numRef>
              <c:f>Sheet1!$B$3:$B$9</c:f>
              <c:numCache>
                <c:formatCode>0%</c:formatCode>
                <c:ptCount val="7"/>
                <c:pt idx="0">
                  <c:v>0.3</c:v>
                </c:pt>
                <c:pt idx="1">
                  <c:v>0.35</c:v>
                </c:pt>
                <c:pt idx="2">
                  <c:v>0.43</c:v>
                </c:pt>
                <c:pt idx="3">
                  <c:v>0.48</c:v>
                </c:pt>
                <c:pt idx="4">
                  <c:v>0.5</c:v>
                </c:pt>
                <c:pt idx="5">
                  <c:v>0.5</c:v>
                </c:pt>
                <c:pt idx="6">
                  <c:v>0.6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C38-4E61-BF87-D338CD55C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4725536"/>
        <c:axId val="434725928"/>
      </c:scatterChart>
      <c:valAx>
        <c:axId val="434725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725928"/>
        <c:crosses val="autoZero"/>
        <c:crossBetween val="midCat"/>
      </c:valAx>
      <c:valAx>
        <c:axId val="434725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725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Proportion of Companies Storing Data in the Cloud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Sheet2!$A$2:$A$12</c:f>
              <c:strCache>
                <c:ptCount val="11"/>
                <c:pt idx="0">
                  <c:v>Business records (finance and accounting)</c:v>
                </c:pt>
                <c:pt idx="1">
                  <c:v>Employee records</c:v>
                </c:pt>
                <c:pt idx="2">
                  <c:v>Business intelligence</c:v>
                </c:pt>
                <c:pt idx="3">
                  <c:v>Customer personal information</c:v>
                </c:pt>
                <c:pt idx="4">
                  <c:v>Customer financial information</c:v>
                </c:pt>
                <c:pt idx="5">
                  <c:v>Intellectual property</c:v>
                </c:pt>
                <c:pt idx="6">
                  <c:v>Health records</c:v>
                </c:pt>
                <c:pt idx="7">
                  <c:v>Customer payment card information</c:v>
                </c:pt>
                <c:pt idx="8">
                  <c:v>National security or law enforcement information</c:v>
                </c:pt>
                <c:pt idx="9">
                  <c:v>Student records</c:v>
                </c:pt>
                <c:pt idx="10">
                  <c:v>Other</c:v>
                </c:pt>
              </c:strCache>
            </c:strRef>
          </c:cat>
          <c:val>
            <c:numRef>
              <c:f>Sheet2!$B$2:$B$12</c:f>
              <c:numCache>
                <c:formatCode>0.00%</c:formatCode>
                <c:ptCount val="11"/>
                <c:pt idx="0">
                  <c:v>0.54400000000000004</c:v>
                </c:pt>
                <c:pt idx="1">
                  <c:v>0.48899999999999999</c:v>
                </c:pt>
                <c:pt idx="2">
                  <c:v>0.45600000000000002</c:v>
                </c:pt>
                <c:pt idx="3">
                  <c:v>0.35899999999999999</c:v>
                </c:pt>
                <c:pt idx="4">
                  <c:v>0.32500000000000001</c:v>
                </c:pt>
                <c:pt idx="5">
                  <c:v>0.29499999999999998</c:v>
                </c:pt>
                <c:pt idx="6">
                  <c:v>0.23200000000000001</c:v>
                </c:pt>
                <c:pt idx="7">
                  <c:v>0.224</c:v>
                </c:pt>
                <c:pt idx="8">
                  <c:v>9.7000000000000003E-2</c:v>
                </c:pt>
                <c:pt idx="9">
                  <c:v>8.8999999999999996E-2</c:v>
                </c:pt>
                <c:pt idx="10">
                  <c:v>5.0999999999999997E-2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24-461B-B07B-F64F3ACB1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8816752"/>
        <c:axId val="438817144"/>
      </c:barChart>
      <c:catAx>
        <c:axId val="438816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817144"/>
        <c:crosses val="autoZero"/>
        <c:auto val="1"/>
        <c:lblAlgn val="ctr"/>
        <c:lblOffset val="100"/>
        <c:noMultiLvlLbl val="0"/>
      </c:catAx>
      <c:valAx>
        <c:axId val="438817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81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D4F-0B02-4AF9-A4D3-0A2FC267431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CA72-BC01-46E6-B869-7BB7830E5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30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D4F-0B02-4AF9-A4D3-0A2FC267431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CA72-BC01-46E6-B869-7BB7830E5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8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D4F-0B02-4AF9-A4D3-0A2FC267431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CA72-BC01-46E6-B869-7BB7830E5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60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D4F-0B02-4AF9-A4D3-0A2FC267431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CA72-BC01-46E6-B869-7BB7830E5AB6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5084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D4F-0B02-4AF9-A4D3-0A2FC267431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CA72-BC01-46E6-B869-7BB7830E5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62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D4F-0B02-4AF9-A4D3-0A2FC267431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CA72-BC01-46E6-B869-7BB7830E5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089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D4F-0B02-4AF9-A4D3-0A2FC267431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CA72-BC01-46E6-B869-7BB7830E5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42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D4F-0B02-4AF9-A4D3-0A2FC267431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CA72-BC01-46E6-B869-7BB7830E5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43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D4F-0B02-4AF9-A4D3-0A2FC267431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CA72-BC01-46E6-B869-7BB7830E5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83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D4F-0B02-4AF9-A4D3-0A2FC267431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CA72-BC01-46E6-B869-7BB7830E5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3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D4F-0B02-4AF9-A4D3-0A2FC267431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CA72-BC01-46E6-B869-7BB7830E5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37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D4F-0B02-4AF9-A4D3-0A2FC267431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CA72-BC01-46E6-B869-7BB7830E5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74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D4F-0B02-4AF9-A4D3-0A2FC267431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CA72-BC01-46E6-B869-7BB7830E5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97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D4F-0B02-4AF9-A4D3-0A2FC267431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CA72-BC01-46E6-B869-7BB7830E5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1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D4F-0B02-4AF9-A4D3-0A2FC267431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CA72-BC01-46E6-B869-7BB7830E5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59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D4F-0B02-4AF9-A4D3-0A2FC267431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CA72-BC01-46E6-B869-7BB7830E5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14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D4F-0B02-4AF9-A4D3-0A2FC267431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CA72-BC01-46E6-B869-7BB7830E5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79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C707D4F-0B02-4AF9-A4D3-0A2FC267431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8CA72-BC01-46E6-B869-7BB7830E5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042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 Computing and Data Security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Oluwasegun</a:t>
            </a:r>
            <a:r>
              <a:rPr lang="en-US" dirty="0" smtClean="0"/>
              <a:t> I. </a:t>
            </a:r>
            <a:r>
              <a:rPr lang="en-US" dirty="0" err="1" smtClean="0"/>
              <a:t>Adelaiye</a:t>
            </a: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800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Security </a:t>
            </a:r>
            <a:r>
              <a:rPr lang="en-US" sz="2800" b="1" dirty="0"/>
              <a:t>and Privacy:</a:t>
            </a:r>
            <a:r>
              <a:rPr lang="en-US" sz="2800" dirty="0"/>
              <a:t> Concerns about data breaches and privacy issues.</a:t>
            </a:r>
          </a:p>
          <a:p>
            <a:r>
              <a:rPr lang="en-US" sz="2800" b="1" dirty="0"/>
              <a:t>Downtime and Reliability:</a:t>
            </a:r>
            <a:r>
              <a:rPr lang="en-US" sz="2800" dirty="0"/>
              <a:t> Dependence on Internet connection and service providers' reliability.</a:t>
            </a:r>
          </a:p>
          <a:p>
            <a:r>
              <a:rPr lang="en-US" sz="2800" b="1" dirty="0"/>
              <a:t>Limited Control:</a:t>
            </a:r>
            <a:r>
              <a:rPr lang="en-US" sz="2800" dirty="0"/>
              <a:t> Users have limited control over infrastructure managed by third-party providers.</a:t>
            </a:r>
          </a:p>
          <a:p>
            <a:r>
              <a:rPr lang="en-US" sz="2800" b="1" dirty="0"/>
              <a:t>Data Transfer Costs:</a:t>
            </a:r>
            <a:r>
              <a:rPr lang="en-US" sz="2800" dirty="0"/>
              <a:t> Potential high costs for transferring large amounts of data.</a:t>
            </a:r>
          </a:p>
        </p:txBody>
      </p:sp>
    </p:spTree>
    <p:extLst>
      <p:ext uri="{BB962C8B-B14F-4D97-AF65-F5344CB8AC3E}">
        <p14:creationId xmlns:p14="http://schemas.microsoft.com/office/powerpoint/2010/main" val="2733991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Service Providers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Amazon </a:t>
            </a:r>
            <a:r>
              <a:rPr lang="en-GB" sz="4000" b="1" dirty="0"/>
              <a:t>Web Services (AWS)</a:t>
            </a:r>
            <a:endParaRPr lang="en-GB" sz="4000" dirty="0"/>
          </a:p>
          <a:p>
            <a:r>
              <a:rPr lang="en-GB" sz="4000" b="1" dirty="0"/>
              <a:t>Microsoft Azure</a:t>
            </a:r>
            <a:endParaRPr lang="en-GB" sz="4000" dirty="0"/>
          </a:p>
          <a:p>
            <a:r>
              <a:rPr lang="en-GB" sz="4000" b="1" dirty="0"/>
              <a:t>Google Cloud Platform (GCP)</a:t>
            </a:r>
            <a:endParaRPr lang="en-GB" sz="4000" dirty="0"/>
          </a:p>
          <a:p>
            <a:r>
              <a:rPr lang="en-GB" sz="4000" b="1" dirty="0"/>
              <a:t>IBM Cloud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30372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Cloud Computing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Cloud </a:t>
            </a:r>
            <a:r>
              <a:rPr lang="en-GB" sz="3200" b="1" dirty="0"/>
              <a:t>Storage:</a:t>
            </a:r>
            <a:r>
              <a:rPr lang="en-GB" sz="3200" dirty="0"/>
              <a:t> Dropbox, Google Drive</a:t>
            </a:r>
          </a:p>
          <a:p>
            <a:r>
              <a:rPr lang="en-GB" sz="3200" b="1" dirty="0"/>
              <a:t>Cloud Hosting:</a:t>
            </a:r>
            <a:r>
              <a:rPr lang="en-GB" sz="3200" dirty="0"/>
              <a:t> WordPress, </a:t>
            </a:r>
            <a:r>
              <a:rPr lang="en-GB" sz="3200" dirty="0" err="1"/>
              <a:t>Wix</a:t>
            </a:r>
            <a:endParaRPr lang="en-GB" sz="3200" dirty="0"/>
          </a:p>
          <a:p>
            <a:r>
              <a:rPr lang="en-GB" sz="3200" b="1" dirty="0"/>
              <a:t>Cloud-Based Software:</a:t>
            </a:r>
            <a:r>
              <a:rPr lang="en-GB" sz="3200" dirty="0"/>
              <a:t> Salesforce, Office 365</a:t>
            </a:r>
          </a:p>
          <a:p>
            <a:r>
              <a:rPr lang="en-GB" sz="3200" b="1" dirty="0"/>
              <a:t>Big Data and Analytics:</a:t>
            </a:r>
            <a:r>
              <a:rPr lang="en-GB" sz="3200" dirty="0"/>
              <a:t> Hadoop, Spark</a:t>
            </a:r>
          </a:p>
        </p:txBody>
      </p:sp>
    </p:spTree>
    <p:extLst>
      <p:ext uri="{BB962C8B-B14F-4D97-AF65-F5344CB8AC3E}">
        <p14:creationId xmlns:p14="http://schemas.microsoft.com/office/powerpoint/2010/main" val="3483069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Trends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Edge </a:t>
            </a:r>
            <a:r>
              <a:rPr lang="en-US" sz="2400" b="1" dirty="0"/>
              <a:t>Computing:</a:t>
            </a:r>
            <a:r>
              <a:rPr lang="en-US" sz="2400" dirty="0"/>
              <a:t> Bringing computation and data storage closer to the data source.</a:t>
            </a:r>
          </a:p>
          <a:p>
            <a:r>
              <a:rPr lang="en-US" sz="2400" b="1" dirty="0" err="1"/>
              <a:t>Serverless</a:t>
            </a:r>
            <a:r>
              <a:rPr lang="en-US" sz="2400" b="1" dirty="0"/>
              <a:t> Architectures:</a:t>
            </a:r>
            <a:r>
              <a:rPr lang="en-US" sz="2400" dirty="0"/>
              <a:t> Building and running applications without managing infrastructure.</a:t>
            </a:r>
          </a:p>
          <a:p>
            <a:r>
              <a:rPr lang="en-US" sz="2400" b="1" dirty="0"/>
              <a:t>AI and Machine Learning Integration:</a:t>
            </a:r>
            <a:r>
              <a:rPr lang="en-US" sz="2400" dirty="0"/>
              <a:t> Leveraging AI and ML for enhanced cloud services.</a:t>
            </a:r>
          </a:p>
          <a:p>
            <a:r>
              <a:rPr lang="en-US" sz="2400" b="1" dirty="0"/>
              <a:t>Quantum Computing:</a:t>
            </a:r>
            <a:r>
              <a:rPr lang="en-US" sz="2400" dirty="0"/>
              <a:t> Utilizing quantum computing for solving complex problems faster than traditional computing.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9196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meets Data Security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025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out there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600896"/>
              </p:ext>
            </p:extLst>
          </p:nvPr>
        </p:nvGraphicFramePr>
        <p:xfrm>
          <a:off x="886691" y="1853248"/>
          <a:ext cx="9670473" cy="454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78290" y="6400800"/>
            <a:ext cx="314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Exploding Topics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248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883152"/>
              </p:ext>
            </p:extLst>
          </p:nvPr>
        </p:nvGraphicFramePr>
        <p:xfrm>
          <a:off x="572656" y="665019"/>
          <a:ext cx="10381672" cy="5745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78290" y="6483924"/>
            <a:ext cx="314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Exploding Topics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8609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Challenges In Cloud Computing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426143" cy="41954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Data Breaches</a:t>
            </a:r>
          </a:p>
          <a:p>
            <a:r>
              <a:rPr lang="en-US" sz="3600" dirty="0" smtClean="0"/>
              <a:t>Insecure APIs (Application Programming Interfaces)</a:t>
            </a:r>
          </a:p>
          <a:p>
            <a:r>
              <a:rPr lang="en-US" sz="3600" dirty="0" smtClean="0"/>
              <a:t>Compliance </a:t>
            </a:r>
            <a:r>
              <a:rPr lang="en-US" sz="3600" dirty="0"/>
              <a:t>and Regulatory </a:t>
            </a:r>
            <a:r>
              <a:rPr lang="en-US" sz="3600" dirty="0" smtClean="0"/>
              <a:t>Issues</a:t>
            </a:r>
          </a:p>
          <a:p>
            <a:r>
              <a:rPr lang="en-US" sz="3600" dirty="0" smtClean="0"/>
              <a:t>Data Loss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12709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Safeguarding Information in the Digital Age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2EA92D-1567-D24A-8521-6C0651FEF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764" y="2290617"/>
            <a:ext cx="7004884" cy="459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5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Security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practice of protecting digital information from </a:t>
            </a:r>
            <a:endParaRPr lang="en-US" sz="2800" dirty="0" smtClean="0"/>
          </a:p>
          <a:p>
            <a:pPr lvl="1"/>
            <a:r>
              <a:rPr lang="en-US" sz="2600" dirty="0" smtClean="0"/>
              <a:t>unauthorized access</a:t>
            </a:r>
          </a:p>
          <a:p>
            <a:pPr lvl="1"/>
            <a:r>
              <a:rPr lang="en-US" sz="2600" dirty="0" smtClean="0"/>
              <a:t>Corruption </a:t>
            </a:r>
          </a:p>
          <a:p>
            <a:pPr lvl="1"/>
            <a:r>
              <a:rPr lang="en-US" sz="2600" dirty="0" smtClean="0"/>
              <a:t>Theft </a:t>
            </a:r>
          </a:p>
          <a:p>
            <a:r>
              <a:rPr lang="en-US" sz="2800" dirty="0" smtClean="0"/>
              <a:t>It </a:t>
            </a:r>
            <a:r>
              <a:rPr lang="en-US" sz="2800" dirty="0"/>
              <a:t>encompasses a variety of strategies and technologies designed to ensure that data remains confidential, intact, and accessible to authorized </a:t>
            </a:r>
            <a:r>
              <a:rPr lang="en-US" sz="2800" dirty="0" smtClean="0"/>
              <a:t>users</a:t>
            </a:r>
          </a:p>
        </p:txBody>
      </p:sp>
    </p:spTree>
    <p:extLst>
      <p:ext uri="{BB962C8B-B14F-4D97-AF65-F5344CB8AC3E}">
        <p14:creationId xmlns:p14="http://schemas.microsoft.com/office/powerpoint/2010/main" val="71824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world moving fast towards full digitization</a:t>
            </a:r>
          </a:p>
          <a:p>
            <a:r>
              <a:rPr lang="en-US" dirty="0" smtClean="0"/>
              <a:t>Nigeria also moving towards digital transformation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48" t="21812" r="40490" b="16058"/>
          <a:stretch/>
        </p:blipFill>
        <p:spPr>
          <a:xfrm>
            <a:off x="3285399" y="3168072"/>
            <a:ext cx="5406020" cy="341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75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Security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Key </a:t>
            </a:r>
            <a:r>
              <a:rPr lang="en-US" sz="3600" dirty="0"/>
              <a:t>elements </a:t>
            </a:r>
            <a:endParaRPr lang="en-US" sz="3600" dirty="0" smtClean="0"/>
          </a:p>
          <a:p>
            <a:pPr lvl="1"/>
            <a:r>
              <a:rPr lang="en-US" sz="3200" dirty="0" smtClean="0"/>
              <a:t>Encryption </a:t>
            </a:r>
          </a:p>
          <a:p>
            <a:pPr lvl="1"/>
            <a:r>
              <a:rPr lang="en-US" sz="3200" dirty="0" smtClean="0"/>
              <a:t>Access controls</a:t>
            </a:r>
          </a:p>
          <a:p>
            <a:pPr lvl="1"/>
            <a:r>
              <a:rPr lang="en-US" sz="3200" dirty="0" smtClean="0"/>
              <a:t>Authentication</a:t>
            </a:r>
          </a:p>
          <a:p>
            <a:pPr lvl="1"/>
            <a:r>
              <a:rPr lang="en-US" sz="3200" dirty="0" smtClean="0"/>
              <a:t>Secure </a:t>
            </a:r>
            <a:r>
              <a:rPr lang="en-US" sz="3200" dirty="0"/>
              <a:t>data storage </a:t>
            </a:r>
            <a:endParaRPr lang="en-US" sz="3200" dirty="0" smtClean="0"/>
          </a:p>
          <a:p>
            <a:pPr lvl="1"/>
            <a:r>
              <a:rPr lang="en-US" sz="3200" dirty="0" smtClean="0"/>
              <a:t>Transmission </a:t>
            </a:r>
            <a:r>
              <a:rPr lang="en-US" sz="3200" dirty="0"/>
              <a:t>methods.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6261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Mitigation Strategies For Security Challenges with Cloud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Data Encryption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Multi-Factor Authentication (MFA)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Regular Security Audits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Employee Training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37874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Compliance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GDPR (General Data Protection Regulation)</a:t>
            </a:r>
          </a:p>
          <a:p>
            <a:r>
              <a:rPr lang="en-US" sz="2400" dirty="0"/>
              <a:t>HIPAA (Health Insurance Portability and Accountability Act)</a:t>
            </a:r>
          </a:p>
          <a:p>
            <a:r>
              <a:rPr lang="en-US" sz="2400" dirty="0"/>
              <a:t>CCPA (California Consumer Privacy Act)</a:t>
            </a:r>
          </a:p>
          <a:p>
            <a:r>
              <a:rPr lang="en-US" sz="2400" dirty="0"/>
              <a:t>PCIDSS (Payment Card Industry Data Security Standard)</a:t>
            </a:r>
          </a:p>
          <a:p>
            <a:r>
              <a:rPr lang="en-US" sz="2400" dirty="0" err="1"/>
              <a:t>Amongs</a:t>
            </a:r>
            <a:r>
              <a:rPr lang="en-US" sz="2400" dirty="0"/>
              <a:t> </a:t>
            </a:r>
            <a:r>
              <a:rPr lang="en-US" sz="2400" dirty="0" smtClean="0"/>
              <a:t>others</a:t>
            </a:r>
          </a:p>
          <a:p>
            <a:r>
              <a:rPr lang="en-US" sz="2400" dirty="0" smtClean="0"/>
              <a:t>Our own regulatory body</a:t>
            </a:r>
          </a:p>
          <a:p>
            <a:pPr lvl="1"/>
            <a:r>
              <a:rPr lang="en-US" sz="2000" dirty="0" smtClean="0"/>
              <a:t>Nigeria Data Protection Commission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4438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As </a:t>
            </a:r>
            <a:r>
              <a:rPr lang="en-GB" sz="2800" dirty="0"/>
              <a:t>cloud computing continues to </a:t>
            </a:r>
            <a:r>
              <a:rPr lang="en-GB" sz="2800" dirty="0" smtClean="0"/>
              <a:t>evolve, new </a:t>
            </a:r>
            <a:r>
              <a:rPr lang="en-GB" sz="2800" dirty="0"/>
              <a:t>security challenges will </a:t>
            </a:r>
            <a:r>
              <a:rPr lang="en-GB" sz="2800" dirty="0" smtClean="0"/>
              <a:t>emerge</a:t>
            </a:r>
          </a:p>
          <a:p>
            <a:r>
              <a:rPr lang="en-GB" sz="2800" dirty="0" smtClean="0"/>
              <a:t>Future </a:t>
            </a:r>
            <a:r>
              <a:rPr lang="en-GB" sz="2800" dirty="0"/>
              <a:t>research should focus </a:t>
            </a:r>
            <a:r>
              <a:rPr lang="en-GB" sz="2800" dirty="0" smtClean="0"/>
              <a:t>on:</a:t>
            </a:r>
          </a:p>
          <a:p>
            <a:pPr lvl="1"/>
            <a:r>
              <a:rPr lang="en-GB" sz="2400" dirty="0" smtClean="0"/>
              <a:t>Developing </a:t>
            </a:r>
            <a:r>
              <a:rPr lang="en-GB" sz="2400" dirty="0"/>
              <a:t>advanced security frameworks that incorporate artificial intelligence and machine learning to predict and mitigate threats in </a:t>
            </a:r>
            <a:r>
              <a:rPr lang="en-GB" sz="2400" dirty="0" smtClean="0"/>
              <a:t>real-time</a:t>
            </a:r>
          </a:p>
          <a:p>
            <a:pPr lvl="1"/>
            <a:r>
              <a:rPr lang="en-GB" sz="2400" dirty="0" smtClean="0"/>
              <a:t>Additionally</a:t>
            </a:r>
            <a:r>
              <a:rPr lang="en-GB" sz="2400" dirty="0"/>
              <a:t>, exploring the implications of quantum computing on cloud security will be vital as this technology </a:t>
            </a:r>
            <a:r>
              <a:rPr lang="en-GB" sz="2400" dirty="0" smtClean="0"/>
              <a:t>matures. </a:t>
            </a:r>
            <a:endParaRPr lang="en-GB" sz="24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95383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34702" y="2749181"/>
            <a:ext cx="9520159" cy="27171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Bauhaus 93"/>
                <a:cs typeface="Bauhaus 93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0569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Revolutionizing Computing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804833" cy="46065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As we need more computing resources to deal with todays problems.</a:t>
            </a:r>
          </a:p>
          <a:p>
            <a:r>
              <a:rPr lang="en-US" sz="2800" dirty="0" smtClean="0"/>
              <a:t>We have the opportunity of using remote computing resources through the internet. CLOUD COMPUTING</a:t>
            </a:r>
          </a:p>
          <a:p>
            <a:r>
              <a:rPr lang="en-US" sz="2800" dirty="0"/>
              <a:t>Cloud computing 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delivery of computing </a:t>
            </a:r>
            <a:r>
              <a:rPr lang="en-US" sz="2400" dirty="0" smtClean="0"/>
              <a:t>services including </a:t>
            </a:r>
            <a:r>
              <a:rPr lang="en-US" sz="2400" dirty="0"/>
              <a:t>servers, storage, databases, networking, software, analytics, and </a:t>
            </a:r>
            <a:r>
              <a:rPr lang="en-US" sz="2400" dirty="0" smtClean="0"/>
              <a:t>intelligence over </a:t>
            </a:r>
            <a:r>
              <a:rPr lang="en-US" sz="2400" dirty="0"/>
              <a:t>the Internet (“the cloud”) to offer faster </a:t>
            </a:r>
            <a:r>
              <a:rPr lang="en-US" sz="2400" dirty="0" smtClean="0"/>
              <a:t>innovation and </a:t>
            </a:r>
            <a:r>
              <a:rPr lang="en-US" sz="2400" dirty="0"/>
              <a:t>flexible </a:t>
            </a:r>
            <a:r>
              <a:rPr lang="en-US" sz="2400" dirty="0" smtClean="0"/>
              <a:t>resources.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4574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08" y="2052638"/>
            <a:ext cx="5725560" cy="4195762"/>
          </a:xfrm>
        </p:spPr>
      </p:pic>
    </p:spTree>
    <p:extLst>
      <p:ext uri="{BB962C8B-B14F-4D97-AF65-F5344CB8AC3E}">
        <p14:creationId xmlns:p14="http://schemas.microsoft.com/office/powerpoint/2010/main" val="342939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Characteristics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681018"/>
            <a:ext cx="10257416" cy="4567381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On-demand </a:t>
            </a:r>
            <a:r>
              <a:rPr lang="en-US" sz="2400" b="1" dirty="0"/>
              <a:t>Self-Service:</a:t>
            </a:r>
            <a:r>
              <a:rPr lang="en-US" sz="2400" dirty="0"/>
              <a:t> Users can provision computing resources as needed without requiring human interaction with each service’s provider.</a:t>
            </a:r>
          </a:p>
          <a:p>
            <a:r>
              <a:rPr lang="en-US" sz="2400" b="1" dirty="0"/>
              <a:t>Broad Network Access:</a:t>
            </a:r>
            <a:r>
              <a:rPr lang="en-US" sz="2400" dirty="0"/>
              <a:t> Services are available over the network and accessed through standard mechanisms that promote use by heterogeneous thin or thick client platforms (e.g., mobile phones, tablets, laptops, and workstations).</a:t>
            </a:r>
          </a:p>
          <a:p>
            <a:r>
              <a:rPr lang="en-US" sz="2400" b="1" dirty="0"/>
              <a:t>Resource Pooling:</a:t>
            </a:r>
            <a:r>
              <a:rPr lang="en-US" sz="2400" dirty="0"/>
              <a:t> Cloud providers serve multiple customers using a multi-tenant model, with different physical and virtual resources dynamically assigned and reassigned according to demand.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4282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Characteristics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681018"/>
            <a:ext cx="10257416" cy="4567381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Rapid </a:t>
            </a:r>
            <a:r>
              <a:rPr lang="en-US" sz="2400" b="1" dirty="0"/>
              <a:t>Elasticity:</a:t>
            </a:r>
            <a:r>
              <a:rPr lang="en-US" sz="2400" dirty="0"/>
              <a:t> Capabilities can be elastically provisioned and released to scale rapidly outward and inward commensurate with demand.</a:t>
            </a:r>
          </a:p>
          <a:p>
            <a:r>
              <a:rPr lang="en-US" sz="2400" b="1" dirty="0"/>
              <a:t>Measured Service:</a:t>
            </a:r>
            <a:r>
              <a:rPr lang="en-US" sz="2400" dirty="0"/>
              <a:t> Cloud systems automatically control and optimize resource use by leveraging a metering capability at some level of abstraction appropriate to the type of service (e.g., storage, processing, bandwidth).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68602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Cloud Computing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Public </a:t>
            </a:r>
            <a:r>
              <a:rPr lang="en-US" sz="2400" b="1" dirty="0"/>
              <a:t>Cloud:</a:t>
            </a:r>
            <a:r>
              <a:rPr lang="en-US" sz="2400" dirty="0"/>
              <a:t> Services are delivered over the public Internet and shared across organizations.</a:t>
            </a:r>
          </a:p>
          <a:p>
            <a:r>
              <a:rPr lang="en-US" sz="2400" b="1" dirty="0"/>
              <a:t>Private Cloud:</a:t>
            </a:r>
            <a:r>
              <a:rPr lang="en-US" sz="2400" dirty="0"/>
              <a:t> Services are maintained on a private network and used by a single organization.</a:t>
            </a:r>
          </a:p>
          <a:p>
            <a:r>
              <a:rPr lang="en-US" sz="2400" b="1" dirty="0"/>
              <a:t>Hybrid Cloud:</a:t>
            </a:r>
            <a:r>
              <a:rPr lang="en-US" sz="2400" dirty="0"/>
              <a:t> Combines public and private clouds, bound together by technology that allows data and applications to be shared between them.</a:t>
            </a:r>
          </a:p>
          <a:p>
            <a:r>
              <a:rPr lang="en-US" sz="2400" b="1" dirty="0"/>
              <a:t>Community Cloud:</a:t>
            </a:r>
            <a:r>
              <a:rPr lang="en-US" sz="2400" dirty="0"/>
              <a:t> Shared infrastructure for a specific community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2023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Service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/>
              <a:t>Infrastructure </a:t>
            </a:r>
            <a:r>
              <a:rPr lang="en-GB" sz="2400" b="1" dirty="0"/>
              <a:t>as a Service (IaaS):</a:t>
            </a:r>
            <a:r>
              <a:rPr lang="en-GB" sz="2400" dirty="0"/>
              <a:t> Provides virtualized computing resources over the Internet. Examples include AWS EC2, Google Compute Engine.</a:t>
            </a:r>
          </a:p>
          <a:p>
            <a:r>
              <a:rPr lang="en-GB" sz="2400" b="1" dirty="0"/>
              <a:t>Platform as a Service (PaaS):</a:t>
            </a:r>
            <a:r>
              <a:rPr lang="en-GB" sz="2400" dirty="0"/>
              <a:t> Delivers hardware and software tools over the Internet. Examples include Google App Engine, Microsoft Azure.</a:t>
            </a:r>
          </a:p>
          <a:p>
            <a:r>
              <a:rPr lang="en-GB" sz="2400" b="1" dirty="0"/>
              <a:t>Software as a Service (SaaS):</a:t>
            </a:r>
            <a:r>
              <a:rPr lang="en-GB" sz="2400" dirty="0"/>
              <a:t> Delivers software applications over the Internet, on a subscription basis. Examples include Salesforce, Microsoft Office 365.</a:t>
            </a:r>
          </a:p>
          <a:p>
            <a:r>
              <a:rPr lang="en-US" sz="2400" b="1" dirty="0" smtClean="0"/>
              <a:t>Anything as a Service (</a:t>
            </a:r>
            <a:r>
              <a:rPr lang="en-US" sz="2400" b="1" dirty="0" err="1" smtClean="0"/>
              <a:t>XaaS</a:t>
            </a:r>
            <a:r>
              <a:rPr lang="en-US" sz="2400" b="1" dirty="0" smtClean="0"/>
              <a:t>)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30783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Cost </a:t>
            </a:r>
            <a:r>
              <a:rPr lang="en-US" sz="2400" b="1" dirty="0"/>
              <a:t>Efficiency:</a:t>
            </a:r>
            <a:r>
              <a:rPr lang="en-US" sz="2400" dirty="0"/>
              <a:t> Reduces the need for physical hardware, lowering maintenance and electricity costs.</a:t>
            </a:r>
          </a:p>
          <a:p>
            <a:r>
              <a:rPr lang="en-US" sz="2400" b="1" dirty="0"/>
              <a:t>Scalability:</a:t>
            </a:r>
            <a:r>
              <a:rPr lang="en-US" sz="2400" dirty="0"/>
              <a:t> Easily scale up or down based on demand.</a:t>
            </a:r>
          </a:p>
          <a:p>
            <a:r>
              <a:rPr lang="en-US" sz="2400" b="1" dirty="0"/>
              <a:t>Flexibility:</a:t>
            </a:r>
            <a:r>
              <a:rPr lang="en-US" sz="2400" dirty="0"/>
              <a:t> Access from anywhere with an Internet connection.</a:t>
            </a:r>
          </a:p>
          <a:p>
            <a:r>
              <a:rPr lang="en-US" sz="2400" b="1" dirty="0"/>
              <a:t>Accessibility:</a:t>
            </a:r>
            <a:r>
              <a:rPr lang="en-US" sz="2400" dirty="0"/>
              <a:t> Facilitates collaboration and access to applications and data globally.</a:t>
            </a:r>
          </a:p>
          <a:p>
            <a:r>
              <a:rPr lang="en-US" sz="2400" b="1" dirty="0"/>
              <a:t>Disaster Recovery:</a:t>
            </a:r>
            <a:r>
              <a:rPr lang="en-US" sz="2400" dirty="0"/>
              <a:t> Provides backup and recovery solutions, ensuring business continuity.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04163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841</TotalTime>
  <Words>839</Words>
  <Application>Microsoft Office PowerPoint</Application>
  <PresentationFormat>Widescreen</PresentationFormat>
  <Paragraphs>97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Bauhaus 93</vt:lpstr>
      <vt:lpstr>Century Gothic</vt:lpstr>
      <vt:lpstr>Wingdings 3</vt:lpstr>
      <vt:lpstr>Ion</vt:lpstr>
      <vt:lpstr>Cloud Computing and Data Security</vt:lpstr>
      <vt:lpstr>Computing</vt:lpstr>
      <vt:lpstr>Revolutionizing Computing</vt:lpstr>
      <vt:lpstr>PowerPoint Presentation</vt:lpstr>
      <vt:lpstr>Cloud Computing Characteristics</vt:lpstr>
      <vt:lpstr>Cloud Computing Characteristics</vt:lpstr>
      <vt:lpstr>Types of Cloud Computing</vt:lpstr>
      <vt:lpstr>Cloud Computing Service Models</vt:lpstr>
      <vt:lpstr>Benefits</vt:lpstr>
      <vt:lpstr>Challenges</vt:lpstr>
      <vt:lpstr>Popular Service Providers</vt:lpstr>
      <vt:lpstr>Applications of Cloud Computing</vt:lpstr>
      <vt:lpstr>Future Trends</vt:lpstr>
      <vt:lpstr>Cloud Computing meets Data Security</vt:lpstr>
      <vt:lpstr>Data out there</vt:lpstr>
      <vt:lpstr>PowerPoint Presentation</vt:lpstr>
      <vt:lpstr>Security Challenges In Cloud Computing</vt:lpstr>
      <vt:lpstr>Safeguarding Information in the Digital Age</vt:lpstr>
      <vt:lpstr>Data Security</vt:lpstr>
      <vt:lpstr>Data Security</vt:lpstr>
      <vt:lpstr>Mitigation Strategies For Security Challenges with Cloud</vt:lpstr>
      <vt:lpstr>Regulatory Compliance</vt:lpstr>
      <vt:lpstr>Future Directions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 and Data Security</dc:title>
  <dc:creator>USER</dc:creator>
  <cp:lastModifiedBy>GEOBOOK</cp:lastModifiedBy>
  <cp:revision>20</cp:revision>
  <dcterms:created xsi:type="dcterms:W3CDTF">2024-08-07T16:29:48Z</dcterms:created>
  <dcterms:modified xsi:type="dcterms:W3CDTF">2024-09-10T10:52:48Z</dcterms:modified>
</cp:coreProperties>
</file>