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2" r:id="rId1"/>
  </p:sldMasterIdLst>
  <p:sldIdLst>
    <p:sldId id="256" r:id="rId2"/>
    <p:sldId id="257" r:id="rId3"/>
    <p:sldId id="258" r:id="rId4"/>
    <p:sldId id="259" r:id="rId5"/>
    <p:sldId id="270" r:id="rId6"/>
    <p:sldId id="260" r:id="rId7"/>
    <p:sldId id="269" r:id="rId8"/>
    <p:sldId id="271" r:id="rId9"/>
    <p:sldId id="272" r:id="rId10"/>
    <p:sldId id="275" r:id="rId11"/>
    <p:sldId id="266" r:id="rId12"/>
    <p:sldId id="276" r:id="rId13"/>
    <p:sldId id="273" r:id="rId14"/>
    <p:sldId id="274" r:id="rId15"/>
    <p:sldId id="264" r:id="rId16"/>
    <p:sldId id="26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94" autoAdjust="0"/>
  </p:normalViewPr>
  <p:slideViewPr>
    <p:cSldViewPr snapToGrid="0">
      <p:cViewPr varScale="1">
        <p:scale>
          <a:sx n="69" d="100"/>
          <a:sy n="69" d="100"/>
        </p:scale>
        <p:origin x="780"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Gross</a:t>
            </a:r>
            <a:r>
              <a:rPr lang="en-US" baseline="0"/>
              <a:t> Domestic Product Growth Rate   And  Fuel Subsidy Expenditure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372202910143007E-2"/>
          <c:y val="8.3999681864644113E-2"/>
          <c:w val="0.93045984701761886"/>
          <c:h val="0.80484589337900403"/>
        </c:manualLayout>
      </c:layout>
      <c:lineChart>
        <c:grouping val="stacked"/>
        <c:varyColors val="0"/>
        <c:ser>
          <c:idx val="0"/>
          <c:order val="0"/>
          <c:tx>
            <c:strRef>
              <c:f>Sheet1!$B$1:$B$2</c:f>
              <c:strCache>
                <c:ptCount val="2"/>
                <c:pt idx="0">
                  <c:v>Data logged</c:v>
                </c:pt>
                <c:pt idx="1">
                  <c:v>GDP</c:v>
                </c:pt>
              </c:strCache>
            </c:strRef>
          </c:tx>
          <c:spPr>
            <a:ln w="28575" cap="rnd">
              <a:solidFill>
                <a:schemeClr val="tx1"/>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Sheet1!$B$3:$B$78</c:f>
              <c:numCache>
                <c:formatCode>General</c:formatCode>
                <c:ptCount val="76"/>
                <c:pt idx="0">
                  <c:v>6.44</c:v>
                </c:pt>
                <c:pt idx="1">
                  <c:v>6.44</c:v>
                </c:pt>
                <c:pt idx="2">
                  <c:v>6.44</c:v>
                </c:pt>
                <c:pt idx="3">
                  <c:v>6.44</c:v>
                </c:pt>
                <c:pt idx="4">
                  <c:v>6.06</c:v>
                </c:pt>
                <c:pt idx="5">
                  <c:v>6.06</c:v>
                </c:pt>
                <c:pt idx="6">
                  <c:v>6.06</c:v>
                </c:pt>
                <c:pt idx="7">
                  <c:v>6.06</c:v>
                </c:pt>
                <c:pt idx="8">
                  <c:v>6.59</c:v>
                </c:pt>
                <c:pt idx="9">
                  <c:v>6.59</c:v>
                </c:pt>
                <c:pt idx="10">
                  <c:v>6.59</c:v>
                </c:pt>
                <c:pt idx="11">
                  <c:v>6.59</c:v>
                </c:pt>
                <c:pt idx="12">
                  <c:v>6.76</c:v>
                </c:pt>
                <c:pt idx="13">
                  <c:v>6.76</c:v>
                </c:pt>
                <c:pt idx="14">
                  <c:v>6.76</c:v>
                </c:pt>
                <c:pt idx="15">
                  <c:v>6.76</c:v>
                </c:pt>
                <c:pt idx="16">
                  <c:v>8.0399999999999903</c:v>
                </c:pt>
                <c:pt idx="17">
                  <c:v>8.0399999999999903</c:v>
                </c:pt>
                <c:pt idx="18">
                  <c:v>8.0399999999999903</c:v>
                </c:pt>
                <c:pt idx="19">
                  <c:v>8.0399999999999903</c:v>
                </c:pt>
                <c:pt idx="20">
                  <c:v>8.01</c:v>
                </c:pt>
                <c:pt idx="21">
                  <c:v>8.01</c:v>
                </c:pt>
                <c:pt idx="22">
                  <c:v>8.01</c:v>
                </c:pt>
                <c:pt idx="23">
                  <c:v>8.01</c:v>
                </c:pt>
                <c:pt idx="24">
                  <c:v>5.31</c:v>
                </c:pt>
                <c:pt idx="25">
                  <c:v>5.31</c:v>
                </c:pt>
                <c:pt idx="26">
                  <c:v>5.31</c:v>
                </c:pt>
                <c:pt idx="27">
                  <c:v>5.31</c:v>
                </c:pt>
                <c:pt idx="28">
                  <c:v>4.2300000000000004</c:v>
                </c:pt>
                <c:pt idx="29">
                  <c:v>4.2300000000000004</c:v>
                </c:pt>
                <c:pt idx="30">
                  <c:v>4.2300000000000004</c:v>
                </c:pt>
                <c:pt idx="31">
                  <c:v>4.2300000000000004</c:v>
                </c:pt>
                <c:pt idx="32">
                  <c:v>6.67</c:v>
                </c:pt>
                <c:pt idx="33">
                  <c:v>6.67</c:v>
                </c:pt>
                <c:pt idx="34">
                  <c:v>6.67</c:v>
                </c:pt>
                <c:pt idx="35">
                  <c:v>6.67</c:v>
                </c:pt>
                <c:pt idx="36">
                  <c:v>6.31</c:v>
                </c:pt>
                <c:pt idx="37">
                  <c:v>6.31</c:v>
                </c:pt>
                <c:pt idx="38">
                  <c:v>6.31</c:v>
                </c:pt>
                <c:pt idx="39">
                  <c:v>6.31</c:v>
                </c:pt>
                <c:pt idx="40">
                  <c:v>2.65</c:v>
                </c:pt>
                <c:pt idx="41">
                  <c:v>2.65</c:v>
                </c:pt>
                <c:pt idx="42">
                  <c:v>2.65</c:v>
                </c:pt>
                <c:pt idx="43">
                  <c:v>2.65</c:v>
                </c:pt>
                <c:pt idx="44">
                  <c:v>-1.62</c:v>
                </c:pt>
                <c:pt idx="45">
                  <c:v>-1.62</c:v>
                </c:pt>
                <c:pt idx="46">
                  <c:v>-1.62</c:v>
                </c:pt>
                <c:pt idx="47">
                  <c:v>-1.62</c:v>
                </c:pt>
                <c:pt idx="48">
                  <c:v>0.81</c:v>
                </c:pt>
                <c:pt idx="49">
                  <c:v>0.81</c:v>
                </c:pt>
                <c:pt idx="50">
                  <c:v>0.81</c:v>
                </c:pt>
                <c:pt idx="51">
                  <c:v>0.81</c:v>
                </c:pt>
                <c:pt idx="52">
                  <c:v>1.92</c:v>
                </c:pt>
                <c:pt idx="53">
                  <c:v>1.92</c:v>
                </c:pt>
                <c:pt idx="54">
                  <c:v>1.92</c:v>
                </c:pt>
                <c:pt idx="55">
                  <c:v>1.92</c:v>
                </c:pt>
                <c:pt idx="56">
                  <c:v>2.21</c:v>
                </c:pt>
                <c:pt idx="57">
                  <c:v>2.21</c:v>
                </c:pt>
                <c:pt idx="58">
                  <c:v>2.21</c:v>
                </c:pt>
                <c:pt idx="59">
                  <c:v>2.21</c:v>
                </c:pt>
                <c:pt idx="60">
                  <c:v>-1.79</c:v>
                </c:pt>
                <c:pt idx="61">
                  <c:v>-1.79</c:v>
                </c:pt>
                <c:pt idx="62">
                  <c:v>-1.79</c:v>
                </c:pt>
                <c:pt idx="63">
                  <c:v>-1.79</c:v>
                </c:pt>
                <c:pt idx="64">
                  <c:v>3.65</c:v>
                </c:pt>
                <c:pt idx="65">
                  <c:v>3.65</c:v>
                </c:pt>
                <c:pt idx="66">
                  <c:v>3.65</c:v>
                </c:pt>
                <c:pt idx="67">
                  <c:v>3.65</c:v>
                </c:pt>
                <c:pt idx="68">
                  <c:v>3.25</c:v>
                </c:pt>
                <c:pt idx="69">
                  <c:v>3.25</c:v>
                </c:pt>
                <c:pt idx="70">
                  <c:v>3.25</c:v>
                </c:pt>
                <c:pt idx="71">
                  <c:v>3.25</c:v>
                </c:pt>
                <c:pt idx="72">
                  <c:v>2.74</c:v>
                </c:pt>
                <c:pt idx="73">
                  <c:v>2.74</c:v>
                </c:pt>
                <c:pt idx="74">
                  <c:v>2.74</c:v>
                </c:pt>
                <c:pt idx="75">
                  <c:v>2.74</c:v>
                </c:pt>
              </c:numCache>
            </c:numRef>
          </c:val>
          <c:smooth val="0"/>
          <c:extLst xmlns:c16r2="http://schemas.microsoft.com/office/drawing/2015/06/chart">
            <c:ext xmlns:c16="http://schemas.microsoft.com/office/drawing/2014/chart" uri="{C3380CC4-5D6E-409C-BE32-E72D297353CC}">
              <c16:uniqueId val="{00000000-6095-47B9-BC82-BDBE6F97003C}"/>
            </c:ext>
          </c:extLst>
        </c:ser>
        <c:ser>
          <c:idx val="1"/>
          <c:order val="1"/>
          <c:tx>
            <c:strRef>
              <c:f>Sheet1!$C$1:$C$2</c:f>
              <c:strCache>
                <c:ptCount val="2"/>
                <c:pt idx="0">
                  <c:v>Data logged</c:v>
                </c:pt>
                <c:pt idx="1">
                  <c:v>INF</c:v>
                </c:pt>
              </c:strCache>
            </c:strRef>
          </c:tx>
          <c:spPr>
            <a:ln w="28575" cap="rnd">
              <a:solidFill>
                <a:srgbClr val="FF0000"/>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Sheet1!$C$3:$C$78</c:f>
              <c:numCache>
                <c:formatCode>General</c:formatCode>
                <c:ptCount val="76"/>
                <c:pt idx="0">
                  <c:v>11.6</c:v>
                </c:pt>
                <c:pt idx="1">
                  <c:v>11.6</c:v>
                </c:pt>
                <c:pt idx="2">
                  <c:v>11.6</c:v>
                </c:pt>
                <c:pt idx="3">
                  <c:v>11.6</c:v>
                </c:pt>
                <c:pt idx="4">
                  <c:v>8.5</c:v>
                </c:pt>
                <c:pt idx="5">
                  <c:v>8.5</c:v>
                </c:pt>
                <c:pt idx="6">
                  <c:v>8.5</c:v>
                </c:pt>
                <c:pt idx="7">
                  <c:v>8.5</c:v>
                </c:pt>
                <c:pt idx="8">
                  <c:v>6.6</c:v>
                </c:pt>
                <c:pt idx="9">
                  <c:v>6.6</c:v>
                </c:pt>
                <c:pt idx="10">
                  <c:v>6.6</c:v>
                </c:pt>
                <c:pt idx="11">
                  <c:v>6.6</c:v>
                </c:pt>
                <c:pt idx="12">
                  <c:v>15.1</c:v>
                </c:pt>
                <c:pt idx="13">
                  <c:v>15.1</c:v>
                </c:pt>
                <c:pt idx="14">
                  <c:v>15.1</c:v>
                </c:pt>
                <c:pt idx="15">
                  <c:v>15.1</c:v>
                </c:pt>
                <c:pt idx="16">
                  <c:v>12</c:v>
                </c:pt>
                <c:pt idx="17">
                  <c:v>12</c:v>
                </c:pt>
                <c:pt idx="18">
                  <c:v>12</c:v>
                </c:pt>
                <c:pt idx="19">
                  <c:v>12</c:v>
                </c:pt>
                <c:pt idx="20">
                  <c:v>11.8</c:v>
                </c:pt>
                <c:pt idx="21">
                  <c:v>11.8</c:v>
                </c:pt>
                <c:pt idx="22">
                  <c:v>11.8</c:v>
                </c:pt>
                <c:pt idx="23">
                  <c:v>11.8</c:v>
                </c:pt>
                <c:pt idx="24">
                  <c:v>10.3</c:v>
                </c:pt>
                <c:pt idx="25">
                  <c:v>10.3</c:v>
                </c:pt>
                <c:pt idx="26">
                  <c:v>10.3</c:v>
                </c:pt>
                <c:pt idx="27">
                  <c:v>10.3</c:v>
                </c:pt>
                <c:pt idx="28">
                  <c:v>12</c:v>
                </c:pt>
                <c:pt idx="29">
                  <c:v>12</c:v>
                </c:pt>
                <c:pt idx="30">
                  <c:v>12</c:v>
                </c:pt>
                <c:pt idx="31">
                  <c:v>12</c:v>
                </c:pt>
                <c:pt idx="32">
                  <c:v>8</c:v>
                </c:pt>
                <c:pt idx="33">
                  <c:v>8</c:v>
                </c:pt>
                <c:pt idx="34">
                  <c:v>8</c:v>
                </c:pt>
                <c:pt idx="35">
                  <c:v>8</c:v>
                </c:pt>
                <c:pt idx="36">
                  <c:v>8</c:v>
                </c:pt>
                <c:pt idx="37">
                  <c:v>8</c:v>
                </c:pt>
                <c:pt idx="38">
                  <c:v>8</c:v>
                </c:pt>
                <c:pt idx="39">
                  <c:v>8</c:v>
                </c:pt>
                <c:pt idx="40">
                  <c:v>9.6</c:v>
                </c:pt>
                <c:pt idx="41">
                  <c:v>9.6</c:v>
                </c:pt>
                <c:pt idx="42">
                  <c:v>9.6</c:v>
                </c:pt>
                <c:pt idx="43">
                  <c:v>9.6</c:v>
                </c:pt>
                <c:pt idx="44">
                  <c:v>18.600000000000001</c:v>
                </c:pt>
                <c:pt idx="45">
                  <c:v>18.600000000000001</c:v>
                </c:pt>
                <c:pt idx="46">
                  <c:v>18.600000000000001</c:v>
                </c:pt>
                <c:pt idx="47">
                  <c:v>18.600000000000001</c:v>
                </c:pt>
                <c:pt idx="48">
                  <c:v>15.4</c:v>
                </c:pt>
                <c:pt idx="49">
                  <c:v>15.4</c:v>
                </c:pt>
                <c:pt idx="50">
                  <c:v>15.4</c:v>
                </c:pt>
                <c:pt idx="51">
                  <c:v>15.4</c:v>
                </c:pt>
                <c:pt idx="52">
                  <c:v>11.4</c:v>
                </c:pt>
                <c:pt idx="53">
                  <c:v>11.4</c:v>
                </c:pt>
                <c:pt idx="54">
                  <c:v>11.4</c:v>
                </c:pt>
                <c:pt idx="55">
                  <c:v>11.4</c:v>
                </c:pt>
                <c:pt idx="56">
                  <c:v>11.98</c:v>
                </c:pt>
                <c:pt idx="57">
                  <c:v>11.98</c:v>
                </c:pt>
                <c:pt idx="58">
                  <c:v>11.98</c:v>
                </c:pt>
                <c:pt idx="59">
                  <c:v>11.98</c:v>
                </c:pt>
                <c:pt idx="60">
                  <c:v>15.8</c:v>
                </c:pt>
                <c:pt idx="61">
                  <c:v>15.8</c:v>
                </c:pt>
                <c:pt idx="62">
                  <c:v>15.8</c:v>
                </c:pt>
                <c:pt idx="63">
                  <c:v>15.8</c:v>
                </c:pt>
                <c:pt idx="64">
                  <c:v>15.63</c:v>
                </c:pt>
                <c:pt idx="65">
                  <c:v>15.63</c:v>
                </c:pt>
                <c:pt idx="66">
                  <c:v>15.63</c:v>
                </c:pt>
                <c:pt idx="67">
                  <c:v>15.63</c:v>
                </c:pt>
                <c:pt idx="68">
                  <c:v>21.34</c:v>
                </c:pt>
                <c:pt idx="69">
                  <c:v>21.34</c:v>
                </c:pt>
                <c:pt idx="70">
                  <c:v>21.34</c:v>
                </c:pt>
                <c:pt idx="71">
                  <c:v>21.34</c:v>
                </c:pt>
                <c:pt idx="72">
                  <c:v>28.92</c:v>
                </c:pt>
                <c:pt idx="73">
                  <c:v>28.92</c:v>
                </c:pt>
                <c:pt idx="74">
                  <c:v>28.92</c:v>
                </c:pt>
                <c:pt idx="75">
                  <c:v>28.92</c:v>
                </c:pt>
              </c:numCache>
            </c:numRef>
          </c:val>
          <c:smooth val="0"/>
          <c:extLst xmlns:c16r2="http://schemas.microsoft.com/office/drawing/2015/06/chart">
            <c:ext xmlns:c16="http://schemas.microsoft.com/office/drawing/2014/chart" uri="{C3380CC4-5D6E-409C-BE32-E72D297353CC}">
              <c16:uniqueId val="{00000001-6095-47B9-BC82-BDBE6F97003C}"/>
            </c:ext>
          </c:extLst>
        </c:ser>
        <c:dLbls>
          <c:showLegendKey val="0"/>
          <c:showVal val="0"/>
          <c:showCatName val="0"/>
          <c:showSerName val="0"/>
          <c:showPercent val="0"/>
          <c:showBubbleSize val="0"/>
        </c:dLbls>
        <c:smooth val="0"/>
        <c:axId val="440297480"/>
        <c:axId val="440296696"/>
      </c:lineChart>
      <c:catAx>
        <c:axId val="44029748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FSE</a:t>
                </a:r>
              </a:p>
            </c:rich>
          </c:tx>
          <c:layout>
            <c:manualLayout>
              <c:xMode val="edge"/>
              <c:yMode val="edge"/>
              <c:x val="0.51958202099737538"/>
              <c:y val="0.80518445610965295"/>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0296696"/>
        <c:crosses val="autoZero"/>
        <c:auto val="1"/>
        <c:lblAlgn val="ctr"/>
        <c:lblOffset val="100"/>
        <c:noMultiLvlLbl val="0"/>
      </c:catAx>
      <c:valAx>
        <c:axId val="4402966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GDPGR</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0297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r>
              <a:rPr lang="en-US" sz="1200" b="1" dirty="0">
                <a:latin typeface="Times New Roman" panose="02020603050405020304" pitchFamily="18" charset="0"/>
                <a:cs typeface="Times New Roman" panose="02020603050405020304" pitchFamily="18" charset="0"/>
              </a:rPr>
              <a:t>Superimposition</a:t>
            </a:r>
            <a:r>
              <a:rPr lang="en-US" sz="1200" b="1" baseline="0" dirty="0">
                <a:latin typeface="Times New Roman" panose="02020603050405020304" pitchFamily="18" charset="0"/>
                <a:cs typeface="Times New Roman" panose="02020603050405020304" pitchFamily="18" charset="0"/>
              </a:rPr>
              <a:t> of Variables</a:t>
            </a:r>
            <a:endParaRPr lang="en-US" sz="1200" b="1" dirty="0">
              <a:latin typeface="Times New Roman" panose="02020603050405020304" pitchFamily="18" charset="0"/>
              <a:cs typeface="Times New Roman" panose="02020603050405020304" pitchFamily="18" charset="0"/>
            </a:endParaRPr>
          </a:p>
        </c:rich>
      </c:tx>
      <c:layout>
        <c:manualLayout>
          <c:xMode val="edge"/>
          <c:yMode val="edge"/>
          <c:x val="0.42188956025485114"/>
          <c:y val="9.7724483632008988E-2"/>
        </c:manualLayout>
      </c:layout>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cked"/>
        <c:varyColors val="0"/>
        <c:ser>
          <c:idx val="0"/>
          <c:order val="0"/>
          <c:tx>
            <c:strRef>
              <c:f>Sheet1!$B$1:$B$2</c:f>
              <c:strCache>
                <c:ptCount val="2"/>
                <c:pt idx="0">
                  <c:v>Data logged</c:v>
                </c:pt>
                <c:pt idx="1">
                  <c:v>GDP</c:v>
                </c:pt>
              </c:strCache>
            </c:strRef>
          </c:tx>
          <c:spPr>
            <a:ln w="28575" cap="rnd">
              <a:solidFill>
                <a:schemeClr val="accent1"/>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Sheet1!$B$3:$B$78</c:f>
              <c:numCache>
                <c:formatCode>General</c:formatCode>
                <c:ptCount val="76"/>
                <c:pt idx="0">
                  <c:v>6.44</c:v>
                </c:pt>
                <c:pt idx="1">
                  <c:v>6.44</c:v>
                </c:pt>
                <c:pt idx="2">
                  <c:v>6.44</c:v>
                </c:pt>
                <c:pt idx="3">
                  <c:v>6.44</c:v>
                </c:pt>
                <c:pt idx="4">
                  <c:v>6.06</c:v>
                </c:pt>
                <c:pt idx="5">
                  <c:v>6.06</c:v>
                </c:pt>
                <c:pt idx="6">
                  <c:v>6.06</c:v>
                </c:pt>
                <c:pt idx="7">
                  <c:v>6.06</c:v>
                </c:pt>
                <c:pt idx="8">
                  <c:v>6.59</c:v>
                </c:pt>
                <c:pt idx="9">
                  <c:v>6.59</c:v>
                </c:pt>
                <c:pt idx="10">
                  <c:v>6.59</c:v>
                </c:pt>
                <c:pt idx="11">
                  <c:v>6.59</c:v>
                </c:pt>
                <c:pt idx="12">
                  <c:v>6.76</c:v>
                </c:pt>
                <c:pt idx="13">
                  <c:v>6.76</c:v>
                </c:pt>
                <c:pt idx="14">
                  <c:v>6.76</c:v>
                </c:pt>
                <c:pt idx="15">
                  <c:v>6.76</c:v>
                </c:pt>
                <c:pt idx="16">
                  <c:v>8.0399999999999903</c:v>
                </c:pt>
                <c:pt idx="17">
                  <c:v>8.0399999999999903</c:v>
                </c:pt>
                <c:pt idx="18">
                  <c:v>8.0399999999999903</c:v>
                </c:pt>
                <c:pt idx="19">
                  <c:v>8.0399999999999903</c:v>
                </c:pt>
                <c:pt idx="20">
                  <c:v>8.01</c:v>
                </c:pt>
                <c:pt idx="21">
                  <c:v>8.01</c:v>
                </c:pt>
                <c:pt idx="22">
                  <c:v>8.01</c:v>
                </c:pt>
                <c:pt idx="23">
                  <c:v>8.01</c:v>
                </c:pt>
                <c:pt idx="24">
                  <c:v>5.31</c:v>
                </c:pt>
                <c:pt idx="25">
                  <c:v>5.31</c:v>
                </c:pt>
                <c:pt idx="26">
                  <c:v>5.31</c:v>
                </c:pt>
                <c:pt idx="27">
                  <c:v>5.31</c:v>
                </c:pt>
                <c:pt idx="28">
                  <c:v>4.2300000000000004</c:v>
                </c:pt>
                <c:pt idx="29">
                  <c:v>4.2300000000000004</c:v>
                </c:pt>
                <c:pt idx="30">
                  <c:v>4.2300000000000004</c:v>
                </c:pt>
                <c:pt idx="31">
                  <c:v>4.2300000000000004</c:v>
                </c:pt>
                <c:pt idx="32">
                  <c:v>6.67</c:v>
                </c:pt>
                <c:pt idx="33">
                  <c:v>6.67</c:v>
                </c:pt>
                <c:pt idx="34">
                  <c:v>6.67</c:v>
                </c:pt>
                <c:pt idx="35">
                  <c:v>6.67</c:v>
                </c:pt>
                <c:pt idx="36">
                  <c:v>6.31</c:v>
                </c:pt>
                <c:pt idx="37">
                  <c:v>6.31</c:v>
                </c:pt>
                <c:pt idx="38">
                  <c:v>6.31</c:v>
                </c:pt>
                <c:pt idx="39">
                  <c:v>6.31</c:v>
                </c:pt>
                <c:pt idx="40">
                  <c:v>2.65</c:v>
                </c:pt>
                <c:pt idx="41">
                  <c:v>2.65</c:v>
                </c:pt>
                <c:pt idx="42">
                  <c:v>2.65</c:v>
                </c:pt>
                <c:pt idx="43">
                  <c:v>2.65</c:v>
                </c:pt>
                <c:pt idx="44">
                  <c:v>-1.62</c:v>
                </c:pt>
                <c:pt idx="45">
                  <c:v>-1.62</c:v>
                </c:pt>
                <c:pt idx="46">
                  <c:v>-1.62</c:v>
                </c:pt>
                <c:pt idx="47">
                  <c:v>-1.62</c:v>
                </c:pt>
                <c:pt idx="48">
                  <c:v>0.81</c:v>
                </c:pt>
                <c:pt idx="49">
                  <c:v>0.81</c:v>
                </c:pt>
                <c:pt idx="50">
                  <c:v>0.81</c:v>
                </c:pt>
                <c:pt idx="51">
                  <c:v>0.81</c:v>
                </c:pt>
                <c:pt idx="52">
                  <c:v>1.92</c:v>
                </c:pt>
                <c:pt idx="53">
                  <c:v>1.92</c:v>
                </c:pt>
                <c:pt idx="54">
                  <c:v>1.92</c:v>
                </c:pt>
                <c:pt idx="55">
                  <c:v>1.92</c:v>
                </c:pt>
                <c:pt idx="56">
                  <c:v>2.21</c:v>
                </c:pt>
                <c:pt idx="57">
                  <c:v>2.21</c:v>
                </c:pt>
                <c:pt idx="58">
                  <c:v>2.21</c:v>
                </c:pt>
                <c:pt idx="59">
                  <c:v>2.21</c:v>
                </c:pt>
                <c:pt idx="60">
                  <c:v>-1.79</c:v>
                </c:pt>
                <c:pt idx="61">
                  <c:v>-1.79</c:v>
                </c:pt>
                <c:pt idx="62">
                  <c:v>-1.79</c:v>
                </c:pt>
                <c:pt idx="63">
                  <c:v>-1.79</c:v>
                </c:pt>
                <c:pt idx="64">
                  <c:v>3.65</c:v>
                </c:pt>
                <c:pt idx="65">
                  <c:v>3.65</c:v>
                </c:pt>
                <c:pt idx="66">
                  <c:v>3.65</c:v>
                </c:pt>
                <c:pt idx="67">
                  <c:v>3.65</c:v>
                </c:pt>
                <c:pt idx="68">
                  <c:v>3.25</c:v>
                </c:pt>
                <c:pt idx="69">
                  <c:v>3.25</c:v>
                </c:pt>
                <c:pt idx="70">
                  <c:v>3.25</c:v>
                </c:pt>
                <c:pt idx="71">
                  <c:v>3.25</c:v>
                </c:pt>
                <c:pt idx="72">
                  <c:v>2.74</c:v>
                </c:pt>
                <c:pt idx="73">
                  <c:v>2.74</c:v>
                </c:pt>
                <c:pt idx="74">
                  <c:v>2.74</c:v>
                </c:pt>
                <c:pt idx="75">
                  <c:v>2.74</c:v>
                </c:pt>
              </c:numCache>
            </c:numRef>
          </c:val>
          <c:smooth val="0"/>
          <c:extLst xmlns:c16r2="http://schemas.microsoft.com/office/drawing/2015/06/chart">
            <c:ext xmlns:c16="http://schemas.microsoft.com/office/drawing/2014/chart" uri="{C3380CC4-5D6E-409C-BE32-E72D297353CC}">
              <c16:uniqueId val="{00000000-C5D1-4DEE-A81B-1A5DC0C63274}"/>
            </c:ext>
          </c:extLst>
        </c:ser>
        <c:ser>
          <c:idx val="1"/>
          <c:order val="1"/>
          <c:tx>
            <c:strRef>
              <c:f>Sheet1!$C$1:$C$2</c:f>
              <c:strCache>
                <c:ptCount val="2"/>
                <c:pt idx="0">
                  <c:v>Data logged</c:v>
                </c:pt>
                <c:pt idx="1">
                  <c:v>INF</c:v>
                </c:pt>
              </c:strCache>
            </c:strRef>
          </c:tx>
          <c:spPr>
            <a:ln w="28575" cap="rnd">
              <a:solidFill>
                <a:schemeClr val="accent2"/>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Sheet1!$C$3:$C$78</c:f>
              <c:numCache>
                <c:formatCode>General</c:formatCode>
                <c:ptCount val="76"/>
                <c:pt idx="0">
                  <c:v>11.6</c:v>
                </c:pt>
                <c:pt idx="1">
                  <c:v>11.6</c:v>
                </c:pt>
                <c:pt idx="2">
                  <c:v>11.6</c:v>
                </c:pt>
                <c:pt idx="3">
                  <c:v>11.6</c:v>
                </c:pt>
                <c:pt idx="4">
                  <c:v>8.5</c:v>
                </c:pt>
                <c:pt idx="5">
                  <c:v>8.5</c:v>
                </c:pt>
                <c:pt idx="6">
                  <c:v>8.5</c:v>
                </c:pt>
                <c:pt idx="7">
                  <c:v>8.5</c:v>
                </c:pt>
                <c:pt idx="8">
                  <c:v>6.6</c:v>
                </c:pt>
                <c:pt idx="9">
                  <c:v>6.6</c:v>
                </c:pt>
                <c:pt idx="10">
                  <c:v>6.6</c:v>
                </c:pt>
                <c:pt idx="11">
                  <c:v>6.6</c:v>
                </c:pt>
                <c:pt idx="12">
                  <c:v>15.1</c:v>
                </c:pt>
                <c:pt idx="13">
                  <c:v>15.1</c:v>
                </c:pt>
                <c:pt idx="14">
                  <c:v>15.1</c:v>
                </c:pt>
                <c:pt idx="15">
                  <c:v>15.1</c:v>
                </c:pt>
                <c:pt idx="16">
                  <c:v>12</c:v>
                </c:pt>
                <c:pt idx="17">
                  <c:v>12</c:v>
                </c:pt>
                <c:pt idx="18">
                  <c:v>12</c:v>
                </c:pt>
                <c:pt idx="19">
                  <c:v>12</c:v>
                </c:pt>
                <c:pt idx="20">
                  <c:v>11.8</c:v>
                </c:pt>
                <c:pt idx="21">
                  <c:v>11.8</c:v>
                </c:pt>
                <c:pt idx="22">
                  <c:v>11.8</c:v>
                </c:pt>
                <c:pt idx="23">
                  <c:v>11.8</c:v>
                </c:pt>
                <c:pt idx="24">
                  <c:v>10.3</c:v>
                </c:pt>
                <c:pt idx="25">
                  <c:v>10.3</c:v>
                </c:pt>
                <c:pt idx="26">
                  <c:v>10.3</c:v>
                </c:pt>
                <c:pt idx="27">
                  <c:v>10.3</c:v>
                </c:pt>
                <c:pt idx="28">
                  <c:v>12</c:v>
                </c:pt>
                <c:pt idx="29">
                  <c:v>12</c:v>
                </c:pt>
                <c:pt idx="30">
                  <c:v>12</c:v>
                </c:pt>
                <c:pt idx="31">
                  <c:v>12</c:v>
                </c:pt>
                <c:pt idx="32">
                  <c:v>8</c:v>
                </c:pt>
                <c:pt idx="33">
                  <c:v>8</c:v>
                </c:pt>
                <c:pt idx="34">
                  <c:v>8</c:v>
                </c:pt>
                <c:pt idx="35">
                  <c:v>8</c:v>
                </c:pt>
                <c:pt idx="36">
                  <c:v>8</c:v>
                </c:pt>
                <c:pt idx="37">
                  <c:v>8</c:v>
                </c:pt>
                <c:pt idx="38">
                  <c:v>8</c:v>
                </c:pt>
                <c:pt idx="39">
                  <c:v>8</c:v>
                </c:pt>
                <c:pt idx="40">
                  <c:v>9.6</c:v>
                </c:pt>
                <c:pt idx="41">
                  <c:v>9.6</c:v>
                </c:pt>
                <c:pt idx="42">
                  <c:v>9.6</c:v>
                </c:pt>
                <c:pt idx="43">
                  <c:v>9.6</c:v>
                </c:pt>
                <c:pt idx="44">
                  <c:v>18.600000000000001</c:v>
                </c:pt>
                <c:pt idx="45">
                  <c:v>18.600000000000001</c:v>
                </c:pt>
                <c:pt idx="46">
                  <c:v>18.600000000000001</c:v>
                </c:pt>
                <c:pt idx="47">
                  <c:v>18.600000000000001</c:v>
                </c:pt>
                <c:pt idx="48">
                  <c:v>15.4</c:v>
                </c:pt>
                <c:pt idx="49">
                  <c:v>15.4</c:v>
                </c:pt>
                <c:pt idx="50">
                  <c:v>15.4</c:v>
                </c:pt>
                <c:pt idx="51">
                  <c:v>15.4</c:v>
                </c:pt>
                <c:pt idx="52">
                  <c:v>11.4</c:v>
                </c:pt>
                <c:pt idx="53">
                  <c:v>11.4</c:v>
                </c:pt>
                <c:pt idx="54">
                  <c:v>11.4</c:v>
                </c:pt>
                <c:pt idx="55">
                  <c:v>11.4</c:v>
                </c:pt>
                <c:pt idx="56">
                  <c:v>11.98</c:v>
                </c:pt>
                <c:pt idx="57">
                  <c:v>11.98</c:v>
                </c:pt>
                <c:pt idx="58">
                  <c:v>11.98</c:v>
                </c:pt>
                <c:pt idx="59">
                  <c:v>11.98</c:v>
                </c:pt>
                <c:pt idx="60">
                  <c:v>15.8</c:v>
                </c:pt>
                <c:pt idx="61">
                  <c:v>15.8</c:v>
                </c:pt>
                <c:pt idx="62">
                  <c:v>15.8</c:v>
                </c:pt>
                <c:pt idx="63">
                  <c:v>15.8</c:v>
                </c:pt>
                <c:pt idx="64">
                  <c:v>15.63</c:v>
                </c:pt>
                <c:pt idx="65">
                  <c:v>15.63</c:v>
                </c:pt>
                <c:pt idx="66">
                  <c:v>15.63</c:v>
                </c:pt>
                <c:pt idx="67">
                  <c:v>15.63</c:v>
                </c:pt>
                <c:pt idx="68">
                  <c:v>21.34</c:v>
                </c:pt>
                <c:pt idx="69">
                  <c:v>21.34</c:v>
                </c:pt>
                <c:pt idx="70">
                  <c:v>21.34</c:v>
                </c:pt>
                <c:pt idx="71">
                  <c:v>21.34</c:v>
                </c:pt>
                <c:pt idx="72">
                  <c:v>28.92</c:v>
                </c:pt>
                <c:pt idx="73">
                  <c:v>28.92</c:v>
                </c:pt>
                <c:pt idx="74">
                  <c:v>28.92</c:v>
                </c:pt>
                <c:pt idx="75">
                  <c:v>28.92</c:v>
                </c:pt>
              </c:numCache>
            </c:numRef>
          </c:val>
          <c:smooth val="0"/>
          <c:extLst xmlns:c16r2="http://schemas.microsoft.com/office/drawing/2015/06/chart">
            <c:ext xmlns:c16="http://schemas.microsoft.com/office/drawing/2014/chart" uri="{C3380CC4-5D6E-409C-BE32-E72D297353CC}">
              <c16:uniqueId val="{00000001-C5D1-4DEE-A81B-1A5DC0C63274}"/>
            </c:ext>
          </c:extLst>
        </c:ser>
        <c:ser>
          <c:idx val="2"/>
          <c:order val="2"/>
          <c:tx>
            <c:strRef>
              <c:f>Sheet1!$D$1:$D$2</c:f>
              <c:strCache>
                <c:ptCount val="2"/>
                <c:pt idx="0">
                  <c:v>Data logged</c:v>
                </c:pt>
                <c:pt idx="1">
                  <c:v>lnEXC</c:v>
                </c:pt>
              </c:strCache>
            </c:strRef>
          </c:tx>
          <c:spPr>
            <a:ln w="28575" cap="rnd">
              <a:solidFill>
                <a:schemeClr val="accent3"/>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Sheet1!$D$3:$D$78</c:f>
              <c:numCache>
                <c:formatCode>General</c:formatCode>
                <c:ptCount val="76"/>
                <c:pt idx="0">
                  <c:v>4.8772890269999998</c:v>
                </c:pt>
                <c:pt idx="1">
                  <c:v>4.8772890269999998</c:v>
                </c:pt>
                <c:pt idx="2">
                  <c:v>4.8772890269999998</c:v>
                </c:pt>
                <c:pt idx="3">
                  <c:v>4.8772890269999998</c:v>
                </c:pt>
                <c:pt idx="4">
                  <c:v>4.8571087530000003</c:v>
                </c:pt>
                <c:pt idx="5">
                  <c:v>4.8571087530000003</c:v>
                </c:pt>
                <c:pt idx="6">
                  <c:v>4.8571087530000003</c:v>
                </c:pt>
                <c:pt idx="7">
                  <c:v>4.8571087530000003</c:v>
                </c:pt>
                <c:pt idx="8">
                  <c:v>4.8347577299999998</c:v>
                </c:pt>
                <c:pt idx="9">
                  <c:v>4.8347577299999998</c:v>
                </c:pt>
                <c:pt idx="10">
                  <c:v>4.8347577299999998</c:v>
                </c:pt>
                <c:pt idx="11">
                  <c:v>4.8347577299999998</c:v>
                </c:pt>
                <c:pt idx="12">
                  <c:v>4.7754756709999997</c:v>
                </c:pt>
                <c:pt idx="13">
                  <c:v>4.7754756709999997</c:v>
                </c:pt>
                <c:pt idx="14">
                  <c:v>4.7754756709999997</c:v>
                </c:pt>
                <c:pt idx="15">
                  <c:v>4.7754756709999997</c:v>
                </c:pt>
                <c:pt idx="16">
                  <c:v>5.0031406120000002</c:v>
                </c:pt>
                <c:pt idx="17">
                  <c:v>5.0031406120000002</c:v>
                </c:pt>
                <c:pt idx="18">
                  <c:v>5.0031406120000002</c:v>
                </c:pt>
                <c:pt idx="19">
                  <c:v>5.0031406120000002</c:v>
                </c:pt>
                <c:pt idx="20">
                  <c:v>5.0126166630000002</c:v>
                </c:pt>
                <c:pt idx="21">
                  <c:v>5.0126166630000002</c:v>
                </c:pt>
                <c:pt idx="22">
                  <c:v>5.0126166630000002</c:v>
                </c:pt>
                <c:pt idx="23">
                  <c:v>5.0126166630000002</c:v>
                </c:pt>
                <c:pt idx="24">
                  <c:v>5.036059346</c:v>
                </c:pt>
                <c:pt idx="25">
                  <c:v>5.036059346</c:v>
                </c:pt>
                <c:pt idx="26">
                  <c:v>5.036059346</c:v>
                </c:pt>
                <c:pt idx="27">
                  <c:v>5.036059346</c:v>
                </c:pt>
                <c:pt idx="28">
                  <c:v>5.0594254579999998</c:v>
                </c:pt>
                <c:pt idx="29">
                  <c:v>5.0594254579999998</c:v>
                </c:pt>
                <c:pt idx="30">
                  <c:v>5.0594254579999998</c:v>
                </c:pt>
                <c:pt idx="31">
                  <c:v>5.0594254579999998</c:v>
                </c:pt>
                <c:pt idx="32">
                  <c:v>5.0582291870000002</c:v>
                </c:pt>
                <c:pt idx="33">
                  <c:v>5.0582291870000002</c:v>
                </c:pt>
                <c:pt idx="34">
                  <c:v>5.0582291870000002</c:v>
                </c:pt>
                <c:pt idx="35">
                  <c:v>5.0582291870000002</c:v>
                </c:pt>
                <c:pt idx="36">
                  <c:v>5.0660863989999898</c:v>
                </c:pt>
                <c:pt idx="37">
                  <c:v>5.0660863989999898</c:v>
                </c:pt>
                <c:pt idx="38">
                  <c:v>5.0660863989999898</c:v>
                </c:pt>
                <c:pt idx="39">
                  <c:v>5.0660863989999898</c:v>
                </c:pt>
                <c:pt idx="40">
                  <c:v>5.2597859759999999</c:v>
                </c:pt>
                <c:pt idx="41">
                  <c:v>5.2597859759999999</c:v>
                </c:pt>
                <c:pt idx="42">
                  <c:v>5.2597859759999999</c:v>
                </c:pt>
                <c:pt idx="43">
                  <c:v>5.2597859759999999</c:v>
                </c:pt>
                <c:pt idx="44">
                  <c:v>5.535332264</c:v>
                </c:pt>
                <c:pt idx="45">
                  <c:v>5.535332264</c:v>
                </c:pt>
                <c:pt idx="46">
                  <c:v>5.535332264</c:v>
                </c:pt>
                <c:pt idx="47">
                  <c:v>5.535332264</c:v>
                </c:pt>
                <c:pt idx="48">
                  <c:v>5.7228989190000004</c:v>
                </c:pt>
                <c:pt idx="49">
                  <c:v>5.7228989190000004</c:v>
                </c:pt>
                <c:pt idx="50">
                  <c:v>5.7228989190000004</c:v>
                </c:pt>
                <c:pt idx="51">
                  <c:v>5.7228989190000004</c:v>
                </c:pt>
                <c:pt idx="52">
                  <c:v>5.7238585940000002</c:v>
                </c:pt>
                <c:pt idx="53">
                  <c:v>5.7238585940000002</c:v>
                </c:pt>
                <c:pt idx="54">
                  <c:v>5.7238585940000002</c:v>
                </c:pt>
                <c:pt idx="55">
                  <c:v>5.7238585940000002</c:v>
                </c:pt>
                <c:pt idx="56">
                  <c:v>5.7265900600000004</c:v>
                </c:pt>
                <c:pt idx="57">
                  <c:v>5.7265900600000004</c:v>
                </c:pt>
                <c:pt idx="58">
                  <c:v>5.7265900600000004</c:v>
                </c:pt>
                <c:pt idx="59">
                  <c:v>5.7265900600000004</c:v>
                </c:pt>
                <c:pt idx="60">
                  <c:v>5.8827952300000002</c:v>
                </c:pt>
                <c:pt idx="61">
                  <c:v>5.8827952300000002</c:v>
                </c:pt>
                <c:pt idx="62">
                  <c:v>5.8827952300000002</c:v>
                </c:pt>
                <c:pt idx="63">
                  <c:v>5.8827952300000002</c:v>
                </c:pt>
                <c:pt idx="64">
                  <c:v>5.9943404080000002</c:v>
                </c:pt>
                <c:pt idx="65">
                  <c:v>5.9943404080000002</c:v>
                </c:pt>
                <c:pt idx="66">
                  <c:v>5.9943404080000002</c:v>
                </c:pt>
                <c:pt idx="67">
                  <c:v>5.9943404080000002</c:v>
                </c:pt>
                <c:pt idx="68">
                  <c:v>6.0543902840000001</c:v>
                </c:pt>
                <c:pt idx="69">
                  <c:v>6.0543902840000001</c:v>
                </c:pt>
                <c:pt idx="70">
                  <c:v>6.0543902840000001</c:v>
                </c:pt>
                <c:pt idx="71">
                  <c:v>6.0543902840000001</c:v>
                </c:pt>
                <c:pt idx="72">
                  <c:v>6.4594512999999898</c:v>
                </c:pt>
                <c:pt idx="73">
                  <c:v>6.4594512999999898</c:v>
                </c:pt>
                <c:pt idx="74">
                  <c:v>6.4594512999999898</c:v>
                </c:pt>
                <c:pt idx="75">
                  <c:v>6.4594512999999898</c:v>
                </c:pt>
              </c:numCache>
            </c:numRef>
          </c:val>
          <c:smooth val="0"/>
          <c:extLst xmlns:c16r2="http://schemas.microsoft.com/office/drawing/2015/06/chart">
            <c:ext xmlns:c16="http://schemas.microsoft.com/office/drawing/2014/chart" uri="{C3380CC4-5D6E-409C-BE32-E72D297353CC}">
              <c16:uniqueId val="{00000002-C5D1-4DEE-A81B-1A5DC0C63274}"/>
            </c:ext>
          </c:extLst>
        </c:ser>
        <c:ser>
          <c:idx val="3"/>
          <c:order val="3"/>
          <c:tx>
            <c:strRef>
              <c:f>Sheet1!$E$1:$E$2</c:f>
              <c:strCache>
                <c:ptCount val="2"/>
                <c:pt idx="0">
                  <c:v>Data logged</c:v>
                </c:pt>
                <c:pt idx="1">
                  <c:v>lnFSE</c:v>
                </c:pt>
              </c:strCache>
            </c:strRef>
          </c:tx>
          <c:spPr>
            <a:ln w="28575" cap="rnd">
              <a:solidFill>
                <a:schemeClr val="accent4"/>
              </a:solidFill>
              <a:round/>
            </a:ln>
            <a:effectLst/>
          </c:spPr>
          <c:marker>
            <c:symbol val="none"/>
          </c:marker>
          <c:cat>
            <c:strRef>
              <c:f>Sheet1!$A$3:$A$78</c:f>
              <c:strCache>
                <c:ptCount val="76"/>
                <c:pt idx="0">
                  <c:v>2005Q1</c:v>
                </c:pt>
                <c:pt idx="1">
                  <c:v>2005Q2</c:v>
                </c:pt>
                <c:pt idx="2">
                  <c:v>2005Q3</c:v>
                </c:pt>
                <c:pt idx="3">
                  <c:v>2005Q4</c:v>
                </c:pt>
                <c:pt idx="4">
                  <c:v>2006Q1</c:v>
                </c:pt>
                <c:pt idx="5">
                  <c:v>2006Q2</c:v>
                </c:pt>
                <c:pt idx="6">
                  <c:v>2006Q3</c:v>
                </c:pt>
                <c:pt idx="7">
                  <c:v>2006Q4</c:v>
                </c:pt>
                <c:pt idx="8">
                  <c:v>2007Q1</c:v>
                </c:pt>
                <c:pt idx="9">
                  <c:v>2007Q2</c:v>
                </c:pt>
                <c:pt idx="10">
                  <c:v>2007Q3</c:v>
                </c:pt>
                <c:pt idx="11">
                  <c:v>2007Q4</c:v>
                </c:pt>
                <c:pt idx="12">
                  <c:v>2008Q1</c:v>
                </c:pt>
                <c:pt idx="13">
                  <c:v>2008Q2</c:v>
                </c:pt>
                <c:pt idx="14">
                  <c:v>2008Q3</c:v>
                </c:pt>
                <c:pt idx="15">
                  <c:v>2008Q4</c:v>
                </c:pt>
                <c:pt idx="16">
                  <c:v>2009Q1</c:v>
                </c:pt>
                <c:pt idx="17">
                  <c:v>2009Q2</c:v>
                </c:pt>
                <c:pt idx="18">
                  <c:v>2009Q3</c:v>
                </c:pt>
                <c:pt idx="19">
                  <c:v>2009Q4</c:v>
                </c:pt>
                <c:pt idx="20">
                  <c:v>2010Q1</c:v>
                </c:pt>
                <c:pt idx="21">
                  <c:v>2010Q2</c:v>
                </c:pt>
                <c:pt idx="22">
                  <c:v>2010Q3</c:v>
                </c:pt>
                <c:pt idx="23">
                  <c:v>2010Q4</c:v>
                </c:pt>
                <c:pt idx="24">
                  <c:v>2011Q1</c:v>
                </c:pt>
                <c:pt idx="25">
                  <c:v>2011Q2</c:v>
                </c:pt>
                <c:pt idx="26">
                  <c:v>2011Q3</c:v>
                </c:pt>
                <c:pt idx="27">
                  <c:v>2011Q4</c:v>
                </c:pt>
                <c:pt idx="28">
                  <c:v>2012Q1</c:v>
                </c:pt>
                <c:pt idx="29">
                  <c:v>2012Q2</c:v>
                </c:pt>
                <c:pt idx="30">
                  <c:v>2012Q3</c:v>
                </c:pt>
                <c:pt idx="31">
                  <c:v>2012Q4</c:v>
                </c:pt>
                <c:pt idx="32">
                  <c:v>2013Q1</c:v>
                </c:pt>
                <c:pt idx="33">
                  <c:v>2013Q2</c:v>
                </c:pt>
                <c:pt idx="34">
                  <c:v>2013Q3</c:v>
                </c:pt>
                <c:pt idx="35">
                  <c:v>2013Q4</c:v>
                </c:pt>
                <c:pt idx="36">
                  <c:v>2014Q1</c:v>
                </c:pt>
                <c:pt idx="37">
                  <c:v>2014Q2</c:v>
                </c:pt>
                <c:pt idx="38">
                  <c:v>2014Q3</c:v>
                </c:pt>
                <c:pt idx="39">
                  <c:v>2014Q4</c:v>
                </c:pt>
                <c:pt idx="40">
                  <c:v>2015Q1</c:v>
                </c:pt>
                <c:pt idx="41">
                  <c:v>2015Q2</c:v>
                </c:pt>
                <c:pt idx="42">
                  <c:v>2015Q3</c:v>
                </c:pt>
                <c:pt idx="43">
                  <c:v>2015Q4</c:v>
                </c:pt>
                <c:pt idx="44">
                  <c:v>2016Q1</c:v>
                </c:pt>
                <c:pt idx="45">
                  <c:v>2016Q2</c:v>
                </c:pt>
                <c:pt idx="46">
                  <c:v>2016Q3</c:v>
                </c:pt>
                <c:pt idx="47">
                  <c:v>2016Q4</c:v>
                </c:pt>
                <c:pt idx="48">
                  <c:v>2017Q1</c:v>
                </c:pt>
                <c:pt idx="49">
                  <c:v>2017Q2</c:v>
                </c:pt>
                <c:pt idx="50">
                  <c:v>2017Q3</c:v>
                </c:pt>
                <c:pt idx="51">
                  <c:v>2017Q4</c:v>
                </c:pt>
                <c:pt idx="52">
                  <c:v>2018Q1</c:v>
                </c:pt>
                <c:pt idx="53">
                  <c:v>2018Q2</c:v>
                </c:pt>
                <c:pt idx="54">
                  <c:v>2018Q3</c:v>
                </c:pt>
                <c:pt idx="55">
                  <c:v>2018Q4</c:v>
                </c:pt>
                <c:pt idx="56">
                  <c:v>2019Q1</c:v>
                </c:pt>
                <c:pt idx="57">
                  <c:v>2019Q2</c:v>
                </c:pt>
                <c:pt idx="58">
                  <c:v>2019Q3</c:v>
                </c:pt>
                <c:pt idx="59">
                  <c:v>2019Q4</c:v>
                </c:pt>
                <c:pt idx="60">
                  <c:v>2020Q1</c:v>
                </c:pt>
                <c:pt idx="61">
                  <c:v>2020Q2</c:v>
                </c:pt>
                <c:pt idx="62">
                  <c:v>2020Q3</c:v>
                </c:pt>
                <c:pt idx="63">
                  <c:v>2020Q4</c:v>
                </c:pt>
                <c:pt idx="64">
                  <c:v>2021Q1</c:v>
                </c:pt>
                <c:pt idx="65">
                  <c:v>2021Q2</c:v>
                </c:pt>
                <c:pt idx="66">
                  <c:v>2021Q3</c:v>
                </c:pt>
                <c:pt idx="67">
                  <c:v>2021Q4</c:v>
                </c:pt>
                <c:pt idx="68">
                  <c:v>2022Q1</c:v>
                </c:pt>
                <c:pt idx="69">
                  <c:v>2022Q2</c:v>
                </c:pt>
                <c:pt idx="70">
                  <c:v>2022Q3</c:v>
                </c:pt>
                <c:pt idx="71">
                  <c:v>2022Q4</c:v>
                </c:pt>
                <c:pt idx="72">
                  <c:v>2023Q1</c:v>
                </c:pt>
                <c:pt idx="73">
                  <c:v>2023Q2</c:v>
                </c:pt>
                <c:pt idx="74">
                  <c:v>2023Q3</c:v>
                </c:pt>
                <c:pt idx="75">
                  <c:v>2023Q4</c:v>
                </c:pt>
              </c:strCache>
            </c:strRef>
          </c:cat>
          <c:val>
            <c:numRef>
              <c:f>Sheet1!$E$3:$E$78</c:f>
              <c:numCache>
                <c:formatCode>General</c:formatCode>
                <c:ptCount val="76"/>
                <c:pt idx="0">
                  <c:v>5.8607862229999999</c:v>
                </c:pt>
                <c:pt idx="1">
                  <c:v>5.8607862229999999</c:v>
                </c:pt>
                <c:pt idx="2">
                  <c:v>5.8607862229999999</c:v>
                </c:pt>
                <c:pt idx="3">
                  <c:v>5.8607862229999999</c:v>
                </c:pt>
                <c:pt idx="4">
                  <c:v>5.5490760850000003</c:v>
                </c:pt>
                <c:pt idx="5">
                  <c:v>5.5490760850000003</c:v>
                </c:pt>
                <c:pt idx="6">
                  <c:v>5.5490760850000003</c:v>
                </c:pt>
                <c:pt idx="7">
                  <c:v>5.5490760850000003</c:v>
                </c:pt>
                <c:pt idx="8">
                  <c:v>5.6058020659999999</c:v>
                </c:pt>
                <c:pt idx="9">
                  <c:v>5.6058020659999999</c:v>
                </c:pt>
                <c:pt idx="10">
                  <c:v>5.6058020659999999</c:v>
                </c:pt>
                <c:pt idx="11">
                  <c:v>5.6058020659999999</c:v>
                </c:pt>
                <c:pt idx="12">
                  <c:v>6.4473058630000004</c:v>
                </c:pt>
                <c:pt idx="13">
                  <c:v>6.4473058630000004</c:v>
                </c:pt>
                <c:pt idx="14">
                  <c:v>6.4473058630000004</c:v>
                </c:pt>
                <c:pt idx="15">
                  <c:v>6.4473058630000004</c:v>
                </c:pt>
                <c:pt idx="16">
                  <c:v>6.1506027679999997</c:v>
                </c:pt>
                <c:pt idx="17">
                  <c:v>6.1506027679999997</c:v>
                </c:pt>
                <c:pt idx="18">
                  <c:v>6.1506027679999997</c:v>
                </c:pt>
                <c:pt idx="19">
                  <c:v>6.1506027679999997</c:v>
                </c:pt>
                <c:pt idx="20">
                  <c:v>6.5027900460000003</c:v>
                </c:pt>
                <c:pt idx="21">
                  <c:v>6.5027900460000003</c:v>
                </c:pt>
                <c:pt idx="22">
                  <c:v>6.5027900460000003</c:v>
                </c:pt>
                <c:pt idx="23">
                  <c:v>6.5027900460000003</c:v>
                </c:pt>
                <c:pt idx="24">
                  <c:v>7.6544432259999997</c:v>
                </c:pt>
                <c:pt idx="25">
                  <c:v>7.6544432259999997</c:v>
                </c:pt>
                <c:pt idx="26">
                  <c:v>7.6544432259999997</c:v>
                </c:pt>
                <c:pt idx="27">
                  <c:v>7.6544432259999997</c:v>
                </c:pt>
                <c:pt idx="28">
                  <c:v>7.2152399789999997</c:v>
                </c:pt>
                <c:pt idx="29">
                  <c:v>7.2152399789999997</c:v>
                </c:pt>
                <c:pt idx="30">
                  <c:v>7.2152399789999997</c:v>
                </c:pt>
                <c:pt idx="31">
                  <c:v>7.2152399789999997</c:v>
                </c:pt>
                <c:pt idx="32">
                  <c:v>7.185387016</c:v>
                </c:pt>
                <c:pt idx="33">
                  <c:v>7.185387016</c:v>
                </c:pt>
                <c:pt idx="34">
                  <c:v>7.185387016</c:v>
                </c:pt>
                <c:pt idx="35">
                  <c:v>7.185387016</c:v>
                </c:pt>
                <c:pt idx="36">
                  <c:v>7.1066061380000001</c:v>
                </c:pt>
                <c:pt idx="37">
                  <c:v>7.1066061380000001</c:v>
                </c:pt>
                <c:pt idx="38">
                  <c:v>7.1066061380000001</c:v>
                </c:pt>
                <c:pt idx="39">
                  <c:v>7.1066061380000001</c:v>
                </c:pt>
                <c:pt idx="40">
                  <c:v>6.4831073510000001</c:v>
                </c:pt>
                <c:pt idx="41">
                  <c:v>6.4831073510000001</c:v>
                </c:pt>
                <c:pt idx="42">
                  <c:v>6.4831073510000001</c:v>
                </c:pt>
                <c:pt idx="43">
                  <c:v>6.4831073510000001</c:v>
                </c:pt>
                <c:pt idx="44">
                  <c:v>5.4806389229999999</c:v>
                </c:pt>
                <c:pt idx="45">
                  <c:v>5.4806389229999999</c:v>
                </c:pt>
                <c:pt idx="46">
                  <c:v>5.4806389229999999</c:v>
                </c:pt>
                <c:pt idx="47">
                  <c:v>5.4806389229999999</c:v>
                </c:pt>
                <c:pt idx="48">
                  <c:v>5.0369526020000004</c:v>
                </c:pt>
                <c:pt idx="49">
                  <c:v>5.0369526020000004</c:v>
                </c:pt>
                <c:pt idx="50">
                  <c:v>5.0369526020000004</c:v>
                </c:pt>
                <c:pt idx="51">
                  <c:v>5.0369526020000004</c:v>
                </c:pt>
                <c:pt idx="52">
                  <c:v>7.0817085860000004</c:v>
                </c:pt>
                <c:pt idx="53">
                  <c:v>7.0817085860000004</c:v>
                </c:pt>
                <c:pt idx="54">
                  <c:v>7.0817085860000004</c:v>
                </c:pt>
                <c:pt idx="55">
                  <c:v>7.0817085860000004</c:v>
                </c:pt>
                <c:pt idx="56">
                  <c:v>6.2304814479999999</c:v>
                </c:pt>
                <c:pt idx="57">
                  <c:v>6.2304814479999999</c:v>
                </c:pt>
                <c:pt idx="58">
                  <c:v>6.2304814479999999</c:v>
                </c:pt>
                <c:pt idx="59">
                  <c:v>6.2304814479999999</c:v>
                </c:pt>
                <c:pt idx="60">
                  <c:v>6.7615727689999998</c:v>
                </c:pt>
                <c:pt idx="61">
                  <c:v>6.7615727689999998</c:v>
                </c:pt>
                <c:pt idx="62">
                  <c:v>6.7615727689999998</c:v>
                </c:pt>
                <c:pt idx="63">
                  <c:v>6.7615727689999998</c:v>
                </c:pt>
                <c:pt idx="64">
                  <c:v>7.2654297229999996</c:v>
                </c:pt>
                <c:pt idx="65">
                  <c:v>7.2654297229999996</c:v>
                </c:pt>
                <c:pt idx="66">
                  <c:v>7.2654297229999996</c:v>
                </c:pt>
                <c:pt idx="67">
                  <c:v>7.2654297229999996</c:v>
                </c:pt>
                <c:pt idx="68">
                  <c:v>7.9157131989999998</c:v>
                </c:pt>
                <c:pt idx="69">
                  <c:v>7.9157131989999998</c:v>
                </c:pt>
                <c:pt idx="70">
                  <c:v>7.9157131989999998</c:v>
                </c:pt>
                <c:pt idx="71">
                  <c:v>7.9157131989999998</c:v>
                </c:pt>
                <c:pt idx="72">
                  <c:v>8.1196962530000008</c:v>
                </c:pt>
                <c:pt idx="73">
                  <c:v>8.1196962530000008</c:v>
                </c:pt>
                <c:pt idx="74">
                  <c:v>8.1196962530000008</c:v>
                </c:pt>
                <c:pt idx="75">
                  <c:v>8.1196962530000008</c:v>
                </c:pt>
              </c:numCache>
            </c:numRef>
          </c:val>
          <c:smooth val="0"/>
          <c:extLst xmlns:c16r2="http://schemas.microsoft.com/office/drawing/2015/06/chart">
            <c:ext xmlns:c16="http://schemas.microsoft.com/office/drawing/2014/chart" uri="{C3380CC4-5D6E-409C-BE32-E72D297353CC}">
              <c16:uniqueId val="{00000003-C5D1-4DEE-A81B-1A5DC0C63274}"/>
            </c:ext>
          </c:extLst>
        </c:ser>
        <c:dLbls>
          <c:showLegendKey val="0"/>
          <c:showVal val="0"/>
          <c:showCatName val="0"/>
          <c:showSerName val="0"/>
          <c:showPercent val="0"/>
          <c:showBubbleSize val="0"/>
        </c:dLbls>
        <c:smooth val="0"/>
        <c:axId val="492775208"/>
        <c:axId val="492774032"/>
      </c:lineChart>
      <c:catAx>
        <c:axId val="492775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2774032"/>
        <c:crosses val="autoZero"/>
        <c:auto val="1"/>
        <c:lblAlgn val="ctr"/>
        <c:lblOffset val="100"/>
        <c:noMultiLvlLbl val="0"/>
      </c:catAx>
      <c:valAx>
        <c:axId val="492774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27752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90648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3B614E-CA1D-4414-B1DC-46953F24DEC9}" type="datetimeFigureOut">
              <a:rPr lang="en-US" smtClean="0"/>
              <a:t>9/10/2024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2406061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170802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088019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634901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486284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684474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4103379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8695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586681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3B614E-CA1D-4414-B1DC-46953F24DEC9}" type="datetimeFigureOut">
              <a:rPr lang="en-US" smtClean="0"/>
              <a:t>9/10/2024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440834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3B614E-CA1D-4414-B1DC-46953F24DEC9}" type="datetimeFigureOut">
              <a:rPr lang="en-US" smtClean="0"/>
              <a:t>9/10/2024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633209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3B614E-CA1D-4414-B1DC-46953F24DEC9}" type="datetimeFigureOut">
              <a:rPr lang="en-US" smtClean="0"/>
              <a:t>9/10/2024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78525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3B614E-CA1D-4414-B1DC-46953F24DEC9}" type="datetimeFigureOut">
              <a:rPr lang="en-US" smtClean="0"/>
              <a:t>9/10/2024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4059565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B614E-CA1D-4414-B1DC-46953F24DEC9}" type="datetimeFigureOut">
              <a:rPr lang="en-US" smtClean="0"/>
              <a:t>9/10/2024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3446883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3B614E-CA1D-4414-B1DC-46953F24DEC9}" type="datetimeFigureOut">
              <a:rPr lang="en-US" smtClean="0"/>
              <a:t>9/10/2024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75177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3B614E-CA1D-4414-B1DC-46953F24DEC9}" type="datetimeFigureOut">
              <a:rPr lang="en-US" smtClean="0"/>
              <a:t>9/10/2024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CD05-8FA8-4790-99E3-9768856D5D6B}" type="slidenum">
              <a:rPr lang="en-US" smtClean="0"/>
              <a:t>‹#›</a:t>
            </a:fld>
            <a:endParaRPr lang="en-US"/>
          </a:p>
        </p:txBody>
      </p:sp>
    </p:spTree>
    <p:extLst>
      <p:ext uri="{BB962C8B-B14F-4D97-AF65-F5344CB8AC3E}">
        <p14:creationId xmlns:p14="http://schemas.microsoft.com/office/powerpoint/2010/main" val="1502470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3B614E-CA1D-4414-B1DC-46953F24DEC9}" type="datetimeFigureOut">
              <a:rPr lang="en-US" smtClean="0"/>
              <a:t>9/10/2024</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044CD05-8FA8-4790-99E3-9768856D5D6B}" type="slidenum">
              <a:rPr lang="en-US" smtClean="0"/>
              <a:t>‹#›</a:t>
            </a:fld>
            <a:endParaRPr lang="en-US"/>
          </a:p>
        </p:txBody>
      </p:sp>
    </p:spTree>
    <p:extLst>
      <p:ext uri="{BB962C8B-B14F-4D97-AF65-F5344CB8AC3E}">
        <p14:creationId xmlns:p14="http://schemas.microsoft.com/office/powerpoint/2010/main" val="1394054871"/>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 id="2147483934" r:id="rId12"/>
    <p:sldLayoutId id="2147483935" r:id="rId13"/>
    <p:sldLayoutId id="2147483936" r:id="rId14"/>
    <p:sldLayoutId id="2147483937" r:id="rId15"/>
    <p:sldLayoutId id="2147483938" r:id="rId16"/>
    <p:sldLayoutId id="214748393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464083-A418-C37B-8744-B99151266940}"/>
              </a:ext>
            </a:extLst>
          </p:cNvPr>
          <p:cNvSpPr>
            <a:spLocks noGrp="1"/>
          </p:cNvSpPr>
          <p:nvPr>
            <p:ph type="ctrTitle"/>
          </p:nvPr>
        </p:nvSpPr>
        <p:spPr>
          <a:xfrm>
            <a:off x="1524000" y="425003"/>
            <a:ext cx="9144000" cy="1655762"/>
          </a:xfrm>
        </p:spPr>
        <p:txBody>
          <a:bodyPr>
            <a:normAutofit fontScale="90000"/>
          </a:bodyPr>
          <a:lstStyle/>
          <a:p>
            <a:r>
              <a:rPr lang="en-US" sz="5300" dirty="0"/>
              <a:t>SUBSIDY REMOVAL AND ECONOMIC GROWTH IN NIGERIA</a:t>
            </a:r>
            <a:r>
              <a:rPr lang="en-US" dirty="0"/>
              <a:t>	</a:t>
            </a:r>
          </a:p>
        </p:txBody>
      </p:sp>
      <p:sp>
        <p:nvSpPr>
          <p:cNvPr id="3" name="Subtitle 2">
            <a:extLst>
              <a:ext uri="{FF2B5EF4-FFF2-40B4-BE49-F238E27FC236}">
                <a16:creationId xmlns:a16="http://schemas.microsoft.com/office/drawing/2014/main" xmlns="" id="{62A52BD8-799A-60DF-CE62-7F34795954F5}"/>
              </a:ext>
            </a:extLst>
          </p:cNvPr>
          <p:cNvSpPr>
            <a:spLocks noGrp="1"/>
          </p:cNvSpPr>
          <p:nvPr>
            <p:ph type="subTitle" idx="1"/>
          </p:nvPr>
        </p:nvSpPr>
        <p:spPr>
          <a:xfrm>
            <a:off x="1524000" y="2859110"/>
            <a:ext cx="9144000" cy="3142445"/>
          </a:xfrm>
        </p:spPr>
        <p:txBody>
          <a:bodyPr>
            <a:normAutofit fontScale="92500"/>
          </a:bodyPr>
          <a:lstStyle/>
          <a:p>
            <a:pPr>
              <a:lnSpc>
                <a:spcPct val="120000"/>
              </a:lnSpc>
            </a:pPr>
            <a:r>
              <a:rPr lang="en-US" sz="2800" b="1" dirty="0"/>
              <a:t>Being A Paper Presentation in The 4</a:t>
            </a:r>
            <a:r>
              <a:rPr lang="en-US" sz="2800" b="1" baseline="30000" dirty="0"/>
              <a:t>th</a:t>
            </a:r>
            <a:r>
              <a:rPr lang="en-US" sz="2800" b="1" dirty="0"/>
              <a:t> National Conference of Applied Information Management Technology (AIMT) Held from 21</a:t>
            </a:r>
            <a:r>
              <a:rPr lang="en-US" sz="2800" b="1" baseline="30000" dirty="0"/>
              <a:t>st</a:t>
            </a:r>
            <a:r>
              <a:rPr lang="en-US" sz="2800" b="1" dirty="0"/>
              <a:t> – 23</a:t>
            </a:r>
            <a:r>
              <a:rPr lang="en-US" sz="2800" b="1" baseline="30000" dirty="0"/>
              <a:t>rd</a:t>
            </a:r>
            <a:r>
              <a:rPr lang="en-US" sz="2800" b="1" dirty="0"/>
              <a:t> August, 2024 in </a:t>
            </a:r>
            <a:r>
              <a:rPr lang="en-US" sz="2800" b="1" dirty="0" err="1"/>
              <a:t>Sandralia</a:t>
            </a:r>
            <a:r>
              <a:rPr lang="en-US" sz="2800" b="1" dirty="0"/>
              <a:t> Hotel, FCT, Abuja</a:t>
            </a:r>
          </a:p>
          <a:p>
            <a:endParaRPr lang="en-US" dirty="0"/>
          </a:p>
          <a:p>
            <a:r>
              <a:rPr lang="en-US" sz="3600" dirty="0"/>
              <a:t>OGWUCHE, David D.</a:t>
            </a:r>
            <a:r>
              <a:rPr lang="en-US" dirty="0"/>
              <a:t> </a:t>
            </a:r>
            <a:r>
              <a:rPr lang="en-US" i="1" dirty="0">
                <a:latin typeface="Comic Sans MS" panose="030F0702030302020204" pitchFamily="66" charset="0"/>
              </a:rPr>
              <a:t>Ph.D.</a:t>
            </a:r>
          </a:p>
          <a:p>
            <a:r>
              <a:rPr lang="en-US" sz="2200" b="1" i="1" dirty="0"/>
              <a:t>Dean, Student Affairs, Bingham University</a:t>
            </a:r>
            <a:r>
              <a:rPr lang="en-US" dirty="0"/>
              <a:t> </a:t>
            </a:r>
          </a:p>
        </p:txBody>
      </p:sp>
    </p:spTree>
    <p:extLst>
      <p:ext uri="{BB962C8B-B14F-4D97-AF65-F5344CB8AC3E}">
        <p14:creationId xmlns:p14="http://schemas.microsoft.com/office/powerpoint/2010/main" val="1673403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661680-BE46-794F-041C-6428B3735595}"/>
              </a:ext>
            </a:extLst>
          </p:cNvPr>
          <p:cNvSpPr>
            <a:spLocks noGrp="1"/>
          </p:cNvSpPr>
          <p:nvPr>
            <p:ph type="title"/>
          </p:nvPr>
        </p:nvSpPr>
        <p:spPr>
          <a:xfrm>
            <a:off x="1484311" y="685800"/>
            <a:ext cx="10018713" cy="5742296"/>
          </a:xfrm>
        </p:spPr>
        <p:txBody>
          <a:bodyPr>
            <a:normAutofit fontScale="90000"/>
          </a:bodyPr>
          <a:lstStyle/>
          <a:p>
            <a:pPr algn="just"/>
            <a:r>
              <a:rPr lang="en-US" kern="100" dirty="0">
                <a:effectLst/>
                <a:latin typeface="Times New Roman" panose="02020603050405020304" pitchFamily="18" charset="0"/>
                <a:ea typeface="TimesNewRomanPSMT"/>
                <a:cs typeface="Times New Roman" panose="02020603050405020304" pitchFamily="18" charset="0"/>
              </a:rPr>
              <a:t>The result presented in Fig 1 above is a revelation of a low-rallying trend of GDP growth accompanying by high-rallying trend of INF, which showed astronomical increase of 15.63% from the Q1 of 2021 to 28.92% in the Q4 of 2023. </a:t>
            </a:r>
            <a:br>
              <a:rPr lang="en-US" kern="100" dirty="0">
                <a:effectLst/>
                <a:latin typeface="Times New Roman" panose="02020603050405020304" pitchFamily="18" charset="0"/>
                <a:ea typeface="TimesNewRomanPSMT"/>
                <a:cs typeface="Times New Roman" panose="02020603050405020304" pitchFamily="18" charset="0"/>
              </a:rPr>
            </a:br>
            <a:r>
              <a:rPr lang="en-US" kern="100" dirty="0">
                <a:effectLst/>
                <a:latin typeface="Times New Roman" panose="02020603050405020304" pitchFamily="18" charset="0"/>
                <a:ea typeface="TimesNewRomanPSMT"/>
                <a:cs typeface="Times New Roman" panose="02020603050405020304" pitchFamily="18" charset="0"/>
              </a:rPr>
              <a:t>Amid the removal of fuel subsidy, poor productivity and a weakening local currency, Nigeria’s headline inflation rate rose to 33.40% around July 2024. </a:t>
            </a:r>
            <a:r>
              <a:rPr lang="en-US" sz="1800" kern="100" dirty="0">
                <a:effectLst/>
                <a:latin typeface="Times New Roman" panose="02020603050405020304" pitchFamily="18" charset="0"/>
                <a:ea typeface="TimesNewRomanPSMT"/>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2845224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7C8C80-2A04-11C9-F99C-4DE91B1394C1}"/>
              </a:ext>
            </a:extLst>
          </p:cNvPr>
          <p:cNvSpPr>
            <a:spLocks noGrp="1"/>
          </p:cNvSpPr>
          <p:nvPr>
            <p:ph type="title"/>
          </p:nvPr>
        </p:nvSpPr>
        <p:spPr>
          <a:xfrm>
            <a:off x="1484310" y="5736160"/>
            <a:ext cx="10018713" cy="504966"/>
          </a:xfrm>
        </p:spPr>
        <p:txBody>
          <a:bodyPr>
            <a:normAutofit/>
          </a:bodyPr>
          <a:lstStyle/>
          <a:p>
            <a:r>
              <a:rPr lang="en-US" sz="1400" dirty="0"/>
              <a:t>Figure 2</a:t>
            </a:r>
          </a:p>
        </p:txBody>
      </p:sp>
      <p:graphicFrame>
        <p:nvGraphicFramePr>
          <p:cNvPr id="9" name="Content Placeholder 3">
            <a:extLst>
              <a:ext uri="{FF2B5EF4-FFF2-40B4-BE49-F238E27FC236}">
                <a16:creationId xmlns:a16="http://schemas.microsoft.com/office/drawing/2014/main" xmlns="" id="{F6C3618A-EE75-B6DF-1E58-CCC5A5BE6B67}"/>
              </a:ext>
            </a:extLst>
          </p:cNvPr>
          <p:cNvGraphicFramePr>
            <a:graphicFrameLocks noGrp="1"/>
          </p:cNvGraphicFramePr>
          <p:nvPr>
            <p:ph idx="1"/>
            <p:extLst>
              <p:ext uri="{D42A27DB-BD31-4B8C-83A1-F6EECF244321}">
                <p14:modId xmlns:p14="http://schemas.microsoft.com/office/powerpoint/2010/main" val="4255652123"/>
              </p:ext>
            </p:extLst>
          </p:nvPr>
        </p:nvGraphicFramePr>
        <p:xfrm>
          <a:off x="1086644" y="910894"/>
          <a:ext cx="10018712" cy="4718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8027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9A5DE8-5859-3684-93D9-E996A9B636A2}"/>
              </a:ext>
            </a:extLst>
          </p:cNvPr>
          <p:cNvSpPr>
            <a:spLocks noGrp="1"/>
          </p:cNvSpPr>
          <p:nvPr>
            <p:ph type="title"/>
          </p:nvPr>
        </p:nvSpPr>
        <p:spPr>
          <a:xfrm>
            <a:off x="1484311" y="685800"/>
            <a:ext cx="10018713" cy="5660409"/>
          </a:xfrm>
        </p:spPr>
        <p:txBody>
          <a:bodyPr/>
          <a:lstStyle/>
          <a:p>
            <a:pPr algn="just"/>
            <a:r>
              <a:rPr lang="en-US" sz="3600" kern="100" dirty="0">
                <a:effectLst/>
                <a:latin typeface="Times New Roman" panose="02020603050405020304" pitchFamily="18" charset="0"/>
                <a:ea typeface="TimesNewRomanPSMT"/>
                <a:cs typeface="Times New Roman" panose="02020603050405020304" pitchFamily="18" charset="0"/>
              </a:rPr>
              <a:t>It can be observed that GDP growth remained low throughout the sample-period, with attending negative growth rate of -1.79 in 2020, snail-speeding to 3.65% in 2021 and marginally fell to 3.25% through 2022 to a lower rate of 2.74% in Q4 of 2023. The trends of fuel subsidy expenditure, accompanied by its multipliers (inflation and exchange rate) all moved in almost the same direction, impacting negatively on the GDP growth.</a:t>
            </a:r>
            <a:r>
              <a:rPr lang="en-US" sz="1800" kern="100" dirty="0">
                <a:effectLst/>
                <a:latin typeface="Times New Roman" panose="02020603050405020304" pitchFamily="18" charset="0"/>
                <a:ea typeface="TimesNewRomanPSMT"/>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298720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2A7719-26A8-0794-9B12-AB68C779621A}"/>
              </a:ext>
            </a:extLst>
          </p:cNvPr>
          <p:cNvSpPr>
            <a:spLocks noGrp="1"/>
          </p:cNvSpPr>
          <p:nvPr>
            <p:ph type="title"/>
          </p:nvPr>
        </p:nvSpPr>
        <p:spPr>
          <a:xfrm>
            <a:off x="1484310" y="450377"/>
            <a:ext cx="10018713" cy="791570"/>
          </a:xfrm>
        </p:spPr>
        <p:txBody>
          <a:bodyPr>
            <a:normAutofit/>
          </a:bodyPr>
          <a:lstStyle/>
          <a:p>
            <a:r>
              <a:rPr lang="en-US" dirty="0"/>
              <a:t>Discussions of Findings</a:t>
            </a:r>
          </a:p>
        </p:txBody>
      </p:sp>
      <p:sp>
        <p:nvSpPr>
          <p:cNvPr id="3" name="Content Placeholder 2">
            <a:extLst>
              <a:ext uri="{FF2B5EF4-FFF2-40B4-BE49-F238E27FC236}">
                <a16:creationId xmlns:a16="http://schemas.microsoft.com/office/drawing/2014/main" xmlns="" id="{5C85D64C-3679-8DDA-DF5B-C6653CC041D9}"/>
              </a:ext>
            </a:extLst>
          </p:cNvPr>
          <p:cNvSpPr>
            <a:spLocks noGrp="1"/>
          </p:cNvSpPr>
          <p:nvPr>
            <p:ph idx="1"/>
          </p:nvPr>
        </p:nvSpPr>
        <p:spPr>
          <a:xfrm>
            <a:off x="1064525" y="1241947"/>
            <a:ext cx="10549719" cy="5308978"/>
          </a:xfrm>
        </p:spPr>
        <p:txBody>
          <a:bodyPr>
            <a:normAutofit fontScale="77500" lnSpcReduction="20000"/>
          </a:bodyPr>
          <a:lstStyle/>
          <a:p>
            <a:pPr marL="0" marR="0" algn="just">
              <a:lnSpc>
                <a:spcPct val="150000"/>
              </a:lnSpc>
              <a:spcBef>
                <a:spcPts val="0"/>
              </a:spcBef>
              <a:spcAft>
                <a:spcPts val="0"/>
              </a:spcAft>
            </a:pPr>
            <a:r>
              <a:rPr lang="en-US" sz="2600" kern="100" dirty="0">
                <a:latin typeface="Times New Roman" panose="02020603050405020304" pitchFamily="18" charset="0"/>
                <a:ea typeface="Times New Roman" panose="02020603050405020304" pitchFamily="18" charset="0"/>
                <a:cs typeface="Times New Roman" panose="02020603050405020304" pitchFamily="18" charset="0"/>
              </a:rPr>
              <a:t>F</a:t>
            </a:r>
            <a:r>
              <a:rPr lang="en-US" sz="2600" kern="100" dirty="0">
                <a:effectLst/>
                <a:latin typeface="Times New Roman" panose="02020603050405020304" pitchFamily="18" charset="0"/>
                <a:ea typeface="Times New Roman" panose="02020603050405020304" pitchFamily="18" charset="0"/>
                <a:cs typeface="Times New Roman" panose="02020603050405020304" pitchFamily="18" charset="0"/>
              </a:rPr>
              <a:t>indings revealed, that a quarterly GDP decline of 1.492% would have been caused by a 1% increase in FSE. </a:t>
            </a:r>
            <a:r>
              <a:rPr lang="en-GB" sz="2600" kern="100" dirty="0">
                <a:effectLst/>
                <a:latin typeface="Times New Roman" panose="02020603050405020304" pitchFamily="18" charset="0"/>
                <a:ea typeface="Calibri" panose="020F0502020204030204" pitchFamily="34" charset="0"/>
                <a:cs typeface="Times New Roman" panose="02020603050405020304" pitchFamily="18" charset="0"/>
              </a:rPr>
              <a:t>This position failed to conform to our a priori expectation and Keynesian postulation that government expenditure has expansionary effect on the economy. </a:t>
            </a:r>
            <a:r>
              <a:rPr lang="en-US" sz="2600" kern="100" dirty="0">
                <a:effectLst/>
                <a:latin typeface="Times New Roman" panose="02020603050405020304" pitchFamily="18" charset="0"/>
                <a:ea typeface="Times New Roman" panose="02020603050405020304" pitchFamily="18" charset="0"/>
                <a:cs typeface="Times New Roman" panose="02020603050405020304" pitchFamily="18" charset="0"/>
              </a:rPr>
              <a:t>The implication of this finding suggests that the corrupted fuel subsidy payments, which Nigeria's successive administrations have neglected to address are the likely causes of the inverse association between fuel subsidy spending and economic growth.</a:t>
            </a:r>
          </a:p>
          <a:p>
            <a:pPr marL="0" algn="just">
              <a:lnSpc>
                <a:spcPct val="150000"/>
              </a:lnSpc>
              <a:spcBef>
                <a:spcPts val="0"/>
              </a:spcBef>
              <a:spcAft>
                <a:spcPts val="0"/>
              </a:spcAft>
            </a:pPr>
            <a:r>
              <a:rPr lang="en-GB" sz="2600" kern="100" dirty="0">
                <a:effectLst/>
                <a:latin typeface="Times New Roman" panose="02020603050405020304" pitchFamily="18" charset="0"/>
                <a:ea typeface="Calibri" panose="020F0502020204030204" pitchFamily="34" charset="0"/>
                <a:cs typeface="Times New Roman" panose="02020603050405020304" pitchFamily="18" charset="0"/>
              </a:rPr>
              <a:t>Fuel subsidy allocation has over the years been shrouded in corruption by government officials who themselves are the major beneficiary of fuel subsidy in Nigeria. Over the years, fuel subsidy payments were not channelled in the right direction. This view corroborates with the works of </a:t>
            </a:r>
            <a:r>
              <a:rPr lang="en-US" sz="2600" kern="100" dirty="0" err="1">
                <a:effectLst/>
                <a:latin typeface="Times New Roman" panose="02020603050405020304" pitchFamily="18" charset="0"/>
                <a:ea typeface="Calibri" panose="020F0502020204030204" pitchFamily="34" charset="0"/>
                <a:cs typeface="Times New Roman" panose="02020603050405020304" pitchFamily="18" charset="0"/>
              </a:rPr>
              <a:t>Omolara</a:t>
            </a:r>
            <a:r>
              <a:rPr lang="en-US" sz="2600" kern="1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2600" kern="100" dirty="0" err="1">
                <a:effectLst/>
                <a:latin typeface="Times New Roman" panose="02020603050405020304" pitchFamily="18" charset="0"/>
                <a:ea typeface="Calibri" panose="020F0502020204030204" pitchFamily="34" charset="0"/>
                <a:cs typeface="Times New Roman" panose="02020603050405020304" pitchFamily="18" charset="0"/>
              </a:rPr>
              <a:t>Amoo</a:t>
            </a:r>
            <a:r>
              <a:rPr lang="en-US" sz="2600" kern="100" dirty="0">
                <a:effectLst/>
                <a:latin typeface="Times New Roman" panose="02020603050405020304" pitchFamily="18" charset="0"/>
                <a:ea typeface="Calibri" panose="020F0502020204030204" pitchFamily="34" charset="0"/>
                <a:cs typeface="Times New Roman" panose="02020603050405020304" pitchFamily="18" charset="0"/>
              </a:rPr>
              <a:t>, (2020).</a:t>
            </a:r>
            <a:r>
              <a:rPr lang="en-GB" sz="2600" kern="100" dirty="0">
                <a:effectLst/>
                <a:latin typeface="Times New Roman" panose="02020603050405020304" pitchFamily="18" charset="0"/>
                <a:ea typeface="Calibri" panose="020F0502020204030204" pitchFamily="34" charset="0"/>
                <a:cs typeface="Times New Roman" panose="02020603050405020304" pitchFamily="18" charset="0"/>
              </a:rPr>
              <a:t> In addition, the benefit of fuel subsidy has not been felt by the poor masses whose conditions subsidy was intended to improve.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endParaRPr lang="en-US" dirty="0"/>
          </a:p>
        </p:txBody>
      </p:sp>
    </p:spTree>
    <p:extLst>
      <p:ext uri="{BB962C8B-B14F-4D97-AF65-F5344CB8AC3E}">
        <p14:creationId xmlns:p14="http://schemas.microsoft.com/office/powerpoint/2010/main" val="100368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AD79E-1CEE-1B34-EEC4-E5796BBD31E9}"/>
              </a:ext>
            </a:extLst>
          </p:cNvPr>
          <p:cNvSpPr>
            <a:spLocks noGrp="1"/>
          </p:cNvSpPr>
          <p:nvPr>
            <p:ph type="title"/>
          </p:nvPr>
        </p:nvSpPr>
        <p:spPr>
          <a:xfrm>
            <a:off x="1484311" y="368491"/>
            <a:ext cx="10018713" cy="436727"/>
          </a:xfrm>
        </p:spPr>
        <p:txBody>
          <a:bodyPr>
            <a:normAutofit fontScale="90000"/>
          </a:bodyPr>
          <a:lstStyle/>
          <a:p>
            <a:r>
              <a:rPr lang="en-US" dirty="0"/>
              <a:t>Discussions Cont.</a:t>
            </a:r>
          </a:p>
        </p:txBody>
      </p:sp>
      <p:sp>
        <p:nvSpPr>
          <p:cNvPr id="3" name="Content Placeholder 2">
            <a:extLst>
              <a:ext uri="{FF2B5EF4-FFF2-40B4-BE49-F238E27FC236}">
                <a16:creationId xmlns:a16="http://schemas.microsoft.com/office/drawing/2014/main" xmlns="" id="{4E3EB3F4-B6BB-4F43-0F23-4CDE074BC16B}"/>
              </a:ext>
            </a:extLst>
          </p:cNvPr>
          <p:cNvSpPr>
            <a:spLocks noGrp="1"/>
          </p:cNvSpPr>
          <p:nvPr>
            <p:ph idx="1"/>
          </p:nvPr>
        </p:nvSpPr>
        <p:spPr>
          <a:xfrm>
            <a:off x="1201003" y="1023582"/>
            <a:ext cx="10302020" cy="5465927"/>
          </a:xfrm>
        </p:spPr>
        <p:txBody>
          <a:bodyPr>
            <a:normAutofit fontScale="92500" lnSpcReduction="20000"/>
          </a:bodyPr>
          <a:lstStyle/>
          <a:p>
            <a:r>
              <a:rPr lang="en-US" sz="1800" dirty="0">
                <a:effectLst/>
                <a:latin typeface="Times New Roman" panose="02020603050405020304" pitchFamily="18" charset="0"/>
                <a:ea typeface="Times New Roman" panose="02020603050405020304" pitchFamily="18" charset="0"/>
              </a:rPr>
              <a:t>A positive strong correlation was expected to exist between exchange rate and economic growth. The GDP would rise by 8.363% on a quarterly basis if exchange rate of naira to dollar appreciated by one unit.</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Inflation rate had a negative significant consequence on GDP which is consistent with a priori expectation. Inflation creates atmosphere of uncertainty, disrupts long term planning and all these deter investment, stifle productivity and consequently a contraction in economic growth. </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Therefore, a unit decrease in inflation rate will lead to an increase in GDP by 0.560%.</a:t>
            </a:r>
          </a:p>
          <a:p>
            <a:r>
              <a:rPr lang="en-GB" sz="1800" kern="100" dirty="0">
                <a:latin typeface="Times New Roman" panose="02020603050405020304" pitchFamily="18" charset="0"/>
                <a:ea typeface="Calibri" panose="020F0502020204030204" pitchFamily="34" charset="0"/>
                <a:cs typeface="Times New Roman" panose="02020603050405020304" pitchFamily="18" charset="0"/>
              </a:rPr>
              <a:t>Finally the Nigerian economy witnessed substantial reforms in just a month after PBAT was sworn into power on May 29, 2023</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On </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June 9, 2023 in the monetary arena, Tinubu suspended the CBN Governor (Godwin </a:t>
            </a:r>
            <a:r>
              <a:rPr lang="en-GB" sz="1800" kern="100" dirty="0" err="1">
                <a:latin typeface="Times New Roman" panose="02020603050405020304" pitchFamily="18" charset="0"/>
                <a:ea typeface="Calibri" panose="020F0502020204030204" pitchFamily="34" charset="0"/>
                <a:cs typeface="Times New Roman" panose="02020603050405020304" pitchFamily="18" charset="0"/>
              </a:rPr>
              <a:t>Emefiele</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 hinting at a sharp policy shift.</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Naira was allowed to fluctuate freely.</a:t>
            </a:r>
          </a:p>
          <a:p>
            <a:r>
              <a:rPr lang="en-GB" sz="1800" kern="100" dirty="0">
                <a:latin typeface="Times New Roman" panose="02020603050405020304" pitchFamily="18" charset="0"/>
                <a:ea typeface="Calibri" panose="020F0502020204030204" pitchFamily="34" charset="0"/>
                <a:cs typeface="Times New Roman" panose="02020603050405020304" pitchFamily="18" charset="0"/>
              </a:rPr>
              <a:t>By June 14, naira fell to </a:t>
            </a:r>
            <a:r>
              <a:rPr lang="en-US" strike="dblStrike" dirty="0"/>
              <a:t>N</a:t>
            </a:r>
            <a:r>
              <a:rPr lang="en-GB" sz="1800" kern="100">
                <a:latin typeface="Times New Roman" panose="02020603050405020304" pitchFamily="18" charset="0"/>
                <a:ea typeface="Calibri" panose="020F0502020204030204" pitchFamily="34" charset="0"/>
                <a:cs typeface="Times New Roman" panose="02020603050405020304" pitchFamily="18" charset="0"/>
              </a:rPr>
              <a:t>750  </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per dollar, losing nearly 40% of its value from June 13 and matching black market levels.</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All these</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 reforms were just because of a pronouncement of subsidy removal by the President.</a:t>
            </a:r>
          </a:p>
          <a:p>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We cannot rule out, </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g</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iven the speed of market reform, there is high risk of policy reversal, as inflation threatens overall stability. </a:t>
            </a:r>
          </a:p>
          <a:p>
            <a:r>
              <a:rPr lang="en-GB" sz="1800" kern="100" dirty="0">
                <a:latin typeface="Times New Roman" panose="02020603050405020304" pitchFamily="18" charset="0"/>
                <a:ea typeface="Calibri" panose="020F0502020204030204" pitchFamily="34" charset="0"/>
                <a:cs typeface="Times New Roman" panose="02020603050405020304" pitchFamily="18" charset="0"/>
              </a:rPr>
              <a:t>Mr Tinubu’s short term intense economic pain  followed by long term gain is a risky strategy in a fragile economy such as ours because according to Lord John Maynard Keynes, we shall all be dead on the long run.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9931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B25AFD-AB9B-5625-1C81-8AE2A8810FE0}"/>
              </a:ext>
            </a:extLst>
          </p:cNvPr>
          <p:cNvSpPr>
            <a:spLocks noGrp="1"/>
          </p:cNvSpPr>
          <p:nvPr>
            <p:ph type="title"/>
          </p:nvPr>
        </p:nvSpPr>
        <p:spPr>
          <a:xfrm>
            <a:off x="646111" y="452718"/>
            <a:ext cx="9404723" cy="487440"/>
          </a:xfrm>
        </p:spPr>
        <p:txBody>
          <a:bodyPr/>
          <a:lstStyle/>
          <a:p>
            <a:r>
              <a:rPr lang="en-GB" sz="1800" b="1" dirty="0">
                <a:latin typeface="Times New Roman" panose="02020603050405020304" pitchFamily="18" charset="0"/>
                <a:ea typeface="Calibri" panose="020F0502020204030204" pitchFamily="34" charset="0"/>
              </a:rPr>
              <a:t>CONLUSIONS AND POLICY</a:t>
            </a:r>
            <a:r>
              <a:rPr lang="en-GB" sz="1800" b="1" dirty="0">
                <a:effectLst/>
                <a:latin typeface="Times New Roman" panose="02020603050405020304" pitchFamily="18" charset="0"/>
                <a:ea typeface="Calibri" panose="020F0502020204030204" pitchFamily="34" charset="0"/>
              </a:rPr>
              <a:t> RECOMMENDATIONS</a:t>
            </a:r>
            <a:endParaRPr lang="en-US" dirty="0"/>
          </a:p>
        </p:txBody>
      </p:sp>
      <p:sp>
        <p:nvSpPr>
          <p:cNvPr id="3" name="Content Placeholder 2">
            <a:extLst>
              <a:ext uri="{FF2B5EF4-FFF2-40B4-BE49-F238E27FC236}">
                <a16:creationId xmlns:a16="http://schemas.microsoft.com/office/drawing/2014/main" xmlns="" id="{7B7BAB14-78F5-7B91-2AC5-95375B983B8C}"/>
              </a:ext>
            </a:extLst>
          </p:cNvPr>
          <p:cNvSpPr>
            <a:spLocks noGrp="1"/>
          </p:cNvSpPr>
          <p:nvPr>
            <p:ph idx="1"/>
          </p:nvPr>
        </p:nvSpPr>
        <p:spPr>
          <a:xfrm>
            <a:off x="1103312" y="1171978"/>
            <a:ext cx="8946541" cy="5076422"/>
          </a:xfrm>
        </p:spPr>
        <p:txBody>
          <a:bodyPr>
            <a:normAutofit fontScale="92500"/>
          </a:bodyPr>
          <a:lstStyle/>
          <a:p>
            <a:pPr marL="0" marR="0" algn="just">
              <a:lnSpc>
                <a:spcPct val="150000"/>
              </a:lnSpc>
              <a:spcBef>
                <a:spcPts val="0"/>
              </a:spcBef>
              <a:spcAft>
                <a:spcPts val="0"/>
              </a:spcAft>
            </a:pPr>
            <a:r>
              <a:rPr lang="en-US" sz="1800" kern="100" dirty="0">
                <a:effectLst/>
                <a:latin typeface="Times New Roman" panose="02020603050405020304" pitchFamily="18" charset="0"/>
                <a:ea typeface="Times New Roman" panose="02020603050405020304" pitchFamily="18" charset="0"/>
                <a:cs typeface="Times New Roman" panose="02020603050405020304" pitchFamily="18" charset="0"/>
              </a:rPr>
              <a:t>The empirical findings supported the hypothesis that, between 2005 and 2023, there was a negative long- and short-term link between the amount spent on fuel subsidies and economic growth. This suggests shifting government spending away from subsidies and towards infrastructure development and other initiatives that directly improve citizens' quality of life. Thus, it can be said that among other things, a stable exchange rate is crucial for Nigeria's economic progress.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On contribution to extant knowledge, this study revealed that corruption in the management of fuel subsidy have dampening effect on exchange rate since Nigeria imports most of her petroleum product; and this impact negatively on economic growth. </a:t>
            </a:r>
            <a:r>
              <a:rPr lang="en-GB" sz="1800" kern="100" dirty="0">
                <a:latin typeface="Times New Roman" panose="02020603050405020304" pitchFamily="18" charset="0"/>
                <a:ea typeface="Calibri" panose="020F0502020204030204" pitchFamily="34" charset="0"/>
                <a:cs typeface="Times New Roman" panose="02020603050405020304" pitchFamily="18" charset="0"/>
              </a:rPr>
              <a:t>Federal Executive Council needs to </a:t>
            </a: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re-channel government expenditure from subsidy to a more productive sector of the economy.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en-GB" sz="1800" kern="100" dirty="0">
                <a:effectLst/>
                <a:latin typeface="Times New Roman" panose="02020603050405020304" pitchFamily="18" charset="0"/>
                <a:ea typeface="Calibri" panose="020F0502020204030204" pitchFamily="34" charset="0"/>
                <a:cs typeface="Times New Roman" panose="02020603050405020304" pitchFamily="18" charset="0"/>
              </a:rPr>
              <a:t>Arising from the findings, this research recommends a thorough probe and investigation into the payments of fuel subsidy over the years with a view to unravelling the fuel subsidy syndicates and cabals for punitive measures since subsidy payments has not positively impacted on the economy.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84837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BA3F6F-D757-B534-CA12-8F3D16AE8B73}"/>
              </a:ext>
            </a:extLst>
          </p:cNvPr>
          <p:cNvSpPr>
            <a:spLocks noGrp="1"/>
          </p:cNvSpPr>
          <p:nvPr>
            <p:ph type="title"/>
          </p:nvPr>
        </p:nvSpPr>
        <p:spPr>
          <a:xfrm>
            <a:off x="646111" y="452718"/>
            <a:ext cx="9404723" cy="5857930"/>
          </a:xfrm>
        </p:spPr>
        <p:txBody>
          <a:bodyPr/>
          <a:lstStyle/>
          <a:p>
            <a:r>
              <a:rPr lang="en-US" dirty="0"/>
              <a:t/>
            </a:r>
            <a:br>
              <a:rPr lang="en-US" dirty="0"/>
            </a:br>
            <a:r>
              <a:rPr lang="en-US" dirty="0"/>
              <a:t/>
            </a:r>
            <a:br>
              <a:rPr lang="en-US" dirty="0"/>
            </a:br>
            <a:r>
              <a:rPr lang="en-US" dirty="0"/>
              <a:t/>
            </a:r>
            <a:br>
              <a:rPr lang="en-US" dirty="0"/>
            </a:br>
            <a:r>
              <a:rPr lang="en-US" dirty="0"/>
              <a:t/>
            </a:r>
            <a:br>
              <a:rPr lang="en-US" dirty="0"/>
            </a:br>
            <a:r>
              <a:rPr lang="en-US" dirty="0">
                <a:latin typeface="Segoe Script" panose="030B0504020000000003" pitchFamily="66" charset="0"/>
              </a:rPr>
              <a:t>Thank you for your attention</a:t>
            </a:r>
          </a:p>
        </p:txBody>
      </p:sp>
    </p:spTree>
    <p:extLst>
      <p:ext uri="{BB962C8B-B14F-4D97-AF65-F5344CB8AC3E}">
        <p14:creationId xmlns:p14="http://schemas.microsoft.com/office/powerpoint/2010/main" val="264499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C0E757-9337-D807-A35D-55749F4947A8}"/>
              </a:ext>
            </a:extLst>
          </p:cNvPr>
          <p:cNvSpPr>
            <a:spLocks noGrp="1"/>
          </p:cNvSpPr>
          <p:nvPr>
            <p:ph type="title"/>
          </p:nvPr>
        </p:nvSpPr>
        <p:spPr>
          <a:xfrm>
            <a:off x="838200" y="212501"/>
            <a:ext cx="10515600" cy="1023871"/>
          </a:xfrm>
        </p:spPr>
        <p:txBody>
          <a:bodyPr>
            <a:normAutofit/>
          </a:bodyPr>
          <a:lstStyle/>
          <a:p>
            <a:r>
              <a:rPr lang="en-US" b="1" dirty="0"/>
              <a:t>INTRODUCTION AND PROBLEM STATEMENT</a:t>
            </a:r>
            <a:endParaRPr lang="en-US" dirty="0"/>
          </a:p>
        </p:txBody>
      </p:sp>
      <p:sp>
        <p:nvSpPr>
          <p:cNvPr id="3" name="Content Placeholder 2">
            <a:extLst>
              <a:ext uri="{FF2B5EF4-FFF2-40B4-BE49-F238E27FC236}">
                <a16:creationId xmlns:a16="http://schemas.microsoft.com/office/drawing/2014/main" xmlns="" id="{E08C7EA1-A3C1-932E-276A-34798E2F85C1}"/>
              </a:ext>
            </a:extLst>
          </p:cNvPr>
          <p:cNvSpPr>
            <a:spLocks noGrp="1"/>
          </p:cNvSpPr>
          <p:nvPr>
            <p:ph idx="1"/>
          </p:nvPr>
        </p:nvSpPr>
        <p:spPr>
          <a:xfrm>
            <a:off x="838200" y="1068946"/>
            <a:ext cx="10515600" cy="5576553"/>
          </a:xfrm>
        </p:spPr>
        <p:txBody>
          <a:bodyPr>
            <a:noAutofit/>
          </a:bodyPr>
          <a:lstStyle/>
          <a:p>
            <a:pPr>
              <a:buFont typeface="Wingdings" panose="05000000000000000000" pitchFamily="2" charset="2"/>
              <a:buChar char="v"/>
            </a:pPr>
            <a:r>
              <a:rPr lang="en-GB" sz="2700" dirty="0">
                <a:latin typeface="Times New Roman" panose="02020603050405020304" pitchFamily="18" charset="0"/>
                <a:ea typeface="Calibri" panose="020F0502020204030204" pitchFamily="34" charset="0"/>
              </a:rPr>
              <a:t>Fuel subsidy expenditure in </a:t>
            </a:r>
            <a:r>
              <a:rPr lang="en-GB" sz="2700" dirty="0">
                <a:effectLst/>
                <a:latin typeface="Times New Roman" panose="02020603050405020304" pitchFamily="18" charset="0"/>
                <a:ea typeface="Calibri" panose="020F0502020204030204" pitchFamily="34" charset="0"/>
              </a:rPr>
              <a:t>Nigeria has remained a subject of debate among policymakers, researchers and the citizens. </a:t>
            </a:r>
          </a:p>
          <a:p>
            <a:pPr>
              <a:buFont typeface="Wingdings" panose="05000000000000000000" pitchFamily="2" charset="2"/>
              <a:buChar char="v"/>
            </a:pPr>
            <a:r>
              <a:rPr lang="en-GB" sz="2700" dirty="0">
                <a:effectLst/>
                <a:latin typeface="Times New Roman" panose="02020603050405020304" pitchFamily="18" charset="0"/>
                <a:ea typeface="Calibri" panose="020F0502020204030204" pitchFamily="34" charset="0"/>
              </a:rPr>
              <a:t>The agitating questions Nigerians asked are whether fuel subsidy is worthwhile and if it has significant  contribution to the growth of Nigeria’s economy.</a:t>
            </a:r>
          </a:p>
          <a:p>
            <a:pPr>
              <a:buFont typeface="Wingdings" panose="05000000000000000000" pitchFamily="2" charset="2"/>
              <a:buChar char="v"/>
            </a:pPr>
            <a:r>
              <a:rPr lang="en-GB" sz="2700" dirty="0">
                <a:latin typeface="Times New Roman" panose="02020603050405020304" pitchFamily="18" charset="0"/>
                <a:ea typeface="Calibri" panose="020F0502020204030204" pitchFamily="34" charset="0"/>
              </a:rPr>
              <a:t>T</a:t>
            </a:r>
            <a:r>
              <a:rPr lang="en-GB" sz="2700" dirty="0">
                <a:effectLst/>
                <a:latin typeface="Times New Roman" panose="02020603050405020304" pitchFamily="18" charset="0"/>
                <a:ea typeface="Calibri" panose="020F0502020204030204" pitchFamily="34" charset="0"/>
              </a:rPr>
              <a:t>his research is an attempt to investigate the impact of fuel subsidy expenditures on economic growth in Nigeria from 2005 to 2023.</a:t>
            </a:r>
          </a:p>
          <a:p>
            <a:pPr>
              <a:buFont typeface="Wingdings" panose="05000000000000000000" pitchFamily="2" charset="2"/>
              <a:buChar char="v"/>
            </a:pPr>
            <a:r>
              <a:rPr lang="en-GB" sz="2700" dirty="0">
                <a:effectLst/>
                <a:latin typeface="Times New Roman" panose="02020603050405020304" pitchFamily="18" charset="0"/>
                <a:ea typeface="Calibri" panose="020F0502020204030204" pitchFamily="34" charset="0"/>
              </a:rPr>
              <a:t>Our response variable is Gross Domestic Product (GDP) growth rate while Fuel Subsidy Expenditures (FSE), used to capture subsidy removal represent our explanatory variable. </a:t>
            </a:r>
          </a:p>
          <a:p>
            <a:pPr>
              <a:buFont typeface="Wingdings" panose="05000000000000000000" pitchFamily="2" charset="2"/>
              <a:buChar char="v"/>
            </a:pPr>
            <a:r>
              <a:rPr lang="en-GB" sz="2700" dirty="0">
                <a:effectLst/>
                <a:latin typeface="Times New Roman" panose="02020603050405020304" pitchFamily="18" charset="0"/>
                <a:ea typeface="Calibri" panose="020F0502020204030204" pitchFamily="34" charset="0"/>
              </a:rPr>
              <a:t>Inflation Rate (INF) and Exchange Rate (EXC) were used as the control variables.</a:t>
            </a:r>
            <a:endParaRPr lang="en-US" sz="2700" dirty="0"/>
          </a:p>
        </p:txBody>
      </p:sp>
    </p:spTree>
    <p:extLst>
      <p:ext uri="{BB962C8B-B14F-4D97-AF65-F5344CB8AC3E}">
        <p14:creationId xmlns:p14="http://schemas.microsoft.com/office/powerpoint/2010/main" val="94787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D28A2E-39FD-CE00-CA0E-60508829BAF9}"/>
              </a:ext>
            </a:extLst>
          </p:cNvPr>
          <p:cNvSpPr>
            <a:spLocks noGrp="1"/>
          </p:cNvSpPr>
          <p:nvPr>
            <p:ph type="title"/>
          </p:nvPr>
        </p:nvSpPr>
        <p:spPr>
          <a:xfrm>
            <a:off x="838200" y="206062"/>
            <a:ext cx="10515600" cy="708338"/>
          </a:xfrm>
        </p:spPr>
        <p:txBody>
          <a:bodyPr>
            <a:noAutofit/>
          </a:bodyPr>
          <a:lstStyle/>
          <a:p>
            <a:pPr algn="ctr"/>
            <a:r>
              <a:rPr lang="en-US" sz="4800" b="1" dirty="0"/>
              <a:t>CONCEPTUAL ISSUES</a:t>
            </a:r>
          </a:p>
        </p:txBody>
      </p:sp>
      <p:sp>
        <p:nvSpPr>
          <p:cNvPr id="3" name="Content Placeholder 2">
            <a:extLst>
              <a:ext uri="{FF2B5EF4-FFF2-40B4-BE49-F238E27FC236}">
                <a16:creationId xmlns:a16="http://schemas.microsoft.com/office/drawing/2014/main" xmlns="" id="{A361AC4E-03D8-1A3F-88B8-ADDA2DF815D2}"/>
              </a:ext>
            </a:extLst>
          </p:cNvPr>
          <p:cNvSpPr>
            <a:spLocks noGrp="1"/>
          </p:cNvSpPr>
          <p:nvPr>
            <p:ph idx="1"/>
          </p:nvPr>
        </p:nvSpPr>
        <p:spPr>
          <a:xfrm>
            <a:off x="566670" y="811369"/>
            <a:ext cx="10959922" cy="6465194"/>
          </a:xfrm>
        </p:spPr>
        <p:txBody>
          <a:bodyPr>
            <a:noAutofit/>
          </a:bodyPr>
          <a:lstStyle/>
          <a:p>
            <a:r>
              <a:rPr lang="en-US" sz="3000" dirty="0">
                <a:latin typeface="Times New Roman" panose="02020603050405020304" pitchFamily="18" charset="0"/>
                <a:ea typeface="Times New Roman" panose="02020603050405020304" pitchFamily="18" charset="0"/>
              </a:rPr>
              <a:t>Subsidy </a:t>
            </a:r>
            <a:r>
              <a:rPr lang="en-US" sz="3000" dirty="0">
                <a:effectLst/>
                <a:latin typeface="Times New Roman" panose="02020603050405020304" pitchFamily="18" charset="0"/>
                <a:ea typeface="Times New Roman" panose="02020603050405020304" pitchFamily="18" charset="0"/>
              </a:rPr>
              <a:t>is a policy that maintains consumer prices for products at or above producer market prices (CPPA, 2014).</a:t>
            </a:r>
          </a:p>
          <a:p>
            <a:r>
              <a:rPr lang="en-US" sz="3000" dirty="0">
                <a:latin typeface="Times New Roman" panose="02020603050405020304" pitchFamily="18" charset="0"/>
                <a:ea typeface="Times New Roman" panose="02020603050405020304" pitchFamily="18" charset="0"/>
              </a:rPr>
              <a:t>P</a:t>
            </a:r>
            <a:r>
              <a:rPr lang="en-US" sz="3000" dirty="0">
                <a:effectLst/>
                <a:latin typeface="Times New Roman" panose="02020603050405020304" pitchFamily="18" charset="0"/>
                <a:ea typeface="Times New Roman" panose="02020603050405020304" pitchFamily="18" charset="0"/>
              </a:rPr>
              <a:t>roduction subsidies – </a:t>
            </a:r>
            <a:r>
              <a:rPr lang="en-US" sz="3000" dirty="0" err="1">
                <a:effectLst/>
                <a:latin typeface="Times New Roman" panose="02020603050405020304" pitchFamily="18" charset="0"/>
                <a:ea typeface="Times New Roman" panose="02020603050405020304" pitchFamily="18" charset="0"/>
              </a:rPr>
              <a:t>Industrialised</a:t>
            </a:r>
            <a:r>
              <a:rPr lang="en-US" sz="3000" dirty="0">
                <a:effectLst/>
                <a:latin typeface="Times New Roman" panose="02020603050405020304" pitchFamily="18" charset="0"/>
                <a:ea typeface="Times New Roman" panose="02020603050405020304" pitchFamily="18" charset="0"/>
              </a:rPr>
              <a:t> economies; Policy drivers: </a:t>
            </a:r>
            <a:r>
              <a:rPr lang="en-US" sz="3000" dirty="0">
                <a:latin typeface="Times New Roman" panose="02020603050405020304" pitchFamily="18" charset="0"/>
                <a:ea typeface="Times New Roman" panose="02020603050405020304" pitchFamily="18" charset="0"/>
              </a:rPr>
              <a:t>E</a:t>
            </a:r>
            <a:r>
              <a:rPr lang="en-US" sz="3000" dirty="0">
                <a:effectLst/>
                <a:latin typeface="Times New Roman" panose="02020603050405020304" pitchFamily="18" charset="0"/>
                <a:ea typeface="Calibri" panose="020F0502020204030204" pitchFamily="34" charset="0"/>
              </a:rPr>
              <a:t>nvironmental concerns, foreign trade policies and competitiveness.</a:t>
            </a:r>
            <a:endParaRPr lang="en-US" sz="3000" dirty="0">
              <a:effectLst/>
              <a:latin typeface="Times New Roman" panose="02020603050405020304" pitchFamily="18" charset="0"/>
              <a:ea typeface="Times New Roman" panose="02020603050405020304" pitchFamily="18" charset="0"/>
            </a:endParaRPr>
          </a:p>
          <a:p>
            <a:r>
              <a:rPr lang="en-US" sz="3000" dirty="0">
                <a:latin typeface="Times New Roman" panose="02020603050405020304" pitchFamily="18" charset="0"/>
                <a:ea typeface="Times New Roman" panose="02020603050405020304" pitchFamily="18" charset="0"/>
              </a:rPr>
              <a:t>C</a:t>
            </a:r>
            <a:r>
              <a:rPr lang="en-US" sz="3000" dirty="0">
                <a:effectLst/>
                <a:latin typeface="Times New Roman" panose="02020603050405020304" pitchFamily="18" charset="0"/>
                <a:ea typeface="Times New Roman" panose="02020603050405020304" pitchFamily="18" charset="0"/>
              </a:rPr>
              <a:t>onsumer subsidies – Developing economies; Policy drivers: Citizens’ welfare improvement, poverty reduction, and election cycle politics.</a:t>
            </a:r>
          </a:p>
          <a:p>
            <a:r>
              <a:rPr lang="en-US" sz="3000" dirty="0">
                <a:latin typeface="Times New Roman" panose="02020603050405020304" pitchFamily="18" charset="0"/>
                <a:ea typeface="Calibri" panose="020F0502020204030204" pitchFamily="34" charset="0"/>
              </a:rPr>
              <a:t>According to</a:t>
            </a:r>
            <a:r>
              <a:rPr lang="en-US" sz="3000" dirty="0">
                <a:effectLst/>
                <a:latin typeface="Times New Roman" panose="02020603050405020304" pitchFamily="18" charset="0"/>
                <a:ea typeface="Calibri" panose="020F0502020204030204" pitchFamily="34" charset="0"/>
              </a:rPr>
              <a:t> Nobel Lorette - Romer (1994), economic growth occurs whenever people take resources and rearrange them in ways that are more valuable.</a:t>
            </a:r>
          </a:p>
          <a:p>
            <a:r>
              <a:rPr lang="en-US" sz="3000" dirty="0">
                <a:effectLst/>
                <a:latin typeface="Times New Roman" panose="02020603050405020304" pitchFamily="18" charset="0"/>
                <a:ea typeface="Calibri" panose="020F0502020204030204" pitchFamily="34" charset="0"/>
              </a:rPr>
              <a:t>It is the process by which a country’s wealth increases over time.</a:t>
            </a:r>
            <a:endParaRPr lang="en-US" sz="3000" dirty="0"/>
          </a:p>
        </p:txBody>
      </p:sp>
    </p:spTree>
    <p:extLst>
      <p:ext uri="{BB962C8B-B14F-4D97-AF65-F5344CB8AC3E}">
        <p14:creationId xmlns:p14="http://schemas.microsoft.com/office/powerpoint/2010/main" val="442031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CA76F1-F772-76E7-B8F9-9E2253F516E3}"/>
              </a:ext>
            </a:extLst>
          </p:cNvPr>
          <p:cNvSpPr>
            <a:spLocks noGrp="1"/>
          </p:cNvSpPr>
          <p:nvPr>
            <p:ph type="title"/>
          </p:nvPr>
        </p:nvSpPr>
        <p:spPr>
          <a:xfrm>
            <a:off x="175875" y="452718"/>
            <a:ext cx="10345195" cy="1400530"/>
          </a:xfrm>
        </p:spPr>
        <p:txBody>
          <a:bodyPr/>
          <a:lstStyle/>
          <a:p>
            <a:pPr algn="ctr"/>
            <a:r>
              <a:rPr lang="en-US" dirty="0"/>
              <a:t>RESEARCH GAPS</a:t>
            </a:r>
          </a:p>
        </p:txBody>
      </p:sp>
      <p:sp>
        <p:nvSpPr>
          <p:cNvPr id="3" name="Content Placeholder 2">
            <a:extLst>
              <a:ext uri="{FF2B5EF4-FFF2-40B4-BE49-F238E27FC236}">
                <a16:creationId xmlns:a16="http://schemas.microsoft.com/office/drawing/2014/main" xmlns="" id="{3778F703-0A90-1728-0137-3A456C11C8AD}"/>
              </a:ext>
            </a:extLst>
          </p:cNvPr>
          <p:cNvSpPr>
            <a:spLocks noGrp="1"/>
          </p:cNvSpPr>
          <p:nvPr>
            <p:ph idx="1"/>
          </p:nvPr>
        </p:nvSpPr>
        <p:spPr>
          <a:xfrm>
            <a:off x="721217" y="1339402"/>
            <a:ext cx="10496281" cy="5743977"/>
          </a:xfrm>
        </p:spPr>
        <p:txBody>
          <a:bodyPr>
            <a:noAutofit/>
          </a:bodyPr>
          <a:lstStyle/>
          <a:p>
            <a:pPr marL="0" indent="0">
              <a:buNone/>
            </a:pPr>
            <a:r>
              <a:rPr lang="en-GB" sz="3000" dirty="0">
                <a:latin typeface="Times New Roman" panose="02020603050405020304" pitchFamily="18" charset="0"/>
                <a:ea typeface="Calibri" panose="020F0502020204030204" pitchFamily="34" charset="0"/>
              </a:rPr>
              <a:t>R</a:t>
            </a:r>
            <a:r>
              <a:rPr lang="en-GB" sz="3000" dirty="0">
                <a:effectLst/>
                <a:latin typeface="Times New Roman" panose="02020603050405020304" pitchFamily="18" charset="0"/>
                <a:ea typeface="Calibri" panose="020F0502020204030204" pitchFamily="34" charset="0"/>
              </a:rPr>
              <a:t>eviewed scholarly studies focused on the effect of subsidy removal on private businesses and households without considering the macro-implication on the economy. </a:t>
            </a:r>
          </a:p>
          <a:p>
            <a:pPr marL="0" indent="0">
              <a:buNone/>
            </a:pPr>
            <a:r>
              <a:rPr lang="en-GB" sz="3000" dirty="0">
                <a:effectLst/>
                <a:latin typeface="Times New Roman" panose="02020603050405020304" pitchFamily="18" charset="0"/>
                <a:ea typeface="Calibri" panose="020F0502020204030204" pitchFamily="34" charset="0"/>
              </a:rPr>
              <a:t>Other studies like </a:t>
            </a:r>
            <a:r>
              <a:rPr lang="en-US" sz="3000" dirty="0">
                <a:effectLst/>
                <a:latin typeface="Times New Roman" panose="02020603050405020304" pitchFamily="18" charset="0"/>
                <a:ea typeface="Calibri" panose="020F0502020204030204" pitchFamily="34" charset="0"/>
              </a:rPr>
              <a:t>Bello, 2016; Clements et al., 2013; </a:t>
            </a:r>
            <a:r>
              <a:rPr lang="en-US" sz="3000" dirty="0" err="1">
                <a:effectLst/>
                <a:latin typeface="Times New Roman" panose="02020603050405020304" pitchFamily="18" charset="0"/>
                <a:ea typeface="Calibri" panose="020F0502020204030204" pitchFamily="34" charset="0"/>
              </a:rPr>
              <a:t>Ebeke</a:t>
            </a:r>
            <a:r>
              <a:rPr lang="en-US" sz="3000" dirty="0">
                <a:effectLst/>
                <a:latin typeface="Times New Roman" panose="02020603050405020304" pitchFamily="18" charset="0"/>
                <a:ea typeface="Calibri" panose="020F0502020204030204" pitchFamily="34" charset="0"/>
              </a:rPr>
              <a:t> and </a:t>
            </a:r>
            <a:r>
              <a:rPr lang="en-US" sz="3000" dirty="0" err="1">
                <a:effectLst/>
                <a:latin typeface="Times New Roman" panose="02020603050405020304" pitchFamily="18" charset="0"/>
                <a:ea typeface="Calibri" panose="020F0502020204030204" pitchFamily="34" charset="0"/>
              </a:rPr>
              <a:t>Fouejieu</a:t>
            </a:r>
            <a:r>
              <a:rPr lang="en-US" sz="3000" dirty="0">
                <a:effectLst/>
                <a:latin typeface="Times New Roman" panose="02020603050405020304" pitchFamily="18" charset="0"/>
                <a:ea typeface="Calibri" panose="020F0502020204030204" pitchFamily="34" charset="0"/>
              </a:rPr>
              <a:t>, 2015 theoretically emphasized the anticipated consequence of fuel subsidy removal on the economy without backing their postulations with empirical data.</a:t>
            </a:r>
          </a:p>
          <a:p>
            <a:pPr marL="0" indent="0">
              <a:buNone/>
            </a:pPr>
            <a:r>
              <a:rPr lang="en-US" sz="3000" dirty="0">
                <a:effectLst/>
                <a:latin typeface="Times New Roman" panose="02020603050405020304" pitchFamily="18" charset="0"/>
                <a:ea typeface="Times New Roman" panose="02020603050405020304" pitchFamily="18" charset="0"/>
              </a:rPr>
              <a:t>This work was a departure from the reviewed studies, as it experimentally investigated the effect of fuel subsidy removal on economic growth in Nigeria.</a:t>
            </a:r>
            <a:endParaRPr lang="en-US" sz="3000" dirty="0"/>
          </a:p>
        </p:txBody>
      </p:sp>
    </p:spTree>
    <p:extLst>
      <p:ext uri="{BB962C8B-B14F-4D97-AF65-F5344CB8AC3E}">
        <p14:creationId xmlns:p14="http://schemas.microsoft.com/office/powerpoint/2010/main" val="67876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1D870B-25FB-94A7-F3C7-6727FA503370}"/>
              </a:ext>
            </a:extLst>
          </p:cNvPr>
          <p:cNvSpPr>
            <a:spLocks noGrp="1"/>
          </p:cNvSpPr>
          <p:nvPr>
            <p:ph type="title"/>
          </p:nvPr>
        </p:nvSpPr>
        <p:spPr>
          <a:xfrm>
            <a:off x="1484311" y="436098"/>
            <a:ext cx="10018713" cy="829995"/>
          </a:xfrm>
        </p:spPr>
        <p:txBody>
          <a:bodyPr>
            <a:normAutofit/>
          </a:bodyPr>
          <a:lstStyle/>
          <a:p>
            <a:r>
              <a:rPr lang="en-US" dirty="0">
                <a:latin typeface="Times New Roman" panose="02020603050405020304" pitchFamily="18" charset="0"/>
                <a:cs typeface="Times New Roman" panose="02020603050405020304" pitchFamily="18" charset="0"/>
              </a:rPr>
              <a:t>METHODOLOGY</a:t>
            </a:r>
            <a:endParaRPr lang="en-US" dirty="0"/>
          </a:p>
        </p:txBody>
      </p:sp>
      <p:sp>
        <p:nvSpPr>
          <p:cNvPr id="3" name="Content Placeholder 2">
            <a:extLst>
              <a:ext uri="{FF2B5EF4-FFF2-40B4-BE49-F238E27FC236}">
                <a16:creationId xmlns:a16="http://schemas.microsoft.com/office/drawing/2014/main" xmlns="" id="{EB580EAC-FA0F-11C3-9982-58AAB718ABB9}"/>
              </a:ext>
            </a:extLst>
          </p:cNvPr>
          <p:cNvSpPr>
            <a:spLocks noGrp="1"/>
          </p:cNvSpPr>
          <p:nvPr>
            <p:ph idx="1"/>
          </p:nvPr>
        </p:nvSpPr>
        <p:spPr>
          <a:xfrm>
            <a:off x="1484310" y="1434905"/>
            <a:ext cx="10018713" cy="4986997"/>
          </a:xfrm>
        </p:spPr>
        <p:txBody>
          <a:bodyPr/>
          <a:lstStyle/>
          <a:p>
            <a:r>
              <a:rPr lang="en-US" sz="2400" dirty="0">
                <a:effectLst/>
                <a:latin typeface="Times New Roman" panose="02020603050405020304" pitchFamily="18" charset="0"/>
                <a:ea typeface="Times New Roman" panose="02020603050405020304" pitchFamily="18" charset="0"/>
              </a:rPr>
              <a:t>The short- and long-term dynamics of fuel subsidy withdrawal on economic growth, exchange rate, and inflation rate in Nigeria are all examined using the Vector Error Correction Model (VECM).</a:t>
            </a:r>
          </a:p>
          <a:p>
            <a:r>
              <a:rPr lang="en-US" sz="2400" dirty="0">
                <a:effectLst/>
                <a:latin typeface="Times New Roman" panose="02020603050405020304" pitchFamily="18" charset="0"/>
                <a:ea typeface="Times New Roman" panose="02020603050405020304" pitchFamily="18" charset="0"/>
              </a:rPr>
              <a:t>In this sense, it is believed that government spending on subsidies determines economic growth, with inflation and currency rates acting as intervening variables.</a:t>
            </a:r>
          </a:p>
          <a:p>
            <a:r>
              <a:rPr lang="en-US" sz="2400" dirty="0">
                <a:effectLst/>
                <a:latin typeface="Times New Roman" panose="02020603050405020304" pitchFamily="18" charset="0"/>
                <a:ea typeface="Calibri" panose="020F0502020204030204" pitchFamily="34" charset="0"/>
              </a:rPr>
              <a:t>This paper adopted trend analyses approach in order to evaluate the relationship that exists between gross domestic product growth rate with respect to subsidy expenditure removal for ease of understanding.</a:t>
            </a:r>
            <a:endParaRPr lang="en-US" dirty="0"/>
          </a:p>
        </p:txBody>
      </p:sp>
    </p:spTree>
    <p:extLst>
      <p:ext uri="{BB962C8B-B14F-4D97-AF65-F5344CB8AC3E}">
        <p14:creationId xmlns:p14="http://schemas.microsoft.com/office/powerpoint/2010/main" val="1822587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D2B4AB-34A5-DCDF-2AAA-48DFBC8B9B00}"/>
              </a:ext>
            </a:extLst>
          </p:cNvPr>
          <p:cNvSpPr>
            <a:spLocks noGrp="1"/>
          </p:cNvSpPr>
          <p:nvPr>
            <p:ph type="title"/>
          </p:nvPr>
        </p:nvSpPr>
        <p:spPr>
          <a:xfrm>
            <a:off x="646111" y="452718"/>
            <a:ext cx="9404723" cy="1031525"/>
          </a:xfrm>
        </p:spPr>
        <p:txBody>
          <a:bodyPr>
            <a:normAutofit fontScale="90000"/>
          </a:bodyPr>
          <a:lstStyle/>
          <a:p>
            <a:r>
              <a:rPr lang="en-GB" sz="3600" b="1" kern="100" dirty="0">
                <a:effectLst/>
                <a:latin typeface="Times New Roman" panose="02020603050405020304" pitchFamily="18" charset="0"/>
                <a:ea typeface="Calibri" panose="020F0502020204030204" pitchFamily="34" charset="0"/>
                <a:cs typeface="Times New Roman" panose="02020603050405020304" pitchFamily="18" charset="0"/>
              </a:rPr>
              <a:t>Theoretical Framework</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08D76805-46B4-34E4-A896-A70FDD0E2E52}"/>
              </a:ext>
            </a:extLst>
          </p:cNvPr>
          <p:cNvSpPr>
            <a:spLocks noGrp="1"/>
          </p:cNvSpPr>
          <p:nvPr>
            <p:ph idx="1"/>
          </p:nvPr>
        </p:nvSpPr>
        <p:spPr>
          <a:xfrm>
            <a:off x="1103312" y="1577010"/>
            <a:ext cx="8946541" cy="4671390"/>
          </a:xfrm>
        </p:spPr>
        <p:txBody>
          <a:bodyPr/>
          <a:lstStyle/>
          <a:p>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The framework of theory used to underpin this work is the Keynesian theory of government expenditure. </a:t>
            </a:r>
          </a:p>
          <a:p>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Since fiscal policy serves the interests of the whole public, Keynesians believe that it is the best way to promote growth and development in any economy. </a:t>
            </a:r>
          </a:p>
          <a:p>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The expansionary role of government spending (in this case, through subsidy payments) increases aggregate demand, which in turn boosts output and employment.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7721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AA901E-851F-3295-9A0E-393C9B5C2F57}"/>
              </a:ext>
            </a:extLst>
          </p:cNvPr>
          <p:cNvSpPr>
            <a:spLocks noGrp="1"/>
          </p:cNvSpPr>
          <p:nvPr>
            <p:ph type="title"/>
          </p:nvPr>
        </p:nvSpPr>
        <p:spPr>
          <a:xfrm>
            <a:off x="1484310" y="281355"/>
            <a:ext cx="10018713" cy="534572"/>
          </a:xfrm>
        </p:spPr>
        <p:txBody>
          <a:bodyPr>
            <a:normAutofit fontScale="90000"/>
          </a:bodyPr>
          <a:lstStyle/>
          <a:p>
            <a:r>
              <a:rPr lang="en-US" dirty="0"/>
              <a:t>Theoretical Framework Cont.</a:t>
            </a:r>
          </a:p>
        </p:txBody>
      </p:sp>
      <p:pic>
        <p:nvPicPr>
          <p:cNvPr id="7" name="Content Placeholder 6">
            <a:extLst>
              <a:ext uri="{FF2B5EF4-FFF2-40B4-BE49-F238E27FC236}">
                <a16:creationId xmlns:a16="http://schemas.microsoft.com/office/drawing/2014/main" xmlns="" id="{747AA647-9E03-1EF4-EA9B-9D808545A3C6}"/>
              </a:ext>
            </a:extLst>
          </p:cNvPr>
          <p:cNvPicPr>
            <a:picLocks noGrp="1" noChangeAspect="1"/>
          </p:cNvPicPr>
          <p:nvPr>
            <p:ph idx="1"/>
          </p:nvPr>
        </p:nvPicPr>
        <p:blipFill>
          <a:blip r:embed="rId2"/>
          <a:stretch>
            <a:fillRect/>
          </a:stretch>
        </p:blipFill>
        <p:spPr>
          <a:xfrm>
            <a:off x="1229598" y="1235474"/>
            <a:ext cx="10516926" cy="5094988"/>
          </a:xfrm>
          <a:prstGeom prst="rect">
            <a:avLst/>
          </a:prstGeom>
        </p:spPr>
      </p:pic>
    </p:spTree>
    <p:extLst>
      <p:ext uri="{BB962C8B-B14F-4D97-AF65-F5344CB8AC3E}">
        <p14:creationId xmlns:p14="http://schemas.microsoft.com/office/powerpoint/2010/main" val="945453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3EECB8-FA08-96D2-CFBF-5EA99D11B1C7}"/>
              </a:ext>
            </a:extLst>
          </p:cNvPr>
          <p:cNvSpPr>
            <a:spLocks noGrp="1"/>
          </p:cNvSpPr>
          <p:nvPr>
            <p:ph type="title"/>
          </p:nvPr>
        </p:nvSpPr>
        <p:spPr>
          <a:xfrm>
            <a:off x="1484310" y="126609"/>
            <a:ext cx="10018713" cy="623248"/>
          </a:xfrm>
        </p:spPr>
        <p:txBody>
          <a:bodyPr>
            <a:normAutofit/>
          </a:bodyPr>
          <a:lstStyle/>
          <a:p>
            <a:r>
              <a:rPr lang="en-US" sz="3200" b="1" kern="100" dirty="0">
                <a:effectLst/>
                <a:latin typeface="Times New Roman" panose="02020603050405020304" pitchFamily="18" charset="0"/>
                <a:ea typeface="Calibri" panose="020F0502020204030204" pitchFamily="34" charset="0"/>
                <a:cs typeface="Times New Roman" panose="02020603050405020304" pitchFamily="18" charset="0"/>
              </a:rPr>
              <a:t>Model Specification and </a:t>
            </a:r>
            <a:r>
              <a:rPr lang="en-GB" sz="3200" b="1" kern="100" dirty="0">
                <a:effectLst/>
                <a:latin typeface="Times New Roman" panose="02020603050405020304" pitchFamily="18" charset="0"/>
                <a:ea typeface="Calibri" panose="020F0502020204030204" pitchFamily="34" charset="0"/>
                <a:cs typeface="Times New Roman" panose="02020603050405020304" pitchFamily="18" charset="0"/>
              </a:rPr>
              <a:t>A priori Expectation</a:t>
            </a:r>
            <a:endParaRPr lang="en-US" sz="3200" dirty="0"/>
          </a:p>
        </p:txBody>
      </p:sp>
      <p:sp>
        <p:nvSpPr>
          <p:cNvPr id="3" name="Content Placeholder 2">
            <a:extLst>
              <a:ext uri="{FF2B5EF4-FFF2-40B4-BE49-F238E27FC236}">
                <a16:creationId xmlns:a16="http://schemas.microsoft.com/office/drawing/2014/main" xmlns="" id="{29B8AD07-4573-BB21-AE77-D6444D12DC25}"/>
              </a:ext>
            </a:extLst>
          </p:cNvPr>
          <p:cNvSpPr>
            <a:spLocks noGrp="1"/>
          </p:cNvSpPr>
          <p:nvPr>
            <p:ph idx="1"/>
          </p:nvPr>
        </p:nvSpPr>
        <p:spPr>
          <a:xfrm>
            <a:off x="1484310" y="1514901"/>
            <a:ext cx="10018713" cy="4276299"/>
          </a:xfrm>
        </p:spPr>
        <p:txBody>
          <a:bodyPr/>
          <a:lstStyle/>
          <a:p>
            <a:pPr marL="0" indent="0">
              <a:buNone/>
            </a:pPr>
            <a:endParaRPr lang="en-US" dirty="0"/>
          </a:p>
        </p:txBody>
      </p:sp>
      <p:sp>
        <p:nvSpPr>
          <p:cNvPr id="14" name="Rectangle 7">
            <a:extLst>
              <a:ext uri="{FF2B5EF4-FFF2-40B4-BE49-F238E27FC236}">
                <a16:creationId xmlns:a16="http://schemas.microsoft.com/office/drawing/2014/main" xmlns="" id="{46B52CD2-8FBA-2BFE-D587-41AD1727B88C}"/>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xmlns="" id="{25DCB5B1-9412-6FEB-4215-2559C4B01BF9}"/>
              </a:ext>
            </a:extLst>
          </p:cNvPr>
          <p:cNvSpPr>
            <a:spLocks noChangeArrowheads="1"/>
          </p:cNvSpPr>
          <p:nvPr/>
        </p:nvSpPr>
        <p:spPr bwMode="auto">
          <a:xfrm>
            <a:off x="0" y="9429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1">
            <a:extLst>
              <a:ext uri="{FF2B5EF4-FFF2-40B4-BE49-F238E27FC236}">
                <a16:creationId xmlns:a16="http://schemas.microsoft.com/office/drawing/2014/main" xmlns="" id="{ADC42060-C643-09D4-4F5D-3459A73D65AC}"/>
              </a:ext>
            </a:extLst>
          </p:cNvPr>
          <p:cNvSpPr>
            <a:spLocks noChangeArrowheads="1"/>
          </p:cNvSpPr>
          <p:nvPr/>
        </p:nvSpPr>
        <p:spPr bwMode="auto">
          <a:xfrm>
            <a:off x="5984422" y="1634237"/>
            <a:ext cx="223138" cy="446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13">
            <a:extLst>
              <a:ext uri="{FF2B5EF4-FFF2-40B4-BE49-F238E27FC236}">
                <a16:creationId xmlns:a16="http://schemas.microsoft.com/office/drawing/2014/main" xmlns="" id="{852810DA-1971-2592-73C2-B3687A1D7162}"/>
              </a:ext>
            </a:extLst>
          </p:cNvPr>
          <p:cNvSpPr>
            <a:spLocks noChangeArrowheads="1"/>
          </p:cNvSpPr>
          <p:nvPr/>
        </p:nvSpPr>
        <p:spPr bwMode="auto">
          <a:xfrm>
            <a:off x="5984419" y="2128451"/>
            <a:ext cx="2231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1" name="Picture 20">
            <a:extLst>
              <a:ext uri="{FF2B5EF4-FFF2-40B4-BE49-F238E27FC236}">
                <a16:creationId xmlns:a16="http://schemas.microsoft.com/office/drawing/2014/main" xmlns="" id="{92A03B0F-F57B-28DF-EF89-0AA75F791986}"/>
              </a:ext>
            </a:extLst>
          </p:cNvPr>
          <p:cNvPicPr>
            <a:picLocks noChangeAspect="1"/>
          </p:cNvPicPr>
          <p:nvPr/>
        </p:nvPicPr>
        <p:blipFill>
          <a:blip r:embed="rId2"/>
          <a:stretch>
            <a:fillRect/>
          </a:stretch>
        </p:blipFill>
        <p:spPr>
          <a:xfrm>
            <a:off x="1484310" y="1235632"/>
            <a:ext cx="9597672" cy="4555568"/>
          </a:xfrm>
          <a:prstGeom prst="rect">
            <a:avLst/>
          </a:prstGeom>
        </p:spPr>
      </p:pic>
    </p:spTree>
    <p:extLst>
      <p:ext uri="{BB962C8B-B14F-4D97-AF65-F5344CB8AC3E}">
        <p14:creationId xmlns:p14="http://schemas.microsoft.com/office/powerpoint/2010/main" val="56271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4E3947-BABE-A3E3-6F19-53E25B563377}"/>
              </a:ext>
            </a:extLst>
          </p:cNvPr>
          <p:cNvSpPr>
            <a:spLocks noGrp="1"/>
          </p:cNvSpPr>
          <p:nvPr>
            <p:ph type="title"/>
          </p:nvPr>
        </p:nvSpPr>
        <p:spPr>
          <a:xfrm>
            <a:off x="1484311" y="395786"/>
            <a:ext cx="10018713" cy="805217"/>
          </a:xfrm>
        </p:spPr>
        <p:txBody>
          <a:bodyPr/>
          <a:lstStyle/>
          <a:p>
            <a:r>
              <a:rPr lang="en-US" dirty="0"/>
              <a:t>DATA PRESENTATION AND ANALYSIS</a:t>
            </a:r>
          </a:p>
        </p:txBody>
      </p:sp>
      <p:graphicFrame>
        <p:nvGraphicFramePr>
          <p:cNvPr id="5" name="Content Placeholder 3">
            <a:extLst>
              <a:ext uri="{FF2B5EF4-FFF2-40B4-BE49-F238E27FC236}">
                <a16:creationId xmlns:a16="http://schemas.microsoft.com/office/drawing/2014/main" xmlns="" id="{ED161C9C-615A-C40A-1BB3-FBDD6279A1E7}"/>
              </a:ext>
            </a:extLst>
          </p:cNvPr>
          <p:cNvGraphicFramePr>
            <a:graphicFrameLocks noGrp="1"/>
          </p:cNvGraphicFramePr>
          <p:nvPr>
            <p:ph idx="1"/>
            <p:extLst>
              <p:ext uri="{D42A27DB-BD31-4B8C-83A1-F6EECF244321}">
                <p14:modId xmlns:p14="http://schemas.microsoft.com/office/powerpoint/2010/main" val="1636041430"/>
              </p:ext>
            </p:extLst>
          </p:nvPr>
        </p:nvGraphicFramePr>
        <p:xfrm>
          <a:off x="1484313" y="1377950"/>
          <a:ext cx="10018712" cy="52276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744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1467</TotalTime>
  <Words>1272</Words>
  <Application>Microsoft Office PowerPoint</Application>
  <PresentationFormat>Widescreen</PresentationFormat>
  <Paragraphs>61</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Comic Sans MS</vt:lpstr>
      <vt:lpstr>Corbel</vt:lpstr>
      <vt:lpstr>Segoe Script</vt:lpstr>
      <vt:lpstr>Times New Roman</vt:lpstr>
      <vt:lpstr>TimesNewRomanPSMT</vt:lpstr>
      <vt:lpstr>Wingdings</vt:lpstr>
      <vt:lpstr>Parallax</vt:lpstr>
      <vt:lpstr>SUBSIDY REMOVAL AND ECONOMIC GROWTH IN NIGERIA </vt:lpstr>
      <vt:lpstr>INTRODUCTION AND PROBLEM STATEMENT</vt:lpstr>
      <vt:lpstr>CONCEPTUAL ISSUES</vt:lpstr>
      <vt:lpstr>RESEARCH GAPS</vt:lpstr>
      <vt:lpstr>METHODOLOGY</vt:lpstr>
      <vt:lpstr>Theoretical Framework </vt:lpstr>
      <vt:lpstr>Theoretical Framework Cont.</vt:lpstr>
      <vt:lpstr>Model Specification and A priori Expectation</vt:lpstr>
      <vt:lpstr>DATA PRESENTATION AND ANALYSIS</vt:lpstr>
      <vt:lpstr>The result presented in Fig 1 above is a revelation of a low-rallying trend of GDP growth accompanying by high-rallying trend of INF, which showed astronomical increase of 15.63% from the Q1 of 2021 to 28.92% in the Q4 of 2023.  Amid the removal of fuel subsidy, poor productivity and a weakening local currency, Nigeria’s headline inflation rate rose to 33.40% around July 2024.    </vt:lpstr>
      <vt:lpstr>Figure 2</vt:lpstr>
      <vt:lpstr>It can be observed that GDP growth remained low throughout the sample-period, with attending negative growth rate of -1.79 in 2020, snail-speeding to 3.65% in 2021 and marginally fell to 3.25% through 2022 to a lower rate of 2.74% in Q4 of 2023. The trends of fuel subsidy expenditure, accompanied by its multipliers (inflation and exchange rate) all moved in almost the same direction, impacting negatively on the GDP growth.  </vt:lpstr>
      <vt:lpstr>Discussions of Findings</vt:lpstr>
      <vt:lpstr>Discussions Cont.</vt:lpstr>
      <vt:lpstr>CONLUSIONS AND POLICY RECOMMENDATIONS</vt:lpstr>
      <vt:lpstr>    Thank you for your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SUBSIDY REMOVAL AND ECONOMIC GROWTH</dc:title>
  <dc:creator>Golden</dc:creator>
  <cp:lastModifiedBy>GEOBOOK</cp:lastModifiedBy>
  <cp:revision>9</cp:revision>
  <dcterms:created xsi:type="dcterms:W3CDTF">2024-08-19T05:31:51Z</dcterms:created>
  <dcterms:modified xsi:type="dcterms:W3CDTF">2024-09-10T10:58:26Z</dcterms:modified>
</cp:coreProperties>
</file>