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03" r:id="rId3"/>
    <p:sldId id="302" r:id="rId4"/>
    <p:sldId id="257" r:id="rId5"/>
    <p:sldId id="277" r:id="rId6"/>
    <p:sldId id="259" r:id="rId7"/>
    <p:sldId id="273" r:id="rId8"/>
    <p:sldId id="274" r:id="rId9"/>
    <p:sldId id="258" r:id="rId10"/>
    <p:sldId id="260" r:id="rId11"/>
    <p:sldId id="276" r:id="rId12"/>
    <p:sldId id="298" r:id="rId13"/>
    <p:sldId id="292" r:id="rId14"/>
    <p:sldId id="270" r:id="rId15"/>
    <p:sldId id="296" r:id="rId16"/>
    <p:sldId id="297" r:id="rId17"/>
    <p:sldId id="299" r:id="rId18"/>
    <p:sldId id="272" r:id="rId19"/>
    <p:sldId id="262" r:id="rId20"/>
    <p:sldId id="271" r:id="rId21"/>
    <p:sldId id="275" r:id="rId22"/>
    <p:sldId id="266" r:id="rId23"/>
    <p:sldId id="265" r:id="rId24"/>
    <p:sldId id="263" r:id="rId25"/>
    <p:sldId id="264" r:id="rId26"/>
    <p:sldId id="283" r:id="rId27"/>
    <p:sldId id="309" r:id="rId28"/>
    <p:sldId id="310" r:id="rId29"/>
    <p:sldId id="304" r:id="rId30"/>
    <p:sldId id="280" r:id="rId31"/>
    <p:sldId id="282" r:id="rId32"/>
    <p:sldId id="281" r:id="rId33"/>
    <p:sldId id="284" r:id="rId34"/>
    <p:sldId id="285" r:id="rId35"/>
    <p:sldId id="286" r:id="rId36"/>
    <p:sldId id="287" r:id="rId37"/>
    <p:sldId id="289" r:id="rId38"/>
    <p:sldId id="290" r:id="rId39"/>
    <p:sldId id="288" r:id="rId40"/>
    <p:sldId id="291" r:id="rId41"/>
    <p:sldId id="307" r:id="rId42"/>
    <p:sldId id="308" r:id="rId43"/>
    <p:sldId id="269" r:id="rId44"/>
    <p:sldId id="261" r:id="rId45"/>
    <p:sldId id="267" r:id="rId46"/>
    <p:sldId id="268" r:id="rId47"/>
    <p:sldId id="278" r:id="rId48"/>
    <p:sldId id="279" r:id="rId49"/>
    <p:sldId id="294" r:id="rId50"/>
    <p:sldId id="311" r:id="rId51"/>
    <p:sldId id="293" r:id="rId52"/>
    <p:sldId id="295" r:id="rId53"/>
    <p:sldId id="305" r:id="rId54"/>
    <p:sldId id="300" r:id="rId55"/>
    <p:sldId id="30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47510-FA90-404A-AA9B-4E007AAD0F21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65F0D-878A-4D93-A157-1E4279621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5F621-0049-49AA-93A9-E3E33F2BA3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88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26FF8A-B62F-29E0-9FE7-95123AB8F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0A8A3CF-16E7-B42E-4C1C-E4D2B9060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575092-11CD-731B-C2CE-8811F810A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AF92-2B4C-4EE5-B8AF-85AA7AD8B4A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E2FDA3-7044-C6BE-FF7E-A4B2F6A6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85F35A-2630-F600-126C-6D48EA563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D3E9-C685-4C2A-B660-5B28D3C8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41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6B5FA6-7D58-ECF7-75E5-3FA2BC707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681136-BF3E-2248-1848-93EAE50B9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6BBAE0-0FBC-16BC-BB0E-25D05C3B6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AF92-2B4C-4EE5-B8AF-85AA7AD8B4A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CFA33C-1BB2-645D-2959-241596F9B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C4AAE6-5E6D-8389-9F05-8853BB8A3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D3E9-C685-4C2A-B660-5B28D3C8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55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EE0A432-72F3-8174-CE0A-9FA3A6F804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34A392-E364-9E4F-7AC6-D05CE2BB9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F2D03F-588A-2769-382E-0288C5BA2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AF92-2B4C-4EE5-B8AF-85AA7AD8B4A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1AF35B-C479-8CFA-D37C-DCADF648B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38F870-892F-8A94-88D5-2CA5477F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D3E9-C685-4C2A-B660-5B28D3C8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3B4FD5-9288-CECB-044F-84E7C002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3F0705-945B-3325-2E32-282B7EB4E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84A310-78A3-B763-9ACA-0B08801A8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AF92-2B4C-4EE5-B8AF-85AA7AD8B4A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F7CDE8-A39F-9F9C-1853-7D54D5CA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62BFD7-8248-F918-D7DC-5D853E03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D3E9-C685-4C2A-B660-5B28D3C8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21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0BF894-F853-F06A-0102-DCC63D5B3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088845-07A8-024E-B265-7F27A7905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C22428-18A3-8D16-66D2-C263DCE9B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AF92-2B4C-4EE5-B8AF-85AA7AD8B4A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C3DDB1-3A96-A6FB-0A5D-39BB0D18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3E9554-831E-FE1E-0331-2E86A75EA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D3E9-C685-4C2A-B660-5B28D3C8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1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18B76-2EC0-B51F-10A8-08DB56E3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FB617F-CD96-E7E9-4C95-618389730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2858FE8-8F24-310E-8E2F-014465CF2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5DAEDA-E661-34B9-DAC6-B2C7FB351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AF92-2B4C-4EE5-B8AF-85AA7AD8B4A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C9C7D9A-32A6-6129-7F59-FC37143AB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A90830-0F9E-AAB3-05C7-7B16C7F5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D3E9-C685-4C2A-B660-5B28D3C8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6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F433A-5E82-7B1A-1E16-7324B612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7E01C0-8F45-87E9-1748-18F003B62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15995E-7EDF-B6FE-BBE2-38BFB7463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6127A4D-96C4-49B3-E480-B7987499C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98ECC5B-12FE-72C0-1EE8-EC4FD059D7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898D1E5-7E24-7FD3-5AB1-62EBA9B56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AF92-2B4C-4EE5-B8AF-85AA7AD8B4A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14D0EFA-0269-FE18-E8B0-20A2CCCD4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788DB7B-8AC9-5165-0482-7A48AC5FC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D3E9-C685-4C2A-B660-5B28D3C8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53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09D756-D94B-6728-839C-4F21E449A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825108-CEFF-6D43-7B9B-9C42FF40F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AF92-2B4C-4EE5-B8AF-85AA7AD8B4A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34ED13B-52EB-F48D-5140-69851842E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B17D5D-C609-D210-CAC2-81CDC51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D3E9-C685-4C2A-B660-5B28D3C8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18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2657BC3-5ED9-AD50-0D86-470F6550C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AF92-2B4C-4EE5-B8AF-85AA7AD8B4A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E40419-3DB8-8304-E716-162DB7D6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898ABB7-B008-F72D-4862-209ACEC69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D3E9-C685-4C2A-B660-5B28D3C8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68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D10684-538F-E6F7-1CA3-9AB20A182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8E2DB0-836E-CB41-DFDB-08F99225B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FFCAD8-B2BF-570A-138E-30B252F91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F39B4C-910A-82FE-156F-6444E6742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AF92-2B4C-4EE5-B8AF-85AA7AD8B4A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2D3925-B345-C3C6-E0C0-4A02193C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28CB04-1E45-ACEE-5F2B-2FB8220C8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D3E9-C685-4C2A-B660-5B28D3C8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3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0DE73F-3549-CA81-9749-887903F4A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4DCEB2A-9D5E-BDF0-68AE-3F491FDA7A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81C368-960E-E9AE-619E-55532DC99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59F4A3-1380-0EEC-31BD-F92860D5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AF92-2B4C-4EE5-B8AF-85AA7AD8B4A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B9B6E9-2712-B9F3-AEF3-32888FBC5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11B42B-C3B8-18EF-1CFE-7CA06435B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D3E9-C685-4C2A-B660-5B28D3C8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5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CCA1B6A-494C-CB0D-92F2-A3F6F7981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BE8DF5-2EB2-A440-07D5-21F443B45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A6E3EC-8B52-BABB-C60D-F257A842E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90AF92-2B4C-4EE5-B8AF-85AA7AD8B4A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2643B1-45D2-A0F1-8B58-DEA928BFA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082DC1-4193-2F4F-57FD-299D1AFCF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8ED3E9-C685-4C2A-B660-5B28D3C85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91432-5521-FAED-71A3-4EC04FDBD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217" y="1122363"/>
            <a:ext cx="12205217" cy="160273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Health Management Professionals and National Development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25C98C3-2CB7-06A2-B92A-F2C176330D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2464"/>
            <a:ext cx="9856206" cy="2023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Imran O. Morhason-Bello</a:t>
            </a:r>
          </a:p>
          <a:p>
            <a:r>
              <a:rPr lang="en-US" sz="1200" dirty="0">
                <a:solidFill>
                  <a:srgbClr val="222222"/>
                </a:solidFill>
                <a:latin typeface="Arial Narrow" panose="020B0606020202030204" pitchFamily="34" charset="0"/>
              </a:rPr>
              <a:t>MBBS(</a:t>
            </a:r>
            <a:r>
              <a:rPr lang="en-US" sz="1200" dirty="0" err="1">
                <a:solidFill>
                  <a:srgbClr val="222222"/>
                </a:solidFill>
                <a:latin typeface="Arial Narrow" panose="020B0606020202030204" pitchFamily="34" charset="0"/>
              </a:rPr>
              <a:t>Ib</a:t>
            </a:r>
            <a:r>
              <a:rPr lang="en-US" sz="1200" dirty="0">
                <a:solidFill>
                  <a:srgbClr val="222222"/>
                </a:solidFill>
                <a:latin typeface="Arial Narrow" panose="020B0606020202030204" pitchFamily="34" charset="0"/>
              </a:rPr>
              <a:t>), MSc Rep Biol(</a:t>
            </a:r>
            <a:r>
              <a:rPr lang="en-US" sz="1200" dirty="0" err="1">
                <a:solidFill>
                  <a:srgbClr val="222222"/>
                </a:solidFill>
                <a:latin typeface="Arial Narrow" panose="020B0606020202030204" pitchFamily="34" charset="0"/>
              </a:rPr>
              <a:t>Ib</a:t>
            </a:r>
            <a:r>
              <a:rPr lang="en-US" sz="1200" dirty="0">
                <a:solidFill>
                  <a:srgbClr val="222222"/>
                </a:solidFill>
                <a:latin typeface="Arial Narrow" panose="020B0606020202030204" pitchFamily="34" charset="0"/>
              </a:rPr>
              <a:t>); MPH(Liverpool), PhD(London), MD, FWACS, FMCOG, FICS</a:t>
            </a:r>
          </a:p>
          <a:p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​Department of Obstetrics and Gynaecology, Faculty of Clinical Sciences,</a:t>
            </a:r>
          </a:p>
          <a:p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College of Medicine,  University of Ibadan and University College Hospital</a:t>
            </a:r>
          </a:p>
          <a:p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Ibadan, Nigeria.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676B39-9B31-C307-A398-8ECD6C6BED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202" y="5830432"/>
            <a:ext cx="832919" cy="95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ollege of Medicine, University of Ibadan | Ibadan">
            <a:extLst>
              <a:ext uri="{FF2B5EF4-FFF2-40B4-BE49-F238E27FC236}">
                <a16:creationId xmlns:a16="http://schemas.microsoft.com/office/drawing/2014/main" xmlns="" id="{29221AC4-D1EC-3D5C-F10C-7C73D2E3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86D0DF48-56C9-A7B5-EA48-96F48BBFC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137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739F45-4CA9-26B9-3D66-B36886420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Social Health Protection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5F148B-ED3D-19B3-81C6-3929BA813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i="0" dirty="0">
                <a:solidFill>
                  <a:srgbClr val="2D2D2D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The ILO promotes a rights-based approach to </a:t>
            </a:r>
            <a:r>
              <a:rPr lang="en-US" b="1" i="0" dirty="0">
                <a:solidFill>
                  <a:srgbClr val="2D2D2D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social health protection</a:t>
            </a:r>
            <a:r>
              <a:rPr lang="en-US" i="0" dirty="0">
                <a:solidFill>
                  <a:srgbClr val="2D2D2D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, with the objective of ensuring effective access to quality health care without hardship and impoverishment. </a:t>
            </a:r>
          </a:p>
          <a:p>
            <a:pPr marL="0" indent="0">
              <a:buNone/>
            </a:pPr>
            <a:endParaRPr lang="en-US" i="0" dirty="0">
              <a:solidFill>
                <a:srgbClr val="2D2D2D"/>
              </a:solidFill>
              <a:effectLst/>
              <a:highlight>
                <a:srgbClr val="FFFFFF"/>
              </a:highlight>
              <a:latin typeface="Noto Sans" panose="020B05020405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i="0" dirty="0">
                <a:solidFill>
                  <a:srgbClr val="2D2D2D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This rights-based approach is rooted in the body of human rights and ILO standards which represent a global consensus to guide the development of social health protection systems.</a:t>
            </a:r>
            <a:endParaRPr lang="en-US" dirty="0"/>
          </a:p>
        </p:txBody>
      </p:sp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36C47E0C-6ED7-DF04-C9ED-FD2DB83D6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999FCCE9-DB42-181C-3104-2F6FB7D8C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806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2B25DE2-028B-0181-F424-831C8C972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Health system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123683-770B-9777-BD70-2E0F11C519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expertise, structure, and organization that make possible the delivery of health services nationwide, comprising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leadership and governance;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human resources for health;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financial management;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health information;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management of medicines;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health service delivery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2BC16CAD-135D-4871-3284-07CCD0112E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9854" y="1825625"/>
            <a:ext cx="5287223" cy="3734101"/>
          </a:xfrm>
          <a:prstGeom prst="rect">
            <a:avLst/>
          </a:prstGeom>
        </p:spPr>
      </p:pic>
      <p:pic>
        <p:nvPicPr>
          <p:cNvPr id="2" name="Picture 1" descr="College of Medicine, University of Ibadan | Ibadan">
            <a:extLst>
              <a:ext uri="{FF2B5EF4-FFF2-40B4-BE49-F238E27FC236}">
                <a16:creationId xmlns:a16="http://schemas.microsoft.com/office/drawing/2014/main" xmlns="" id="{CEDA5C3E-F0FA-7A05-200C-CEFE1EA46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09A78380-822D-1F8C-ABFB-C8AFFDCC0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F603C0-AE5B-FDB4-F6BE-FCD26FDA6F64}"/>
              </a:ext>
            </a:extLst>
          </p:cNvPr>
          <p:cNvSpPr/>
          <p:nvPr/>
        </p:nvSpPr>
        <p:spPr>
          <a:xfrm>
            <a:off x="6762938" y="2625505"/>
            <a:ext cx="1303699" cy="6065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C6AA17A-E6D5-BF44-4A73-A5A0C3BE0833}"/>
              </a:ext>
            </a:extLst>
          </p:cNvPr>
          <p:cNvSpPr/>
          <p:nvPr/>
        </p:nvSpPr>
        <p:spPr>
          <a:xfrm>
            <a:off x="10288429" y="2625505"/>
            <a:ext cx="1303699" cy="6065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09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984EE0-7A91-5A9F-CFAE-4E61EB52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F3A785C-BC2F-A9D6-2A4E-9DBAD80E87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8746" y="1919329"/>
            <a:ext cx="4200508" cy="416392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A80B933-D93B-6B24-7A45-12B6C8AC3A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ollege of Medicine, University of Ibadan | Ibadan">
            <a:extLst>
              <a:ext uri="{FF2B5EF4-FFF2-40B4-BE49-F238E27FC236}">
                <a16:creationId xmlns:a16="http://schemas.microsoft.com/office/drawing/2014/main" xmlns="" id="{648F76C4-9BC3-1CA6-D91D-AA3422156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A9021D97-D3B7-3A1C-C242-99533B2AD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957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853B0209-0E47-B1F7-CDEA-68C9EC867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Health systems in focus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42522C6E-8E21-0C18-3D23-778A89C4D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CD22AD0-0775-CC33-DDBF-1BD72008F9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28390" y="2613717"/>
            <a:ext cx="3818444" cy="368458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0C740C66-E468-8499-4100-28645AC26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0" dirty="0">
                <a:highlight>
                  <a:srgbClr val="FFFFFF"/>
                </a:highlight>
                <a:latin typeface="Google Sans"/>
              </a:rPr>
              <a:t>The main components of a healthcare system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A90DA70-B8F4-7ACF-1EA5-303E6F851A7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32674" y="2505075"/>
            <a:ext cx="4462239" cy="3684588"/>
          </a:xfrm>
          <a:prstGeom prst="rect">
            <a:avLst/>
          </a:prstGeom>
        </p:spPr>
      </p:pic>
      <p:pic>
        <p:nvPicPr>
          <p:cNvPr id="2" name="Picture 1" descr="College of Medicine, University of Ibadan | Ibadan">
            <a:extLst>
              <a:ext uri="{FF2B5EF4-FFF2-40B4-BE49-F238E27FC236}">
                <a16:creationId xmlns:a16="http://schemas.microsoft.com/office/drawing/2014/main" xmlns="" id="{8BEA45E5-4859-7C9E-4CEB-9B5F6C43E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67EFC9D9-121B-8C23-41D3-FF339DD51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246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2179F3-1A08-662A-CA9B-9EB38BD08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7A7CA7-5BC3-871E-63E7-2109BFFD6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029" y="1828800"/>
            <a:ext cx="6524625" cy="5029200"/>
          </a:xfrm>
          <a:prstGeom prst="rect">
            <a:avLst/>
          </a:prstGeom>
        </p:spPr>
      </p:pic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82F61C13-91DE-E71A-11C0-A5D6B3D6B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388DB96C-EE7F-DA7A-E03F-2EB9E29BB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731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5B6E3A76-81E7-D7DE-691E-40D67261A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64" y="337964"/>
            <a:ext cx="11181784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The governance structure – wheel &amp; spoke approach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73FBDF-40DB-0451-1511-3C1AD1FF9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586" y="1837854"/>
            <a:ext cx="7188449" cy="4869256"/>
          </a:xfrm>
          <a:prstGeom prst="rect">
            <a:avLst/>
          </a:prstGeom>
        </p:spPr>
      </p:pic>
      <p:pic>
        <p:nvPicPr>
          <p:cNvPr id="2" name="Picture 1" descr="College of Medicine, University of Ibadan | Ibadan">
            <a:extLst>
              <a:ext uri="{FF2B5EF4-FFF2-40B4-BE49-F238E27FC236}">
                <a16:creationId xmlns:a16="http://schemas.microsoft.com/office/drawing/2014/main" xmlns="" id="{D3C8D127-C5E0-E6ED-9033-C98F7D63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DF795C1D-75B4-FCB6-AD67-6AB4A4B73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617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2076B8-874F-EC10-231E-B78A3568B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4D9C07-3239-3AC9-8492-9C8852C69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184" y="0"/>
            <a:ext cx="8651631" cy="6858000"/>
          </a:xfrm>
          <a:prstGeom prst="rect">
            <a:avLst/>
          </a:prstGeom>
        </p:spPr>
      </p:pic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669D2F9C-F7BC-A8DE-0362-98489743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E5E0BBF9-D51B-7CED-646A-978E3F66A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754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0F9538-C28F-42E6-95A8-AD4188AB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853" y="156895"/>
            <a:ext cx="9633642" cy="63515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The ultimate is to achieve UHC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F2332B-9173-B93A-2B7B-AD3CF3246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38" y="1183235"/>
            <a:ext cx="10160745" cy="5674765"/>
          </a:xfrm>
          <a:prstGeom prst="rect">
            <a:avLst/>
          </a:prstGeom>
        </p:spPr>
      </p:pic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AA4B0D23-EF16-BE48-E616-5BE161B8A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D0AC16E9-EFDF-1DD7-3B9D-09C033D4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845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EC3A675-5981-4459-DB10-DACEC0D78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3E1333-767A-0065-C126-5BBD96400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005" y="1650050"/>
            <a:ext cx="6034167" cy="52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49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AC29F24C-3324-8BD0-8493-A9D5EBF03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Health Management is crucial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F0D6226C-1FBB-0BA2-9A2A-9DCAEBCDE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8763" y="1825625"/>
            <a:ext cx="6092983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Health management is critical for improving performance, efficiency, and effectiveness of health systems and health programs, thereby improved access and availability of high-quality and affordable health care with a focus on reducing inequities and raising health status of the people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6E110F-5923-BF67-C61D-F0EA70E53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908" y="1400977"/>
            <a:ext cx="5574328" cy="4990663"/>
          </a:xfrm>
          <a:prstGeom prst="rect">
            <a:avLst/>
          </a:prstGeom>
        </p:spPr>
      </p:pic>
      <p:pic>
        <p:nvPicPr>
          <p:cNvPr id="2" name="Picture 1" descr="College of Medicine, University of Ibadan | Ibadan">
            <a:extLst>
              <a:ext uri="{FF2B5EF4-FFF2-40B4-BE49-F238E27FC236}">
                <a16:creationId xmlns:a16="http://schemas.microsoft.com/office/drawing/2014/main" xmlns="" id="{C2EBE848-E681-4211-F7B4-1FB767404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4FC7E6F8-7A2A-3625-5C17-3F3A56D89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786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33CB2B5E-ABFE-7746-3231-23F9E21D1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Special Greetings from my base!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3AAC3A77-56B3-D2A4-1F40-A6781C0AA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253" y="1509147"/>
            <a:ext cx="5157787" cy="823912"/>
          </a:xfrm>
        </p:spPr>
        <p:txBody>
          <a:bodyPr/>
          <a:lstStyle/>
          <a:p>
            <a:r>
              <a:rPr lang="en-US" dirty="0"/>
              <a:t>University of Ibadan, Nigeria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88F000C0-551E-2568-AC87-43102E8351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6532" y="2744936"/>
            <a:ext cx="5742821" cy="32159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E78A73CC-6EDE-A1D1-38E8-320958503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599918"/>
            <a:ext cx="5183188" cy="823912"/>
          </a:xfrm>
        </p:spPr>
        <p:txBody>
          <a:bodyPr/>
          <a:lstStyle/>
          <a:p>
            <a:r>
              <a:rPr lang="en-US" dirty="0"/>
              <a:t>University College Hospital, Ibadan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B17CC2-51D9-BD75-D403-CE7AE935A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602" y="2333059"/>
            <a:ext cx="2329448" cy="15501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1DEB302-0C86-DC70-51F6-F0B318A9C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51" y="3883201"/>
            <a:ext cx="5060887" cy="2838841"/>
          </a:xfrm>
          <a:prstGeom prst="rect">
            <a:avLst/>
          </a:prstGeom>
        </p:spPr>
      </p:pic>
      <p:pic>
        <p:nvPicPr>
          <p:cNvPr id="15" name="Picture 14" descr="College of Medicine, University of Ibadan | Ibadan">
            <a:extLst>
              <a:ext uri="{FF2B5EF4-FFF2-40B4-BE49-F238E27FC236}">
                <a16:creationId xmlns:a16="http://schemas.microsoft.com/office/drawing/2014/main" xmlns="" id="{4D607708-9848-4D5E-7078-E471174E9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898D6558-09D3-89CE-737E-FB39975AB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857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E24DF3-89AE-C7C4-0EE8-2C6D29F94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Health Management or Health Leadership?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862E12-DF05-ED67-63C7-36E050AD0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60" y="2116201"/>
            <a:ext cx="5270851" cy="4658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42DFA2-4139-CC96-17F1-96609EAD5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050" y="2481262"/>
            <a:ext cx="4095750" cy="3724275"/>
          </a:xfrm>
          <a:prstGeom prst="rect">
            <a:avLst/>
          </a:prstGeom>
        </p:spPr>
      </p:pic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D9178BB2-3FF0-800F-B372-D321721F8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D4F5F746-4076-D067-7132-E1B6AF74E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90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75AB13-3729-C846-76AE-7FD2F88EC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The role of Health management is diverse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E468B8-6369-AB7A-C13E-CA82E127C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87" y="1690688"/>
            <a:ext cx="8080233" cy="4934770"/>
          </a:xfrm>
          <a:prstGeom prst="rect">
            <a:avLst/>
          </a:prstGeom>
        </p:spPr>
      </p:pic>
      <p:pic>
        <p:nvPicPr>
          <p:cNvPr id="3" name="Picture 2" descr="College of Medicine, University of Ibadan | Ibadan">
            <a:extLst>
              <a:ext uri="{FF2B5EF4-FFF2-40B4-BE49-F238E27FC236}">
                <a16:creationId xmlns:a16="http://schemas.microsoft.com/office/drawing/2014/main" xmlns="" id="{CF55B824-C57A-8EB1-BFE1-FE0F04FCD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0EAF52AD-5F4D-E64A-8A97-43FDF5B57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610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021FBA-F9BC-9826-28C0-840F4236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The lens of a health manager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B9EA84-E607-4E4D-E99E-7772A1FD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847660"/>
            <a:ext cx="5010339" cy="5010339"/>
          </a:xfrm>
          <a:prstGeom prst="rect">
            <a:avLst/>
          </a:prstGeom>
        </p:spPr>
      </p:pic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0F4EAD67-4D01-7E3E-5100-A8E5515A1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2E690E5D-402C-3C0C-7CEE-7FD7E57D0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976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1C1667-AE8D-BA30-2F0E-5AFA42B97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54522" cy="1219231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E7D91E-7E7C-C103-11DC-49A04BAF3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98" y="2622339"/>
            <a:ext cx="6260019" cy="4235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56C8B8-9623-C360-9B04-E58215CF1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721" y="1071531"/>
            <a:ext cx="5917949" cy="366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05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04C75F9-7D4C-9DB8-69E8-C8B57011C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Health management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AC72140-2E16-C3D7-D2EF-053D1DBD1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Healthcare management is the discipline that oversees the planning, coordination, and administration of healthcare services, facilities, and resources.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It is a crucial part of the healthcare industry, ensuring that medical institutions, clinics, and hospitals operate smoothly and efficiently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 descr="College of Medicine, University of Ibadan | Ibadan">
            <a:extLst>
              <a:ext uri="{FF2B5EF4-FFF2-40B4-BE49-F238E27FC236}">
                <a16:creationId xmlns:a16="http://schemas.microsoft.com/office/drawing/2014/main" xmlns="" id="{F0209D6E-C682-BDED-CF58-9AABA0A7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23191565-27C5-186A-E81C-B64B43B02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943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8C38839-CC7C-CBBD-D59F-6C0AD948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Health management professionals is a coordinator or a leader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4AF150-7276-4B37-993B-B6AE87BAB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174" y="2016125"/>
            <a:ext cx="6524625" cy="4476750"/>
          </a:xfrm>
          <a:prstGeom prst="rect">
            <a:avLst/>
          </a:prstGeom>
        </p:spPr>
      </p:pic>
      <p:pic>
        <p:nvPicPr>
          <p:cNvPr id="2" name="Picture 1" descr="College of Medicine, University of Ibadan | Ibadan">
            <a:extLst>
              <a:ext uri="{FF2B5EF4-FFF2-40B4-BE49-F238E27FC236}">
                <a16:creationId xmlns:a16="http://schemas.microsoft.com/office/drawing/2014/main" xmlns="" id="{2A662D23-34A0-C2D6-496E-5F8B69AC9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E72DE4CE-4DCC-93D5-6DA4-E636C0F20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113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955C54CA-19BF-03F0-5739-628A35D4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Indicators of National Development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B120F8CF-094F-6F8C-57E5-58F46CAC1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Gross Domestic Product (GDP) 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Gross National Product (GNP) 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GNP per capita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Birth and death rates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The Human Development Index (HDI) 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Infant mortality rate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Literacy rate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Life expectancy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College of Medicine, University of Ibadan | Ibadan">
            <a:extLst>
              <a:ext uri="{FF2B5EF4-FFF2-40B4-BE49-F238E27FC236}">
                <a16:creationId xmlns:a16="http://schemas.microsoft.com/office/drawing/2014/main" xmlns="" id="{89618D63-C1A6-8891-6E09-A9BAF756E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22BA6625-E082-DE74-3C90-1507EB0B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308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DF1CA-ADC2-FD5C-7100-F18A26016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ABCA8E4-5AC1-34F0-BD51-DEA87D746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02669"/>
            <a:ext cx="6468701" cy="4855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403586-2068-2319-56FA-15F7BCF4B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939" y="3051017"/>
            <a:ext cx="5517365" cy="2266061"/>
          </a:xfrm>
          <a:prstGeom prst="rect">
            <a:avLst/>
          </a:prstGeom>
        </p:spPr>
      </p:pic>
      <p:pic>
        <p:nvPicPr>
          <p:cNvPr id="6" name="Picture 5" descr="College of Medicine, University of Ibadan | Ibadan">
            <a:extLst>
              <a:ext uri="{FF2B5EF4-FFF2-40B4-BE49-F238E27FC236}">
                <a16:creationId xmlns:a16="http://schemas.microsoft.com/office/drawing/2014/main" xmlns="" id="{9144EED0-2BDB-DB6B-CA2C-04A84FBC9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D526C377-7B23-5A71-79A3-D16995EDF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8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5DEF47D7-86DA-A4CB-B937-FBADF8561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DDB0A2-9587-96B4-CB59-E4BE8E2DC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952"/>
            <a:ext cx="12192000" cy="5724095"/>
          </a:xfrm>
          <a:prstGeom prst="rect">
            <a:avLst/>
          </a:prstGeom>
        </p:spPr>
      </p:pic>
      <p:pic>
        <p:nvPicPr>
          <p:cNvPr id="6" name="Picture 5" descr="College of Medicine, University of Ibadan | Ibadan">
            <a:extLst>
              <a:ext uri="{FF2B5EF4-FFF2-40B4-BE49-F238E27FC236}">
                <a16:creationId xmlns:a16="http://schemas.microsoft.com/office/drawing/2014/main" xmlns="" id="{10DAA06E-B92A-2E6F-1527-2153C403B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4A7512A1-796C-ACFC-74DD-AD4B451F9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179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DD5357-AEB6-F8F5-147F-B9477A53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47" y="725753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Nigeria – is highly heterogeneous in culture, language, belief and social systems</a:t>
            </a:r>
          </a:p>
        </p:txBody>
      </p:sp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99B6F24D-3F4F-1712-541E-9793F1F85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6" y="1"/>
            <a:ext cx="723086" cy="7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45CC2461-C5A9-B725-6654-80FAF6EEC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43852"/>
            <a:ext cx="838200" cy="88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22C6D4-D79D-42E6-C880-09965805C0A0}"/>
              </a:ext>
            </a:extLst>
          </p:cNvPr>
          <p:cNvSpPr txBox="1"/>
          <p:nvPr/>
        </p:nvSpPr>
        <p:spPr>
          <a:xfrm>
            <a:off x="415944" y="2397911"/>
            <a:ext cx="48234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Huge population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High poverty level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Low literacy level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Below average health outcomes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High infection rates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Considerable natural resources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Conflicts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Unstable polity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Brilliant and hardworking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1030" name="Picture 6" descr="Lesson Notes By Weeks and Term - Primary 5 - CULTURAL DIVERSITY">
            <a:extLst>
              <a:ext uri="{FF2B5EF4-FFF2-40B4-BE49-F238E27FC236}">
                <a16:creationId xmlns:a16="http://schemas.microsoft.com/office/drawing/2014/main" xmlns="" id="{983E8C9D-D724-E5B9-1023-2174139EA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819" y="2035734"/>
            <a:ext cx="6061607" cy="433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64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1C5BA6-CA3E-C03A-051D-CA9DE046F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5EC983-65AE-3F15-AB77-2E5824A0E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36" y="1843732"/>
            <a:ext cx="10753928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Leadership of Applied Information Management Professionals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Esther </a:t>
            </a:r>
            <a:r>
              <a:rPr lang="en-US" dirty="0" err="1"/>
              <a:t>Ikomi</a:t>
            </a:r>
            <a:endParaRPr lang="en-US" dirty="0"/>
          </a:p>
        </p:txBody>
      </p:sp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2EFC021B-8224-4DE7-ABFA-7A0ADD9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5795752E-20D6-9557-B96A-1FF08242F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806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66FA295-837D-47EA-82CF-62FC5A6F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Nigeria as a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702C93-9C68-4B5F-A171-CBD0430E5A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In Nigeria, </a:t>
            </a:r>
            <a:r>
              <a:rPr lang="en-US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the current population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 is </a:t>
            </a:r>
            <a:r>
              <a:rPr lang="en-US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218,541,207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 as of 2022 with a </a:t>
            </a:r>
            <a:r>
              <a:rPr lang="en-US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projected increase of 73%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 to </a:t>
            </a:r>
            <a:r>
              <a:rPr lang="en-US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377,459,884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 by 2050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8D17D4F2-0036-9195-BBC1-69ABCD0288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2250" y="1881981"/>
            <a:ext cx="4381500" cy="4238625"/>
          </a:xfrm>
        </p:spPr>
      </p:pic>
      <p:pic>
        <p:nvPicPr>
          <p:cNvPr id="8" name="Picture 7" descr="College of Medicine, University of Ibadan | Ibadan">
            <a:extLst>
              <a:ext uri="{FF2B5EF4-FFF2-40B4-BE49-F238E27FC236}">
                <a16:creationId xmlns:a16="http://schemas.microsoft.com/office/drawing/2014/main" xmlns="" id="{3FFFFAF7-F10F-2BB6-2556-57F1882C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0018F060-2AA6-1AF5-DB9B-A86F0582C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866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A5DFDF-CAF9-6C4F-4375-FD9D9C58D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982820B2-B8B5-A6D2-C9CC-ABB0F3958F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algn="l"/>
            <a:r>
              <a:rPr lang="en-US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Projected number of additional people expected to be covered by essential health services and not experiencing financial hardship </a:t>
            </a:r>
            <a:r>
              <a:rPr lang="en-US" b="0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Nigeria, 2018 - 2025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FEFBB3F-5284-4C9E-929F-16D66F6D0D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5409" y="2505075"/>
            <a:ext cx="4646545" cy="368458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8D11F36-3936-3DE2-E01A-00A798155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761728"/>
            <a:ext cx="5183188" cy="823912"/>
          </a:xfrm>
        </p:spPr>
        <p:txBody>
          <a:bodyPr>
            <a:normAutofit fontScale="62500" lnSpcReduction="20000"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Projected number of additional people expected to be enjoying better health and wellbeing</a:t>
            </a:r>
            <a:br>
              <a:rPr lang="en-US" sz="2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</a:br>
            <a:r>
              <a:rPr lang="en-US" sz="2400" b="0" i="0" dirty="0">
                <a:effectLst/>
                <a:highlight>
                  <a:srgbClr val="FFFFFF"/>
                </a:highlight>
              </a:rPr>
              <a:t>Nigeria, 2018 - 2025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6BEFD3A-D503-9D3D-7B2D-96388E1509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41126" y="2656681"/>
            <a:ext cx="4257675" cy="3381375"/>
          </a:xfrm>
        </p:spPr>
      </p:pic>
      <p:pic>
        <p:nvPicPr>
          <p:cNvPr id="10" name="Picture 9" descr="College of Medicine, University of Ibadan | Ibadan">
            <a:extLst>
              <a:ext uri="{FF2B5EF4-FFF2-40B4-BE49-F238E27FC236}">
                <a16:creationId xmlns:a16="http://schemas.microsoft.com/office/drawing/2014/main" xmlns="" id="{299DAC22-F055-3B68-D2EA-3029F7E01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034493F6-763C-2C72-FEC3-80B4A3E2C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565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3A40CB-3640-14BB-4391-0CB4A351D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FB27B34-3D53-4209-6924-7B90A219CC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91385" y="1825625"/>
            <a:ext cx="4143230" cy="4351338"/>
          </a:xfr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6E7E8CED-8A69-42EF-5631-D626041B39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 descr="College of Medicine, University of Ibadan | Ibadan">
            <a:extLst>
              <a:ext uri="{FF2B5EF4-FFF2-40B4-BE49-F238E27FC236}">
                <a16:creationId xmlns:a16="http://schemas.microsoft.com/office/drawing/2014/main" xmlns="" id="{EFBBF652-521C-2D5F-030C-BAD9ED3A5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214E4AA4-F9DD-4267-F5F4-E7869E4BB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165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243EAD-36B2-38CF-6F54-A347E72FE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12" y="181264"/>
            <a:ext cx="9732475" cy="49538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5509DC-3D6E-EC98-6EE4-98CBF7469D34}"/>
              </a:ext>
            </a:extLst>
          </p:cNvPr>
          <p:cNvSpPr txBox="1"/>
          <p:nvPr/>
        </p:nvSpPr>
        <p:spPr>
          <a:xfrm>
            <a:off x="733331" y="5549774"/>
            <a:ext cx="10040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 peep into more indicators of National Development </a:t>
            </a:r>
          </a:p>
        </p:txBody>
      </p:sp>
      <p:pic>
        <p:nvPicPr>
          <p:cNvPr id="8" name="Picture 7" descr="College of Medicine, University of Ibadan | Ibadan">
            <a:extLst>
              <a:ext uri="{FF2B5EF4-FFF2-40B4-BE49-F238E27FC236}">
                <a16:creationId xmlns:a16="http://schemas.microsoft.com/office/drawing/2014/main" xmlns="" id="{3907166C-89DB-2BE7-596E-60425E074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EC2436D9-9175-544D-1C1F-D0725EB61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696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34D9BE-98DF-42BA-5460-EE71BED39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860" y="466284"/>
            <a:ext cx="8781861" cy="4891592"/>
          </a:xfrm>
          <a:prstGeom prst="rect">
            <a:avLst/>
          </a:prstGeom>
        </p:spPr>
      </p:pic>
      <p:pic>
        <p:nvPicPr>
          <p:cNvPr id="5" name="Picture 4" descr="College of Medicine, University of Ibadan | Ibadan">
            <a:extLst>
              <a:ext uri="{FF2B5EF4-FFF2-40B4-BE49-F238E27FC236}">
                <a16:creationId xmlns:a16="http://schemas.microsoft.com/office/drawing/2014/main" xmlns="" id="{7B4C4A91-B7CD-5669-83ED-54BD4F14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3354CAD2-E0F6-8537-FA3F-FE5F238AF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887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4BAC48-C881-1286-628E-84FC26D88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BFA492-0B9C-1AE5-5D55-B7633D70C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832" y="0"/>
            <a:ext cx="756233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FC90CE-86C1-5C88-8289-DAD9A87788C8}"/>
              </a:ext>
            </a:extLst>
          </p:cNvPr>
          <p:cNvSpPr/>
          <p:nvPr/>
        </p:nvSpPr>
        <p:spPr>
          <a:xfrm>
            <a:off x="2326741" y="5911913"/>
            <a:ext cx="7604910" cy="4979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F517389-CE91-6380-91FD-B81A15A7CE2B}"/>
              </a:ext>
            </a:extLst>
          </p:cNvPr>
          <p:cNvSpPr/>
          <p:nvPr/>
        </p:nvSpPr>
        <p:spPr>
          <a:xfrm>
            <a:off x="2326741" y="2154725"/>
            <a:ext cx="7604910" cy="79670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ollege of Medicine, University of Ibadan | Ibadan">
            <a:extLst>
              <a:ext uri="{FF2B5EF4-FFF2-40B4-BE49-F238E27FC236}">
                <a16:creationId xmlns:a16="http://schemas.microsoft.com/office/drawing/2014/main" xmlns="" id="{7CA45DC6-F529-3285-2C1D-A757F6935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905EE3E0-CDFC-007F-59AD-204AD3265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681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9F63EC-99E1-81E6-36F7-F92A90F9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6C3233-616E-E0FE-97AD-0F3D5479E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78" y="0"/>
            <a:ext cx="6518495" cy="3430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F3E19A-A091-FA26-D7E2-10775191A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564" y="3682328"/>
            <a:ext cx="7778436" cy="3175672"/>
          </a:xfrm>
          <a:prstGeom prst="rect">
            <a:avLst/>
          </a:prstGeom>
        </p:spPr>
      </p:pic>
      <p:pic>
        <p:nvPicPr>
          <p:cNvPr id="7" name="Picture 6" descr="College of Medicine, University of Ibadan | Ibadan">
            <a:extLst>
              <a:ext uri="{FF2B5EF4-FFF2-40B4-BE49-F238E27FC236}">
                <a16:creationId xmlns:a16="http://schemas.microsoft.com/office/drawing/2014/main" xmlns="" id="{609C473C-C42F-1B03-3605-F6F40D91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E4F8331B-07E1-E85F-C014-57F9C6E0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899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64FB80-4975-684D-A9AD-D50E137F3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9E14A9-4963-2934-C3E4-3DFD2DB5C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F0E2E7C4-AE31-C580-279C-7EB746E99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1D78BCFB-C5A5-F48A-F47A-11CECF4EE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346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20CE00-4D05-FCA2-E72D-41406E94E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407215-44FD-FE00-C3DC-40D48122D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523" y="716497"/>
            <a:ext cx="8546471" cy="5425006"/>
          </a:xfrm>
          <a:prstGeom prst="rect">
            <a:avLst/>
          </a:prstGeom>
        </p:spPr>
      </p:pic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99EC29DB-2679-2D7B-2C39-C9FEC7ED0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349AD764-66CF-DD49-4746-04BEA63E3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2521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D85D62-7980-A2C0-4B9D-41981F59E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857273-D7F6-D29B-A4D9-5F06806B6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6159"/>
            <a:ext cx="10237583" cy="6066716"/>
          </a:xfrm>
          <a:prstGeom prst="rect">
            <a:avLst/>
          </a:prstGeom>
        </p:spPr>
      </p:pic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7E4081FF-86D0-8F0A-C046-BED7CFCB2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7FBD4B8F-11A1-4C91-3D4F-41BF08B17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6FC212D-A0FE-845F-E66D-66DC1F0974B5}"/>
              </a:ext>
            </a:extLst>
          </p:cNvPr>
          <p:cNvSpPr/>
          <p:nvPr/>
        </p:nvSpPr>
        <p:spPr>
          <a:xfrm>
            <a:off x="7469109" y="3947311"/>
            <a:ext cx="3606674" cy="12312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89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604700-0A05-D4A1-6A17-E14134E5B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28C74D-C331-C252-00A6-02ACE284D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153" y="1475715"/>
            <a:ext cx="11171977" cy="47012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Background</a:t>
            </a:r>
          </a:p>
          <a:p>
            <a:pPr lvl="1"/>
            <a:r>
              <a:rPr lang="en-US" dirty="0"/>
              <a:t>Definition of health</a:t>
            </a:r>
          </a:p>
          <a:p>
            <a:pPr lvl="1"/>
            <a:r>
              <a:rPr lang="en-US" dirty="0"/>
              <a:t>Social determinant of health </a:t>
            </a:r>
          </a:p>
          <a:p>
            <a:pPr lvl="1"/>
            <a:r>
              <a:rPr lang="en-US" dirty="0"/>
              <a:t>Health systems</a:t>
            </a:r>
          </a:p>
          <a:p>
            <a:pPr lvl="1"/>
            <a:r>
              <a:rPr lang="en-US" dirty="0"/>
              <a:t>Health Management Professionals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Indicators for National Development</a:t>
            </a:r>
          </a:p>
          <a:p>
            <a:pPr lvl="1"/>
            <a:r>
              <a:rPr lang="en-US" dirty="0"/>
              <a:t>Nigeria as a case study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Health management professionals responsibilities and 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Recommendations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Take home messages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FFE66A7C-78E8-8DE4-D860-1AF44AC33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124A8B3D-4C00-E0CC-256A-C74DEFFC6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04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8E4D71-4503-40AE-0400-0072A2A4E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35028" cy="73939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DB1BE3-4C1A-D540-A719-2A094D34A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522"/>
            <a:ext cx="7461563" cy="4476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D97745-B2DA-C07E-DA53-8BA3E7CA9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68" y="0"/>
            <a:ext cx="4812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606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FC6991-975A-1827-F343-933BDB00A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554" y="1555414"/>
            <a:ext cx="7206560" cy="4789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463C84-9588-8045-9C45-67DFBE1A4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51" y="1241179"/>
            <a:ext cx="8323906" cy="5315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D651C2-C7BA-B3AA-FA03-69EBCE03B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707" y="28835"/>
            <a:ext cx="4264133" cy="1791274"/>
          </a:xfrm>
          <a:prstGeom prst="rect">
            <a:avLst/>
          </a:prstGeom>
        </p:spPr>
      </p:pic>
      <p:pic>
        <p:nvPicPr>
          <p:cNvPr id="9" name="Picture 8" descr="College of Medicine, University of Ibadan | Ibadan">
            <a:extLst>
              <a:ext uri="{FF2B5EF4-FFF2-40B4-BE49-F238E27FC236}">
                <a16:creationId xmlns:a16="http://schemas.microsoft.com/office/drawing/2014/main" xmlns="" id="{B636F49E-1E9D-BDDB-450C-DBAC5CD5E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84014126-F34A-F595-6014-3224EC048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349" y="6194007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51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16BB74-029A-AF50-0F32-DAA443E56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46D1FF-2CC8-64C7-42BA-67790A2EC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79" y="895254"/>
            <a:ext cx="8108934" cy="5847903"/>
          </a:xfrm>
          <a:prstGeom prst="rect">
            <a:avLst/>
          </a:prstGeom>
        </p:spPr>
      </p:pic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5616AF36-9FD5-774C-8E56-25DE23D64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3D372785-2339-D4C4-138E-AE330236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655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ABDE5-316E-5D7E-5D10-A78B57689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Key components of HCM – an imperative for HMP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30DC63-9750-C4D1-026F-46D560CBD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390" y="1800225"/>
            <a:ext cx="5629275" cy="5057775"/>
          </a:xfrm>
          <a:prstGeom prst="rect">
            <a:avLst/>
          </a:prstGeom>
        </p:spPr>
      </p:pic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EE5B61E4-2A8F-0873-DE25-E67514CE5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3586B8E3-480D-2AA8-5BEF-C5079AEF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629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EEE570-E0E3-8125-AAC6-6E43F168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57A7EE-2B4E-76F9-7088-383A9363B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306" y="1814816"/>
            <a:ext cx="5075694" cy="4678059"/>
          </a:xfrm>
          <a:prstGeom prst="rect">
            <a:avLst/>
          </a:prstGeom>
        </p:spPr>
      </p:pic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B9CEB95C-4820-E145-B0F5-96E389077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F457B6C9-EF34-CB9B-F636-7FCC944B5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1934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E532D-83B9-7142-3969-43B677035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Responsibilities of HMP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981510-21BE-5FAA-D69D-A6F7DF94A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16" y="1985475"/>
            <a:ext cx="6933917" cy="4622611"/>
          </a:xfrm>
          <a:prstGeom prst="rect">
            <a:avLst/>
          </a:prstGeom>
        </p:spPr>
      </p:pic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61AE4525-D48C-328C-7E68-C4D091DA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322B790D-439C-C9F3-0A91-C4ACE6ABD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804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FAD1F-B4B3-CAA3-AA53-70301C60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76EFAC-3663-1A7C-A1D3-44C1C2BD5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258" y="854750"/>
            <a:ext cx="5791389" cy="5710310"/>
          </a:xfrm>
          <a:prstGeom prst="rect">
            <a:avLst/>
          </a:prstGeom>
        </p:spPr>
      </p:pic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AC4DE54E-B8E0-6201-FB23-F876407F4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AC61562D-6990-613D-7E16-23CB054E3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626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34B2F6D-B662-D138-9DE2-6A18FC118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Health system Governance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0DD1C2-7AEF-6107-FE52-554B0EACD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4000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</a:rPr>
              <a:t>Health systems governance means ensuring strategic policy frameworks exist and are combined with effective oversight, coalition-building, provision of appropriate regulations and incentives, attention to system design, and accountability.</a:t>
            </a:r>
            <a:endParaRPr lang="en-US" sz="4000" dirty="0"/>
          </a:p>
        </p:txBody>
      </p:sp>
      <p:pic>
        <p:nvPicPr>
          <p:cNvPr id="2" name="Picture 1" descr="College of Medicine, University of Ibadan | Ibadan">
            <a:extLst>
              <a:ext uri="{FF2B5EF4-FFF2-40B4-BE49-F238E27FC236}">
                <a16:creationId xmlns:a16="http://schemas.microsoft.com/office/drawing/2014/main" xmlns="" id="{952E2307-D4A0-8791-D729-063F95D86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D20F63D8-6A72-2C5D-676F-48EC60B62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373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E8C829-975E-249B-721C-3C7BA7C7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Healthcare as a corporate organization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52B5271-B204-E512-3185-A5BDD4C0E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7627" y="1825625"/>
            <a:ext cx="7576746" cy="4351338"/>
          </a:xfrm>
          <a:prstGeom prst="rect">
            <a:avLst/>
          </a:prstGeom>
        </p:spPr>
      </p:pic>
      <p:pic>
        <p:nvPicPr>
          <p:cNvPr id="3" name="Picture 2" descr="College of Medicine, University of Ibadan | Ibadan">
            <a:extLst>
              <a:ext uri="{FF2B5EF4-FFF2-40B4-BE49-F238E27FC236}">
                <a16:creationId xmlns:a16="http://schemas.microsoft.com/office/drawing/2014/main" xmlns="" id="{E464BD6B-54DC-559D-F611-A28C4605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8135D4E3-D018-4087-0E57-FD0EF6706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617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ACF686-5882-6A1A-9FA1-2A8DEF671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18" y="502442"/>
            <a:ext cx="11045982" cy="105626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HMP must strive to develop a resilient health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E37769-8F14-B819-9B21-DC5DA83BA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91" y="1558711"/>
            <a:ext cx="6230245" cy="5299289"/>
          </a:xfrm>
          <a:prstGeom prst="rect">
            <a:avLst/>
          </a:prstGeom>
        </p:spPr>
      </p:pic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BB8E642A-501B-A627-47C8-DF6782749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5EF53616-7E8D-3945-5B12-567B1868C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582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7EB2F8-800F-54AA-8A34-E328B9300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Background – Health is unique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DA31CF-82E6-C675-CCA1-A616C093C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1635"/>
            <a:ext cx="10515600" cy="480218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Health has evolved from an individual one-on-one service to complex systems organized within financing arrangements, mostly under government auspices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Health systems are complex organizations and their management is an important concept in the New Public Health.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Health is a major sector of any economy and often employs more people in the industrialized countries than any other industry.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Health has complex networks of services and provider agencies, including funding through public or private insurance or through national health service systems. </a:t>
            </a:r>
          </a:p>
          <a:p>
            <a:pPr lvl="1"/>
            <a:r>
              <a:rPr lang="en-US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Whether insurance is provided by the state or through private and public sources combined, skilled management is required at the macro- or national and the micro- or local level, including the many institutions that make up the system.</a:t>
            </a:r>
            <a:endParaRPr lang="en-US" dirty="0"/>
          </a:p>
        </p:txBody>
      </p:sp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4FA5320A-7FD4-BEF0-F6F2-759A2DE0E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0487158B-4B41-A06C-4174-CFAD646C9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0255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34E3A5-C312-DF48-ADFA-3C8E2898E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HMP must avoid or never encourage crisis or disharmony in the health sector – always lead to catastrophe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F96679-64B6-A102-3B97-3ED2E7BAF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22" y="3709218"/>
            <a:ext cx="2857500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22F4FD-6425-1954-CD27-C9C900C64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109" y="3709218"/>
            <a:ext cx="4280469" cy="2620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16E8AF-03A0-7E19-FDF4-0162020B3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550" y="1876425"/>
            <a:ext cx="2999709" cy="2242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37EC21-3EB3-22FB-7F55-611E7C7AC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294" y="4703307"/>
            <a:ext cx="2881077" cy="1843889"/>
          </a:xfrm>
          <a:prstGeom prst="rect">
            <a:avLst/>
          </a:prstGeom>
        </p:spPr>
      </p:pic>
      <p:pic>
        <p:nvPicPr>
          <p:cNvPr id="7" name="Picture 6" descr="College of Medicine, University of Ibadan | Ibadan">
            <a:extLst>
              <a:ext uri="{FF2B5EF4-FFF2-40B4-BE49-F238E27FC236}">
                <a16:creationId xmlns:a16="http://schemas.microsoft.com/office/drawing/2014/main" xmlns="" id="{AFB1C996-CA54-B57C-805F-193EA804D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415FDCC3-B242-98B6-7309-B0F65D780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9580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0C5877-D39E-545B-1EE1-6A4C8F66D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HMP should not work by their name, but should create a learning organization!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E17702D1-1DC3-D885-1027-D572C8A2AE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64946" y="1825625"/>
            <a:ext cx="3128107" cy="435133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AA5EFDD2-C3CA-6D15-EDAB-AB1C0F0A06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  <p:pic>
        <p:nvPicPr>
          <p:cNvPr id="3" name="Picture 2" descr="College of Medicine, University of Ibadan | Ibadan">
            <a:extLst>
              <a:ext uri="{FF2B5EF4-FFF2-40B4-BE49-F238E27FC236}">
                <a16:creationId xmlns:a16="http://schemas.microsoft.com/office/drawing/2014/main" xmlns="" id="{4E0D607E-5925-5F86-8247-C363453F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71E91BB6-B55F-1974-C590-1F8BE7B98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799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8A69BC-4CE6-3176-476E-8EA308F51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Leave no one behind </a:t>
            </a:r>
            <a:r>
              <a:rPr lang="en-US" sz="4000" dirty="0">
                <a:solidFill>
                  <a:srgbClr val="C00000"/>
                </a:solidFill>
              </a:rPr>
              <a:t>by ensuring financial risk protection and improve coverage!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246D4F-919E-AEF1-A5FE-B638A7BBE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95" y="1658191"/>
            <a:ext cx="7666493" cy="5267332"/>
          </a:xfrm>
          <a:prstGeom prst="rect">
            <a:avLst/>
          </a:prstGeom>
        </p:spPr>
      </p:pic>
      <p:pic>
        <p:nvPicPr>
          <p:cNvPr id="5" name="Picture 4" descr="College of Medicine, University of Ibadan | Ibadan">
            <a:extLst>
              <a:ext uri="{FF2B5EF4-FFF2-40B4-BE49-F238E27FC236}">
                <a16:creationId xmlns:a16="http://schemas.microsoft.com/office/drawing/2014/main" xmlns="" id="{49846923-4FB2-A793-DF8E-A4AB98C64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FCD8CD9B-967C-536A-EFAB-C7D1CDAD6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9050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F864A82-04F8-5F0E-C33C-71DECF95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Concluding remarks/Take home messages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8E00B9-C33B-9F8B-1385-33236C199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352" y="1484768"/>
            <a:ext cx="10955448" cy="50880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Health is an important component of National Development – A healthy nation is a wealthy Nation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Health sector leadership is complex and its governance structure is unique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National Development indicators are largely health related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HMP should ensure a learning organization and not promote management culture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Health for all  in Nigeria require a strong and efficient professionals that will drive the health sector for a sustainable National Development </a:t>
            </a:r>
          </a:p>
        </p:txBody>
      </p:sp>
      <p:pic>
        <p:nvPicPr>
          <p:cNvPr id="5" name="Picture 4" descr="College of Medicine, University of Ibadan | Ibadan">
            <a:extLst>
              <a:ext uri="{FF2B5EF4-FFF2-40B4-BE49-F238E27FC236}">
                <a16:creationId xmlns:a16="http://schemas.microsoft.com/office/drawing/2014/main" xmlns="" id="{9D7EDC3D-6ED3-5AC2-B803-6D63B35E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BC799622-C8B1-99DA-4DE1-6C8A3F3A3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5627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4342092-1376-AC64-6FC5-D0B38CD69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Thank you for Listening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810BF0-AB54-062B-1FF2-C23F8D5C4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ollege of Medicine, University of Ibadan | Ibadan">
            <a:extLst>
              <a:ext uri="{FF2B5EF4-FFF2-40B4-BE49-F238E27FC236}">
                <a16:creationId xmlns:a16="http://schemas.microsoft.com/office/drawing/2014/main" xmlns="" id="{520B4D5F-5887-0893-4425-3A50E8CE1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1507039" cy="150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B4CA08AC-4CE4-356E-D23C-259ABA905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689" y="14832"/>
            <a:ext cx="1423311" cy="150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6986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7B20D2-5932-1352-FCE7-9547B330B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373"/>
            <a:ext cx="10429875" cy="4095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EA955D-4A42-9324-C850-3C99CE29F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817" y="3034164"/>
            <a:ext cx="6738183" cy="382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84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5A93CB-C005-BA28-0519-08BEAF8FA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Health service is a unique sector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400BF6-75F5-63FE-55E7-5712C5E48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2D2D2D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Health services are fundamental to society and the economy, with health care recognized as a basic human right essential for safeguarding the health and safety of populations.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2D2D2D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There is no health care without health workers.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2D2D2D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Securing employment and decent working conditions for health workers are essential strategies to ensure equal access to quality health services and to address global health workforce shortages.</a:t>
            </a:r>
            <a:endParaRPr lang="en-US" dirty="0"/>
          </a:p>
        </p:txBody>
      </p:sp>
      <p:pic>
        <p:nvPicPr>
          <p:cNvPr id="4" name="Picture 3" descr="College of Medicine, University of Ibadan | Ibadan">
            <a:extLst>
              <a:ext uri="{FF2B5EF4-FFF2-40B4-BE49-F238E27FC236}">
                <a16:creationId xmlns:a16="http://schemas.microsoft.com/office/drawing/2014/main" xmlns="" id="{2FF18A37-E2E8-A0B1-B658-36B5654B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B7BD7949-D449-F7B8-3744-D558D5F22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177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47411C9-18B2-78CE-1E90-42AD43B1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Social determinants of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FC7565-6860-363B-3F93-9D2F3A052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795" y="1825625"/>
            <a:ext cx="7024901" cy="4801512"/>
          </a:xfrm>
        </p:spPr>
        <p:txBody>
          <a:bodyPr>
            <a:normAutofit fontScale="62500" lnSpcReduction="20000"/>
          </a:bodyPr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US" sz="3800" b="0" i="0" dirty="0">
                <a:solidFill>
                  <a:srgbClr val="3C4245"/>
                </a:solidFill>
                <a:effectLst/>
                <a:highlight>
                  <a:srgbClr val="FFFFFF"/>
                </a:highlight>
              </a:rPr>
              <a:t>The social determinants of health (SDH) are the non-medical factors that influence health outcomes.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400" b="0" i="0" dirty="0">
                <a:solidFill>
                  <a:srgbClr val="3C4245"/>
                </a:solidFill>
                <a:effectLst/>
                <a:highlight>
                  <a:srgbClr val="FFFFFF"/>
                </a:highlight>
              </a:rPr>
              <a:t>They are the conditions in which people are born, grow, work, live, and age, and the wider set of forces and systems shaping the conditions of daily life. 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3800" b="0" i="0" dirty="0">
                <a:solidFill>
                  <a:srgbClr val="3C4245"/>
                </a:solidFill>
                <a:effectLst/>
                <a:highlight>
                  <a:srgbClr val="FFFFFF"/>
                </a:highlight>
              </a:rPr>
              <a:t>These forces and systems include economic policies and systems, </a:t>
            </a:r>
            <a:r>
              <a:rPr lang="en-US" sz="3800" b="1" i="0" dirty="0">
                <a:solidFill>
                  <a:srgbClr val="3C4245"/>
                </a:solidFill>
                <a:effectLst/>
                <a:highlight>
                  <a:srgbClr val="FFFFFF"/>
                </a:highlight>
              </a:rPr>
              <a:t>development agendas</a:t>
            </a:r>
            <a:r>
              <a:rPr lang="en-US" sz="3800" b="0" i="0" dirty="0">
                <a:solidFill>
                  <a:srgbClr val="3C4245"/>
                </a:solidFill>
                <a:effectLst/>
                <a:highlight>
                  <a:srgbClr val="FFFFFF"/>
                </a:highlight>
              </a:rPr>
              <a:t>, social norms, social policies and political systems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3800" b="0" i="0" dirty="0">
                <a:solidFill>
                  <a:srgbClr val="3C4245"/>
                </a:solidFill>
                <a:effectLst/>
                <a:highlight>
                  <a:srgbClr val="FFFFFF"/>
                </a:highlight>
              </a:rPr>
              <a:t>The SDH have an important influence on health inequities - the unfair and avoidable differences in health status seen within and between countries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3800" b="0" i="0" dirty="0">
                <a:solidFill>
                  <a:srgbClr val="3C4245"/>
                </a:solidFill>
                <a:effectLst/>
                <a:highlight>
                  <a:srgbClr val="FFFFFF"/>
                </a:highlight>
              </a:rPr>
              <a:t>In countries at all levels of income, health and illness follow a social gradient: </a:t>
            </a:r>
            <a:r>
              <a:rPr lang="en-US" sz="3800" b="1" i="0" dirty="0">
                <a:solidFill>
                  <a:srgbClr val="3C4245"/>
                </a:solidFill>
                <a:effectLst/>
                <a:highlight>
                  <a:srgbClr val="FFFFFF"/>
                </a:highlight>
              </a:rPr>
              <a:t>the lower the socioeconomic position, the worse the health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AE1F7E1-D7E7-A138-3A4C-BE79A318F1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88488" y="1814308"/>
            <a:ext cx="3959717" cy="4351338"/>
          </a:xfrm>
          <a:prstGeom prst="rect">
            <a:avLst/>
          </a:prstGeom>
        </p:spPr>
      </p:pic>
      <p:pic>
        <p:nvPicPr>
          <p:cNvPr id="2" name="Picture 1" descr="College of Medicine, University of Ibadan | Ibadan">
            <a:extLst>
              <a:ext uri="{FF2B5EF4-FFF2-40B4-BE49-F238E27FC236}">
                <a16:creationId xmlns:a16="http://schemas.microsoft.com/office/drawing/2014/main" xmlns="" id="{8B273428-72A3-DFD7-258E-ABDB90529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E70CDA0A-3807-6A79-D149-3668E0B90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840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F07432D-99BE-F738-DF19-01C01077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92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SDH is an important marker of National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B4337B-633B-D771-F866-09F9A72D5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0" y="1693752"/>
            <a:ext cx="4916598" cy="4916598"/>
          </a:xfrm>
          <a:prstGeom prst="rect">
            <a:avLst/>
          </a:prstGeom>
        </p:spPr>
      </p:pic>
      <p:pic>
        <p:nvPicPr>
          <p:cNvPr id="2" name="Picture 1" descr="College of Medicine, University of Ibadan | Ibadan">
            <a:extLst>
              <a:ext uri="{FF2B5EF4-FFF2-40B4-BE49-F238E27FC236}">
                <a16:creationId xmlns:a16="http://schemas.microsoft.com/office/drawing/2014/main" xmlns="" id="{3B83D072-ADBC-C3FD-6D4E-5E1CA66B9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D5217773-A9D4-4692-5F7F-45EBEB005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067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DE03AEF-8ED1-CA3E-A9CD-89D95F4B2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29D0F0-71E5-3500-9C2E-259AB7E1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1449705"/>
            <a:ext cx="10125075" cy="4781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D49C38-BA4F-67EE-594E-3CC7DE7D352A}"/>
              </a:ext>
            </a:extLst>
          </p:cNvPr>
          <p:cNvSpPr txBox="1"/>
          <p:nvPr/>
        </p:nvSpPr>
        <p:spPr>
          <a:xfrm>
            <a:off x="1122630" y="1690688"/>
            <a:ext cx="1846907" cy="3469787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5D581F-200D-451C-3498-FA680DB1DAE3}"/>
              </a:ext>
            </a:extLst>
          </p:cNvPr>
          <p:cNvSpPr txBox="1"/>
          <p:nvPr/>
        </p:nvSpPr>
        <p:spPr>
          <a:xfrm>
            <a:off x="4481465" y="1865014"/>
            <a:ext cx="1484769" cy="3379252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2666891-B314-BC91-379C-D2922AF61E5C}"/>
              </a:ext>
            </a:extLst>
          </p:cNvPr>
          <p:cNvSpPr/>
          <p:nvPr/>
        </p:nvSpPr>
        <p:spPr>
          <a:xfrm>
            <a:off x="9252642" y="1385180"/>
            <a:ext cx="1665837" cy="48460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ollege of Medicine, University of Ibadan | Ibadan">
            <a:extLst>
              <a:ext uri="{FF2B5EF4-FFF2-40B4-BE49-F238E27FC236}">
                <a16:creationId xmlns:a16="http://schemas.microsoft.com/office/drawing/2014/main" xmlns="" id="{A3B0936E-A830-1416-7E02-DD52BC31E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7" y="0"/>
            <a:ext cx="635159" cy="6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niversity College Hospital imposes N1,000 daily electricity bill on  admitted patients | Energy Business Digest">
            <a:extLst>
              <a:ext uri="{FF2B5EF4-FFF2-40B4-BE49-F238E27FC236}">
                <a16:creationId xmlns:a16="http://schemas.microsoft.com/office/drawing/2014/main" xmlns="" id="{AD48F7E2-01DC-A3B7-417F-BC04B26B8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28" y="43852"/>
            <a:ext cx="599871" cy="6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1009</Words>
  <Application>Microsoft Office PowerPoint</Application>
  <PresentationFormat>Widescreen</PresentationFormat>
  <Paragraphs>111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Aptos</vt:lpstr>
      <vt:lpstr>Aptos Display</vt:lpstr>
      <vt:lpstr>Arial</vt:lpstr>
      <vt:lpstr>Arial Narrow</vt:lpstr>
      <vt:lpstr>Calibri</vt:lpstr>
      <vt:lpstr>Courier New</vt:lpstr>
      <vt:lpstr>Google Sans</vt:lpstr>
      <vt:lpstr>Noto Sans</vt:lpstr>
      <vt:lpstr>Roboto</vt:lpstr>
      <vt:lpstr>Wingdings</vt:lpstr>
      <vt:lpstr>Office Theme</vt:lpstr>
      <vt:lpstr>Health Management Professionals and National Development </vt:lpstr>
      <vt:lpstr>Special Greetings from my base!</vt:lpstr>
      <vt:lpstr>Acknowledgements</vt:lpstr>
      <vt:lpstr>Outline</vt:lpstr>
      <vt:lpstr>Background – Health is unique</vt:lpstr>
      <vt:lpstr>Health service is a unique sector</vt:lpstr>
      <vt:lpstr>Social determinants of Health</vt:lpstr>
      <vt:lpstr>SDH is an important marker of National Development</vt:lpstr>
      <vt:lpstr>PowerPoint Presentation</vt:lpstr>
      <vt:lpstr>Social Health Protection</vt:lpstr>
      <vt:lpstr>Health system</vt:lpstr>
      <vt:lpstr>PowerPoint Presentation</vt:lpstr>
      <vt:lpstr>Health systems in focus</vt:lpstr>
      <vt:lpstr>PowerPoint Presentation</vt:lpstr>
      <vt:lpstr>The governance structure – wheel &amp; spoke approach</vt:lpstr>
      <vt:lpstr>PowerPoint Presentation</vt:lpstr>
      <vt:lpstr>The ultimate is to achieve UHC</vt:lpstr>
      <vt:lpstr>PowerPoint Presentation</vt:lpstr>
      <vt:lpstr>Health Management is crucial</vt:lpstr>
      <vt:lpstr>Health Management or Health Leadership?</vt:lpstr>
      <vt:lpstr>The role of Health management is diverse</vt:lpstr>
      <vt:lpstr>The lens of a health manager</vt:lpstr>
      <vt:lpstr>PowerPoint Presentation</vt:lpstr>
      <vt:lpstr>Health management</vt:lpstr>
      <vt:lpstr>Health management professionals is a coordinator or a leader</vt:lpstr>
      <vt:lpstr>Indicators of National Development </vt:lpstr>
      <vt:lpstr>PowerPoint Presentation</vt:lpstr>
      <vt:lpstr>PowerPoint Presentation</vt:lpstr>
      <vt:lpstr>Nigeria – is highly heterogeneous in culture, language, belief and social systems</vt:lpstr>
      <vt:lpstr>Nigeria as a Case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components of HCM – an imperative for HMP</vt:lpstr>
      <vt:lpstr>PowerPoint Presentation</vt:lpstr>
      <vt:lpstr>Responsibilities of HMP</vt:lpstr>
      <vt:lpstr>PowerPoint Presentation</vt:lpstr>
      <vt:lpstr>Health system Governance</vt:lpstr>
      <vt:lpstr>Healthcare as a corporate organization</vt:lpstr>
      <vt:lpstr>HMP must strive to develop a resilient health system</vt:lpstr>
      <vt:lpstr>HMP must avoid or never encourage crisis or disharmony in the health sector – always lead to catastrophe</vt:lpstr>
      <vt:lpstr>HMP should not work by their name, but should create a learning organization!</vt:lpstr>
      <vt:lpstr>Leave no one behind by ensuring financial risk protection and improve coverage!</vt:lpstr>
      <vt:lpstr>Concluding remarks/Take home messages</vt:lpstr>
      <vt:lpstr>Thank you for Listening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Management Professionals and National Development </dc:title>
  <dc:creator>Imran Morhason-Bello</dc:creator>
  <cp:lastModifiedBy>GEOBOOK</cp:lastModifiedBy>
  <cp:revision>2</cp:revision>
  <dcterms:created xsi:type="dcterms:W3CDTF">2024-08-22T16:47:25Z</dcterms:created>
  <dcterms:modified xsi:type="dcterms:W3CDTF">2024-09-10T10:53:52Z</dcterms:modified>
</cp:coreProperties>
</file>