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23"/>
  </p:notesMasterIdLst>
  <p:handoutMasterIdLst>
    <p:handoutMasterId r:id="rId24"/>
  </p:handoutMasterIdLst>
  <p:sldIdLst>
    <p:sldId id="257" r:id="rId2"/>
    <p:sldId id="260" r:id="rId3"/>
    <p:sldId id="279" r:id="rId4"/>
    <p:sldId id="287" r:id="rId5"/>
    <p:sldId id="277" r:id="rId6"/>
    <p:sldId id="264" r:id="rId7"/>
    <p:sldId id="281" r:id="rId8"/>
    <p:sldId id="282" r:id="rId9"/>
    <p:sldId id="283" r:id="rId10"/>
    <p:sldId id="286" r:id="rId11"/>
    <p:sldId id="266" r:id="rId12"/>
    <p:sldId id="269" r:id="rId13"/>
    <p:sldId id="270" r:id="rId14"/>
    <p:sldId id="267" r:id="rId15"/>
    <p:sldId id="271" r:id="rId16"/>
    <p:sldId id="272" r:id="rId17"/>
    <p:sldId id="273" r:id="rId18"/>
    <p:sldId id="274" r:id="rId19"/>
    <p:sldId id="275" r:id="rId20"/>
    <p:sldId id="280" r:id="rId21"/>
    <p:sldId id="276" r:id="rId22"/>
  </p:sldIdLst>
  <p:sldSz cx="9144000" cy="6858000" type="screen4x3"/>
  <p:notesSz cx="9144000" cy="6858000"/>
  <p:photoAlbum/>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 xmlns:p14="http://schemas.microsoft.com/office/powerpoint/2010/main">
        <p14:section name="Untitled Section" id="{9FFE2E9F-4B9C-4F14-AB32-20238A308281}">
          <p14:sldIdLst>
            <p14:sldId id="257"/>
            <p14:sldId id="260"/>
            <p14:sldId id="279"/>
            <p14:sldId id="259"/>
            <p14:sldId id="278"/>
            <p14:sldId id="277"/>
            <p14:sldId id="263"/>
            <p14:sldId id="264"/>
            <p14:sldId id="281"/>
            <p14:sldId id="282"/>
            <p14:sldId id="283"/>
            <p14:sldId id="284"/>
            <p14:sldId id="285"/>
            <p14:sldId id="286"/>
            <p14:sldId id="266"/>
            <p14:sldId id="268"/>
            <p14:sldId id="269"/>
            <p14:sldId id="270"/>
            <p14:sldId id="267"/>
            <p14:sldId id="271"/>
            <p14:sldId id="272"/>
            <p14:sldId id="273"/>
            <p14:sldId id="274"/>
            <p14:sldId id="275"/>
            <p14:sldId id="280"/>
            <p14:sldId id="276"/>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70"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80013" y="0"/>
            <a:ext cx="3962400" cy="342900"/>
          </a:xfrm>
          <a:prstGeom prst="rect">
            <a:avLst/>
          </a:prstGeom>
        </p:spPr>
        <p:txBody>
          <a:bodyPr vert="horz" lIns="91440" tIns="45720" rIns="91440" bIns="45720" rtlCol="0"/>
          <a:lstStyle>
            <a:lvl1pPr algn="r">
              <a:defRPr sz="1200"/>
            </a:lvl1pPr>
          </a:lstStyle>
          <a:p>
            <a:fld id="{6C6F1BAC-3E9A-4B5C-94DE-8A4A5E7276F6}" type="datetimeFigureOut">
              <a:rPr lang="en-US" smtClean="0"/>
              <a:t>9/5/2018</a:t>
            </a:fld>
            <a:endParaRPr lang="en-US"/>
          </a:p>
        </p:txBody>
      </p:sp>
      <p:sp>
        <p:nvSpPr>
          <p:cNvPr id="4" name="Footer Placeholder 3"/>
          <p:cNvSpPr>
            <a:spLocks noGrp="1"/>
          </p:cNvSpPr>
          <p:nvPr>
            <p:ph type="ftr" sz="quarter" idx="2"/>
          </p:nvPr>
        </p:nvSpPr>
        <p:spPr>
          <a:xfrm>
            <a:off x="0" y="6513513"/>
            <a:ext cx="3962400" cy="342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80013" y="6513513"/>
            <a:ext cx="3962400" cy="342900"/>
          </a:xfrm>
          <a:prstGeom prst="rect">
            <a:avLst/>
          </a:prstGeom>
        </p:spPr>
        <p:txBody>
          <a:bodyPr vert="horz" lIns="91440" tIns="45720" rIns="91440" bIns="45720" rtlCol="0" anchor="b"/>
          <a:lstStyle>
            <a:lvl1pPr algn="r">
              <a:defRPr sz="1200"/>
            </a:lvl1pPr>
          </a:lstStyle>
          <a:p>
            <a:fld id="{6A8EEBE5-E8BE-452C-8913-66CC86F0E563}"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F4AAE463-AE12-4E9D-B3B5-9200879CE85F}" type="datetimeFigureOut">
              <a:rPr lang="en-US" smtClean="0"/>
              <a:pPr/>
              <a:t>9/5/2018</a:t>
            </a:fld>
            <a:endParaRPr lang="en-US"/>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A2BEEAFF-C4CD-4170-9EF9-A32BACF67D91}" type="slidenum">
              <a:rPr lang="en-US" smtClean="0"/>
              <a:pPr/>
              <a:t>‹#›</a:t>
            </a:fld>
            <a:endParaRPr lang="en-US"/>
          </a:p>
        </p:txBody>
      </p:sp>
    </p:spTree>
    <p:extLst>
      <p:ext uri="{BB962C8B-B14F-4D97-AF65-F5344CB8AC3E}">
        <p14:creationId xmlns="" xmlns:p14="http://schemas.microsoft.com/office/powerpoint/2010/main" val="39236853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Why is all  employees are responsible </a:t>
            </a:r>
            <a:r>
              <a:rPr lang="en-US" sz="1200" dirty="0" smtClean="0"/>
              <a:t>information management ??</a:t>
            </a:r>
            <a:endParaRPr lang="en-US" sz="1200" b="0" i="0" u="none" strike="noStrike" kern="1200" baseline="0" dirty="0" smtClean="0">
              <a:solidFill>
                <a:schemeClr val="tx1"/>
              </a:solidFill>
              <a:latin typeface="+mn-lt"/>
              <a:ea typeface="+mn-ea"/>
              <a:cs typeface="+mn-cs"/>
            </a:endParaRPr>
          </a:p>
          <a:p>
            <a:r>
              <a:rPr lang="en-US" dirty="0" smtClean="0"/>
              <a:t> </a:t>
            </a:r>
            <a:endParaRPr lang="en-US" dirty="0"/>
          </a:p>
        </p:txBody>
      </p:sp>
      <p:sp>
        <p:nvSpPr>
          <p:cNvPr id="4" name="Slide Number Placeholder 3"/>
          <p:cNvSpPr>
            <a:spLocks noGrp="1"/>
          </p:cNvSpPr>
          <p:nvPr>
            <p:ph type="sldNum" sz="quarter" idx="10"/>
          </p:nvPr>
        </p:nvSpPr>
        <p:spPr/>
        <p:txBody>
          <a:bodyPr/>
          <a:lstStyle/>
          <a:p>
            <a:fld id="{A2BEEAFF-C4CD-4170-9EF9-A32BACF67D91}" type="slidenum">
              <a:rPr lang="en-US" smtClean="0"/>
              <a:pPr/>
              <a:t>6</a:t>
            </a:fld>
            <a:endParaRPr lang="en-US"/>
          </a:p>
        </p:txBody>
      </p:sp>
    </p:spTree>
    <p:extLst>
      <p:ext uri="{BB962C8B-B14F-4D97-AF65-F5344CB8AC3E}">
        <p14:creationId xmlns="" xmlns:p14="http://schemas.microsoft.com/office/powerpoint/2010/main" val="7636680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BEEAFF-C4CD-4170-9EF9-A32BACF67D91}" type="slidenum">
              <a:rPr lang="en-US" smtClean="0"/>
              <a:pPr/>
              <a:t>17</a:t>
            </a:fld>
            <a:endParaRPr lang="en-US"/>
          </a:p>
        </p:txBody>
      </p:sp>
    </p:spTree>
    <p:extLst>
      <p:ext uri="{BB962C8B-B14F-4D97-AF65-F5344CB8AC3E}">
        <p14:creationId xmlns="" xmlns:p14="http://schemas.microsoft.com/office/powerpoint/2010/main" val="15749449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E07D25C7-C07A-4306-8595-9ADF54D2727C}" type="datetimeFigureOut">
              <a:rPr lang="en-US" smtClean="0"/>
              <a:pPr/>
              <a:t>9/5/2018</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B9C9993F-447D-4226-A0B8-84AD98306B67}"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07D25C7-C07A-4306-8595-9ADF54D2727C}" type="datetimeFigureOut">
              <a:rPr lang="en-US" smtClean="0"/>
              <a:pPr/>
              <a:t>9/5/2018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9C9993F-447D-4226-A0B8-84AD98306B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07D25C7-C07A-4306-8595-9ADF54D2727C}" type="datetimeFigureOut">
              <a:rPr lang="en-US" smtClean="0"/>
              <a:pPr/>
              <a:t>9/5/2018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9C9993F-447D-4226-A0B8-84AD98306B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07D25C7-C07A-4306-8595-9ADF54D2727C}" type="datetimeFigureOut">
              <a:rPr lang="en-US" smtClean="0"/>
              <a:pPr/>
              <a:t>9/5/2018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9C9993F-447D-4226-A0B8-84AD98306B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07D25C7-C07A-4306-8595-9ADF54D2727C}" type="datetimeFigureOut">
              <a:rPr lang="en-US" smtClean="0"/>
              <a:pPr/>
              <a:t>9/5/2018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9C9993F-447D-4226-A0B8-84AD98306B67}"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07D25C7-C07A-4306-8595-9ADF54D2727C}" type="datetimeFigureOut">
              <a:rPr lang="en-US" smtClean="0"/>
              <a:pPr/>
              <a:t>9/5/2018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9C9993F-447D-4226-A0B8-84AD98306B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07D25C7-C07A-4306-8595-9ADF54D2727C}" type="datetimeFigureOut">
              <a:rPr lang="en-US" smtClean="0"/>
              <a:pPr/>
              <a:t>9/5/2018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9C9993F-447D-4226-A0B8-84AD98306B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07D25C7-C07A-4306-8595-9ADF54D2727C}" type="datetimeFigureOut">
              <a:rPr lang="en-US" smtClean="0"/>
              <a:pPr/>
              <a:t>9/5/2018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9C9993F-447D-4226-A0B8-84AD98306B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E07D25C7-C07A-4306-8595-9ADF54D2727C}" type="datetimeFigureOut">
              <a:rPr lang="en-US" smtClean="0"/>
              <a:pPr/>
              <a:t>9/5/2018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9C9993F-447D-4226-A0B8-84AD98306B67}"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07D25C7-C07A-4306-8595-9ADF54D2727C}" type="datetimeFigureOut">
              <a:rPr lang="en-US" smtClean="0"/>
              <a:pPr/>
              <a:t>9/5/2018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9C9993F-447D-4226-A0B8-84AD98306B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E07D25C7-C07A-4306-8595-9ADF54D2727C}" type="datetimeFigureOut">
              <a:rPr lang="en-US" smtClean="0"/>
              <a:pPr/>
              <a:t>9/5/2018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9C9993F-447D-4226-A0B8-84AD98306B67}"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07D25C7-C07A-4306-8595-9ADF54D2727C}" type="datetimeFigureOut">
              <a:rPr lang="en-US" smtClean="0"/>
              <a:pPr/>
              <a:t>9/5/2018</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9C9993F-447D-4226-A0B8-84AD98306B67}"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tel:08030506208,08033556890,08092124401" TargetMode="External"/><Relationship Id="rId2" Type="http://schemas.openxmlformats.org/officeDocument/2006/relationships/hyperlink" Target="http://www.aimp.org.ng/" TargetMode="External"/><Relationship Id="rId1" Type="http://schemas.openxmlformats.org/officeDocument/2006/relationships/slideLayout" Target="../slideLayouts/slideLayout7.xml"/><Relationship Id="rId5" Type="http://schemas.openxmlformats.org/officeDocument/2006/relationships/hyperlink" Target="mailto:aimpijebu@aimp.org.ng" TargetMode="External"/><Relationship Id="rId4" Type="http://schemas.openxmlformats.org/officeDocument/2006/relationships/hyperlink" Target="tel:O8O33545659,08030771721,08033437491"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en.wikipedia.org/wiki/Information" TargetMode="External"/><Relationship Id="rId2" Type="http://schemas.openxmlformats.org/officeDocument/2006/relationships/slideLayout" Target="../slideLayouts/slideLayout7.xml"/><Relationship Id="rId1" Type="http://schemas.openxmlformats.org/officeDocument/2006/relationships/tags" Target="../tags/tag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23000">
              <a:schemeClr val="bg1">
                <a:tint val="55000"/>
                <a:satMod val="300000"/>
              </a:schemeClr>
            </a:gs>
            <a:gs pos="70000">
              <a:schemeClr val="bg1">
                <a:tint val="65000"/>
                <a:satMod val="300000"/>
              </a:schemeClr>
            </a:gs>
            <a:gs pos="92000">
              <a:schemeClr val="bg1">
                <a:shade val="65000"/>
                <a:satMod val="300000"/>
              </a:schemeClr>
            </a:gs>
          </a:gsLst>
          <a:path path="circle">
            <a:fillToRect l="65000" b="98000"/>
          </a:path>
        </a:gra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a:xfrm>
            <a:off x="395748" y="941349"/>
            <a:ext cx="8229600" cy="2133600"/>
          </a:xfrm>
        </p:spPr>
        <p:txBody>
          <a:bodyPr anchor="t">
            <a:normAutofit/>
            <a:scene3d>
              <a:camera prst="orthographicFront"/>
              <a:lightRig rig="threePt" dir="t"/>
            </a:scene3d>
            <a:sp3d z="-6350"/>
          </a:bodyPr>
          <a:lstStyle/>
          <a:p>
            <a:r>
              <a:rPr lang="en-US" sz="2800" dirty="0">
                <a:latin typeface="Brush Script MT" pitchFamily="66" charset="0"/>
              </a:rPr>
              <a:t/>
            </a:r>
            <a:br>
              <a:rPr lang="en-US" sz="2800" dirty="0">
                <a:latin typeface="Brush Script MT" pitchFamily="66" charset="0"/>
              </a:rPr>
            </a:br>
            <a:endParaRPr lang="en-US" sz="2800" dirty="0">
              <a:latin typeface="Brush Script MT" pitchFamily="66" charset="0"/>
            </a:endParaRPr>
          </a:p>
        </p:txBody>
      </p:sp>
      <p:sp>
        <p:nvSpPr>
          <p:cNvPr id="6" name="Text Placeholder 5"/>
          <p:cNvSpPr>
            <a:spLocks noGrp="1"/>
          </p:cNvSpPr>
          <p:nvPr>
            <p:ph type="body" idx="1"/>
          </p:nvPr>
        </p:nvSpPr>
        <p:spPr>
          <a:xfrm>
            <a:off x="228600" y="2008149"/>
            <a:ext cx="7696199" cy="1066800"/>
          </a:xfrm>
        </p:spPr>
        <p:txBody>
          <a:bodyPr>
            <a:normAutofit fontScale="85000" lnSpcReduction="20000"/>
          </a:bodyPr>
          <a:lstStyle/>
          <a:p>
            <a:pPr algn="r">
              <a:lnSpc>
                <a:spcPct val="150000"/>
              </a:lnSpc>
            </a:pPr>
            <a:r>
              <a:rPr lang="en-US" sz="2800" b="1" spc="600" dirty="0" smtClean="0">
                <a:latin typeface="Bodoni MT" pitchFamily="18" charset="0"/>
              </a:rPr>
              <a:t> APPLIED INFORMATION MANAGEMENT PROFESSIONALS</a:t>
            </a:r>
            <a:endParaRPr lang="en-US" sz="2800" b="1" spc="600" dirty="0">
              <a:latin typeface="Bodoni MT" pitchFamily="18" charset="0"/>
            </a:endParaRPr>
          </a:p>
        </p:txBody>
      </p:sp>
      <p:sp>
        <p:nvSpPr>
          <p:cNvPr id="2" name="TextBox 1"/>
          <p:cNvSpPr txBox="1"/>
          <p:nvPr/>
        </p:nvSpPr>
        <p:spPr>
          <a:xfrm>
            <a:off x="4191000" y="5486400"/>
            <a:ext cx="4572000" cy="1200329"/>
          </a:xfrm>
          <a:prstGeom prst="rect">
            <a:avLst/>
          </a:prstGeom>
          <a:noFill/>
        </p:spPr>
        <p:txBody>
          <a:bodyPr wrap="square" rtlCol="0">
            <a:spAutoFit/>
          </a:bodyPr>
          <a:lstStyle/>
          <a:p>
            <a:r>
              <a:rPr lang="en-US" sz="2400" dirty="0" smtClean="0"/>
              <a:t>Value: 		College hall</a:t>
            </a:r>
          </a:p>
          <a:p>
            <a:r>
              <a:rPr lang="en-US" sz="2400" dirty="0" smtClean="0"/>
              <a:t>Date: 		14</a:t>
            </a:r>
            <a:r>
              <a:rPr lang="en-US" sz="2400" baseline="30000" dirty="0" smtClean="0"/>
              <a:t>th</a:t>
            </a:r>
            <a:r>
              <a:rPr lang="en-US" sz="2400" dirty="0" smtClean="0"/>
              <a:t> june,2018.</a:t>
            </a:r>
          </a:p>
          <a:p>
            <a:r>
              <a:rPr lang="en-US" sz="2400" dirty="0" smtClean="0"/>
              <a:t>Time: 		10am </a:t>
            </a:r>
            <a:endParaRPr lang="en-US" sz="2400" dirty="0"/>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5867400" y="304800"/>
            <a:ext cx="2743200" cy="1703349"/>
          </a:xfrm>
          <a:prstGeom prst="rect">
            <a:avLst/>
          </a:prstGeom>
        </p:spPr>
      </p:pic>
    </p:spTree>
    <p:extLst>
      <p:ext uri="{BB962C8B-B14F-4D97-AF65-F5344CB8AC3E}">
        <p14:creationId xmlns="" xmlns:p14="http://schemas.microsoft.com/office/powerpoint/2010/main" val="2665443638"/>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71600" y="381000"/>
            <a:ext cx="7315200" cy="5509200"/>
          </a:xfrm>
          <a:prstGeom prst="rect">
            <a:avLst/>
          </a:prstGeom>
        </p:spPr>
        <p:txBody>
          <a:bodyPr wrap="square">
            <a:spAutoFit/>
          </a:bodyPr>
          <a:lstStyle/>
          <a:p>
            <a:pPr algn="ctr">
              <a:lnSpc>
                <a:spcPct val="150000"/>
              </a:lnSpc>
            </a:pPr>
            <a:r>
              <a:rPr lang="en-US" sz="2400" b="1" dirty="0" smtClean="0"/>
              <a:t> CONCLUSION</a:t>
            </a:r>
            <a:r>
              <a:rPr lang="en-US" sz="2400" dirty="0" smtClean="0">
                <a:latin typeface="Century" pitchFamily="18" charset="0"/>
              </a:rPr>
              <a:t> </a:t>
            </a:r>
          </a:p>
          <a:p>
            <a:pPr algn="just">
              <a:lnSpc>
                <a:spcPct val="200000"/>
              </a:lnSpc>
            </a:pPr>
            <a:r>
              <a:rPr lang="en-US" sz="2000" dirty="0" smtClean="0">
                <a:latin typeface="Century" pitchFamily="18" charset="0"/>
              </a:rPr>
              <a:t>Research has shown the effectiveness of critical thinking in information  and communication technology management (ICTM) is in workplace. A recent article published in the journal “current directions in psychological science”, reports that cognitive ability tests, including critical thinking tests “. . . are among the strongest and most consistent predictors of performance entrepreneur across Nigeria work settings.”</a:t>
            </a:r>
          </a:p>
          <a:p>
            <a:pPr>
              <a:lnSpc>
                <a:spcPct val="150000"/>
              </a:lnSpc>
            </a:pPr>
            <a:endParaRPr lang="en-US" sz="2400" dirty="0">
              <a:latin typeface="Century" pitchFamily="18" charset="0"/>
            </a:endParaRPr>
          </a:p>
        </p:txBody>
      </p:sp>
    </p:spTree>
    <p:extLst>
      <p:ext uri="{BB962C8B-B14F-4D97-AF65-F5344CB8AC3E}">
        <p14:creationId xmlns="" xmlns:p14="http://schemas.microsoft.com/office/powerpoint/2010/main" val="31466852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49687" y="762000"/>
            <a:ext cx="8205989" cy="5262979"/>
          </a:xfrm>
          <a:prstGeom prst="rect">
            <a:avLst/>
          </a:prstGeom>
          <a:noFill/>
        </p:spPr>
        <p:txBody>
          <a:bodyPr wrap="square" rtlCol="0">
            <a:spAutoFit/>
          </a:bodyPr>
          <a:lstStyle/>
          <a:p>
            <a:r>
              <a:rPr lang="en-US" sz="2000" dirty="0" smtClean="0"/>
              <a:t>The Association Of Applied Information Management Professionals </a:t>
            </a:r>
            <a:r>
              <a:rPr lang="en-US" sz="2400" dirty="0" smtClean="0"/>
              <a:t>(AIMP) is the primary organization responsible for ensuring professionalism,</a:t>
            </a:r>
          </a:p>
          <a:p>
            <a:r>
              <a:rPr lang="en-US" sz="2400" dirty="0" smtClean="0"/>
              <a:t> And pioneering advancements in the practice of applied information</a:t>
            </a:r>
          </a:p>
          <a:p>
            <a:r>
              <a:rPr lang="en-US" sz="2400" dirty="0" smtClean="0"/>
              <a:t> Management in all sectors of the economy. It is a professional body recognized</a:t>
            </a:r>
          </a:p>
          <a:p>
            <a:r>
              <a:rPr lang="en-US" sz="2400" dirty="0" smtClean="0"/>
              <a:t> Under the companies and allied matters act 1990; (</a:t>
            </a:r>
            <a:r>
              <a:rPr lang="en-US" sz="2400" dirty="0" smtClean="0">
                <a:solidFill>
                  <a:srgbClr val="FF0000"/>
                </a:solidFill>
              </a:rPr>
              <a:t>RC.84159</a:t>
            </a:r>
            <a:r>
              <a:rPr lang="en-US" sz="2400" dirty="0" smtClean="0"/>
              <a:t>)</a:t>
            </a:r>
          </a:p>
          <a:p>
            <a:r>
              <a:rPr lang="en-US" sz="2400" dirty="0" smtClean="0"/>
              <a:t> Approved as an association of professionals and as  an examination Body to regulate, train and re-train its members in the practice of Applied information management.</a:t>
            </a:r>
          </a:p>
          <a:p>
            <a:r>
              <a:rPr lang="en-US" sz="2400" dirty="0"/>
              <a:t> </a:t>
            </a:r>
          </a:p>
        </p:txBody>
      </p:sp>
    </p:spTree>
    <p:extLst>
      <p:ext uri="{BB962C8B-B14F-4D97-AF65-F5344CB8AC3E}">
        <p14:creationId xmlns="" xmlns:p14="http://schemas.microsoft.com/office/powerpoint/2010/main" val="10429033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638800" y="76200"/>
            <a:ext cx="3159955" cy="523220"/>
          </a:xfrm>
          <a:prstGeom prst="rect">
            <a:avLst/>
          </a:prstGeom>
        </p:spPr>
        <p:txBody>
          <a:bodyPr wrap="square">
            <a:spAutoFit/>
          </a:bodyPr>
          <a:lstStyle/>
          <a:p>
            <a:pPr algn="r"/>
            <a:r>
              <a:rPr lang="en-US" sz="2800" dirty="0" smtClean="0"/>
              <a:t>AIMS</a:t>
            </a:r>
            <a:endParaRPr lang="en-US" sz="2800" dirty="0"/>
          </a:p>
        </p:txBody>
      </p:sp>
      <p:sp>
        <p:nvSpPr>
          <p:cNvPr id="3" name="Rectangle 2"/>
          <p:cNvSpPr/>
          <p:nvPr/>
        </p:nvSpPr>
        <p:spPr>
          <a:xfrm>
            <a:off x="167426" y="445532"/>
            <a:ext cx="8646354" cy="6109365"/>
          </a:xfrm>
          <a:prstGeom prst="rect">
            <a:avLst/>
          </a:prstGeom>
        </p:spPr>
        <p:txBody>
          <a:bodyPr wrap="square">
            <a:spAutoFit/>
          </a:bodyPr>
          <a:lstStyle/>
          <a:p>
            <a:pPr lvl="0"/>
            <a:r>
              <a:rPr lang="en-US" sz="1700" dirty="0"/>
              <a:t>To serve as the central body of authority for those engaged or about to engage in the field of Applied Information Management.</a:t>
            </a:r>
          </a:p>
          <a:p>
            <a:r>
              <a:rPr lang="en-US" sz="1700" dirty="0"/>
              <a:t> </a:t>
            </a:r>
          </a:p>
          <a:p>
            <a:pPr lvl="0"/>
            <a:r>
              <a:rPr lang="en-US" sz="1700" dirty="0"/>
              <a:t>To maintain a focus on the five principles of AIM: Information analysis, information system, information management, information security and information at law.</a:t>
            </a:r>
          </a:p>
          <a:p>
            <a:r>
              <a:rPr lang="en-US" sz="1700" dirty="0"/>
              <a:t> </a:t>
            </a:r>
          </a:p>
          <a:p>
            <a:pPr lvl="0"/>
            <a:r>
              <a:rPr lang="en-US" sz="1700" dirty="0"/>
              <a:t>To develop and create leadership studies that identifies key aspect of Information technology and Applied Information Management of human resource in public and private services.</a:t>
            </a:r>
          </a:p>
          <a:p>
            <a:r>
              <a:rPr lang="en-US" sz="1700" dirty="0"/>
              <a:t> </a:t>
            </a:r>
          </a:p>
          <a:p>
            <a:pPr lvl="0"/>
            <a:r>
              <a:rPr lang="en-US" sz="1700" dirty="0"/>
              <a:t>To provide opportunities for professional growth and development for practitioners and conducting research and investigation on Applied Information Management issues.</a:t>
            </a:r>
          </a:p>
          <a:p>
            <a:r>
              <a:rPr lang="en-US" sz="1700" dirty="0"/>
              <a:t> </a:t>
            </a:r>
          </a:p>
          <a:p>
            <a:pPr lvl="0"/>
            <a:r>
              <a:rPr lang="en-US" sz="1700" dirty="0"/>
              <a:t>To provide Training, development programs and consultations complete with quality information Management practices consistently.</a:t>
            </a:r>
          </a:p>
          <a:p>
            <a:r>
              <a:rPr lang="en-US" sz="1700" dirty="0"/>
              <a:t> </a:t>
            </a:r>
          </a:p>
          <a:p>
            <a:pPr lvl="0"/>
            <a:r>
              <a:rPr lang="en-US" sz="1700" dirty="0"/>
              <a:t>To confer the titles </a:t>
            </a:r>
            <a:r>
              <a:rPr lang="en-US" sz="1700" dirty="0" smtClean="0"/>
              <a:t>of  </a:t>
            </a:r>
            <a:r>
              <a:rPr lang="en-US" sz="1700" dirty="0"/>
              <a:t>Member, Certified Member and fellow on its members who possesses and satisfies such qualification(s) and requirements as determined by the council.</a:t>
            </a:r>
          </a:p>
          <a:p>
            <a:pPr lvl="0"/>
            <a:r>
              <a:rPr lang="en-US" sz="1700" dirty="0"/>
              <a:t>To confer meritorious award on eminent personalities who have contributed towards the development of Applied Information Management.</a:t>
            </a:r>
          </a:p>
          <a:p>
            <a:pPr lvl="0"/>
            <a:r>
              <a:rPr lang="en-US" sz="1700" dirty="0"/>
              <a:t>To develop the research, analytical and reasoning skills of the candidate.</a:t>
            </a:r>
          </a:p>
        </p:txBody>
      </p:sp>
    </p:spTree>
    <p:extLst>
      <p:ext uri="{BB962C8B-B14F-4D97-AF65-F5344CB8AC3E}">
        <p14:creationId xmlns="" xmlns:p14="http://schemas.microsoft.com/office/powerpoint/2010/main" val="426626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2000"/>
                                        <p:tgtEl>
                                          <p:spTgt spid="3">
                                            <p:txEl>
                                              <p:pRg st="2" end="2"/>
                                            </p:txEl>
                                          </p:spTgt>
                                        </p:tgtEl>
                                      </p:cBhvr>
                                    </p:animEffect>
                                    <p:anim calcmode="lin" valueType="num">
                                      <p:cBhvr>
                                        <p:cTn id="15"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16"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45"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2000"/>
                                        <p:tgtEl>
                                          <p:spTgt spid="3">
                                            <p:txEl>
                                              <p:pRg st="4" end="4"/>
                                            </p:txEl>
                                          </p:spTgt>
                                        </p:tgtEl>
                                      </p:cBhvr>
                                    </p:animEffect>
                                    <p:anim calcmode="lin" valueType="num">
                                      <p:cBhvr>
                                        <p:cTn id="22"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23" dur="20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45"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2000"/>
                                        <p:tgtEl>
                                          <p:spTgt spid="3">
                                            <p:txEl>
                                              <p:pRg st="6" end="6"/>
                                            </p:txEl>
                                          </p:spTgt>
                                        </p:tgtEl>
                                      </p:cBhvr>
                                    </p:animEffect>
                                    <p:anim calcmode="lin" valueType="num">
                                      <p:cBhvr>
                                        <p:cTn id="29" dur="2000" fill="hold"/>
                                        <p:tgtEl>
                                          <p:spTgt spid="3">
                                            <p:txEl>
                                              <p:pRg st="6" end="6"/>
                                            </p:txEl>
                                          </p:spTgt>
                                        </p:tgtEl>
                                        <p:attrNameLst>
                                          <p:attrName>ppt_w</p:attrName>
                                        </p:attrNameLst>
                                      </p:cBhvr>
                                      <p:tavLst>
                                        <p:tav tm="0" fmla="#ppt_w*sin(2.5*pi*$)">
                                          <p:val>
                                            <p:fltVal val="0"/>
                                          </p:val>
                                        </p:tav>
                                        <p:tav tm="100000">
                                          <p:val>
                                            <p:fltVal val="1"/>
                                          </p:val>
                                        </p:tav>
                                      </p:tavLst>
                                    </p:anim>
                                    <p:anim calcmode="lin" valueType="num">
                                      <p:cBhvr>
                                        <p:cTn id="30" dur="2000" fill="hold"/>
                                        <p:tgtEl>
                                          <p:spTgt spid="3">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45"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2000"/>
                                        <p:tgtEl>
                                          <p:spTgt spid="3">
                                            <p:txEl>
                                              <p:pRg st="8" end="8"/>
                                            </p:txEl>
                                          </p:spTgt>
                                        </p:tgtEl>
                                      </p:cBhvr>
                                    </p:animEffect>
                                    <p:anim calcmode="lin" valueType="num">
                                      <p:cBhvr>
                                        <p:cTn id="36" dur="2000" fill="hold"/>
                                        <p:tgtEl>
                                          <p:spTgt spid="3">
                                            <p:txEl>
                                              <p:pRg st="8" end="8"/>
                                            </p:txEl>
                                          </p:spTgt>
                                        </p:tgtEl>
                                        <p:attrNameLst>
                                          <p:attrName>ppt_w</p:attrName>
                                        </p:attrNameLst>
                                      </p:cBhvr>
                                      <p:tavLst>
                                        <p:tav tm="0" fmla="#ppt_w*sin(2.5*pi*$)">
                                          <p:val>
                                            <p:fltVal val="0"/>
                                          </p:val>
                                        </p:tav>
                                        <p:tav tm="100000">
                                          <p:val>
                                            <p:fltVal val="1"/>
                                          </p:val>
                                        </p:tav>
                                      </p:tavLst>
                                    </p:anim>
                                    <p:anim calcmode="lin" valueType="num">
                                      <p:cBhvr>
                                        <p:cTn id="37" dur="2000" fill="hold"/>
                                        <p:tgtEl>
                                          <p:spTgt spid="3">
                                            <p:txEl>
                                              <p:pRg st="8" end="8"/>
                                            </p:txEl>
                                          </p:spTgt>
                                        </p:tgtEl>
                                        <p:attrNameLst>
                                          <p:attrName>ppt_h</p:attrName>
                                        </p:attrNameLst>
                                      </p:cBhvr>
                                      <p:tavLst>
                                        <p:tav tm="0">
                                          <p:val>
                                            <p:strVal val="#ppt_h"/>
                                          </p:val>
                                        </p:tav>
                                        <p:tav tm="100000">
                                          <p:val>
                                            <p:strVal val="#ppt_h"/>
                                          </p:val>
                                        </p:tav>
                                      </p:tavLst>
                                    </p:anim>
                                  </p:childTnLst>
                                </p:cTn>
                              </p:par>
                            </p:childTnLst>
                          </p:cTn>
                        </p:par>
                      </p:childTnLst>
                    </p:cTn>
                  </p:par>
                  <p:par>
                    <p:cTn id="38" fill="hold">
                      <p:stCondLst>
                        <p:cond delay="indefinite"/>
                      </p:stCondLst>
                      <p:childTnLst>
                        <p:par>
                          <p:cTn id="39" fill="hold">
                            <p:stCondLst>
                              <p:cond delay="0"/>
                            </p:stCondLst>
                            <p:childTnLst>
                              <p:par>
                                <p:cTn id="40" presetID="45" presetClass="entr" presetSubtype="0" fill="hold" nodeType="click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fade">
                                      <p:cBhvr>
                                        <p:cTn id="42" dur="2000"/>
                                        <p:tgtEl>
                                          <p:spTgt spid="3">
                                            <p:txEl>
                                              <p:pRg st="10" end="10"/>
                                            </p:txEl>
                                          </p:spTgt>
                                        </p:tgtEl>
                                      </p:cBhvr>
                                    </p:animEffect>
                                    <p:anim calcmode="lin" valueType="num">
                                      <p:cBhvr>
                                        <p:cTn id="43" dur="2000" fill="hold"/>
                                        <p:tgtEl>
                                          <p:spTgt spid="3">
                                            <p:txEl>
                                              <p:pRg st="10" end="10"/>
                                            </p:txEl>
                                          </p:spTgt>
                                        </p:tgtEl>
                                        <p:attrNameLst>
                                          <p:attrName>ppt_w</p:attrName>
                                        </p:attrNameLst>
                                      </p:cBhvr>
                                      <p:tavLst>
                                        <p:tav tm="0" fmla="#ppt_w*sin(2.5*pi*$)">
                                          <p:val>
                                            <p:fltVal val="0"/>
                                          </p:val>
                                        </p:tav>
                                        <p:tav tm="100000">
                                          <p:val>
                                            <p:fltVal val="1"/>
                                          </p:val>
                                        </p:tav>
                                      </p:tavLst>
                                    </p:anim>
                                    <p:anim calcmode="lin" valueType="num">
                                      <p:cBhvr>
                                        <p:cTn id="44" dur="2000" fill="hold"/>
                                        <p:tgtEl>
                                          <p:spTgt spid="3">
                                            <p:txEl>
                                              <p:pRg st="10" end="10"/>
                                            </p:txEl>
                                          </p:spTgt>
                                        </p:tgtEl>
                                        <p:attrNameLst>
                                          <p:attrName>ppt_h</p:attrName>
                                        </p:attrNameLst>
                                      </p:cBhvr>
                                      <p:tavLst>
                                        <p:tav tm="0">
                                          <p:val>
                                            <p:strVal val="#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45" presetClass="entr" presetSubtype="0" fill="hold" nodeType="clickEffect">
                                  <p:stCondLst>
                                    <p:cond delay="0"/>
                                  </p:stCondLst>
                                  <p:childTnLst>
                                    <p:set>
                                      <p:cBhvr>
                                        <p:cTn id="48" dur="1" fill="hold">
                                          <p:stCondLst>
                                            <p:cond delay="0"/>
                                          </p:stCondLst>
                                        </p:cTn>
                                        <p:tgtEl>
                                          <p:spTgt spid="3">
                                            <p:txEl>
                                              <p:pRg st="11" end="11"/>
                                            </p:txEl>
                                          </p:spTgt>
                                        </p:tgtEl>
                                        <p:attrNameLst>
                                          <p:attrName>style.visibility</p:attrName>
                                        </p:attrNameLst>
                                      </p:cBhvr>
                                      <p:to>
                                        <p:strVal val="visible"/>
                                      </p:to>
                                    </p:set>
                                    <p:animEffect transition="in" filter="fade">
                                      <p:cBhvr>
                                        <p:cTn id="49" dur="2000"/>
                                        <p:tgtEl>
                                          <p:spTgt spid="3">
                                            <p:txEl>
                                              <p:pRg st="11" end="11"/>
                                            </p:txEl>
                                          </p:spTgt>
                                        </p:tgtEl>
                                      </p:cBhvr>
                                    </p:animEffect>
                                    <p:anim calcmode="lin" valueType="num">
                                      <p:cBhvr>
                                        <p:cTn id="50" dur="2000" fill="hold"/>
                                        <p:tgtEl>
                                          <p:spTgt spid="3">
                                            <p:txEl>
                                              <p:pRg st="11" end="11"/>
                                            </p:txEl>
                                          </p:spTgt>
                                        </p:tgtEl>
                                        <p:attrNameLst>
                                          <p:attrName>ppt_w</p:attrName>
                                        </p:attrNameLst>
                                      </p:cBhvr>
                                      <p:tavLst>
                                        <p:tav tm="0" fmla="#ppt_w*sin(2.5*pi*$)">
                                          <p:val>
                                            <p:fltVal val="0"/>
                                          </p:val>
                                        </p:tav>
                                        <p:tav tm="100000">
                                          <p:val>
                                            <p:fltVal val="1"/>
                                          </p:val>
                                        </p:tav>
                                      </p:tavLst>
                                    </p:anim>
                                    <p:anim calcmode="lin" valueType="num">
                                      <p:cBhvr>
                                        <p:cTn id="51" dur="2000" fill="hold"/>
                                        <p:tgtEl>
                                          <p:spTgt spid="3">
                                            <p:txEl>
                                              <p:pRg st="11" end="11"/>
                                            </p:txEl>
                                          </p:spTgt>
                                        </p:tgtEl>
                                        <p:attrNameLst>
                                          <p:attrName>ppt_h</p:attrName>
                                        </p:attrNameLst>
                                      </p:cBhvr>
                                      <p:tavLst>
                                        <p:tav tm="0">
                                          <p:val>
                                            <p:strVal val="#ppt_h"/>
                                          </p:val>
                                        </p:tav>
                                        <p:tav tm="100000">
                                          <p:val>
                                            <p:strVal val="#ppt_h"/>
                                          </p:val>
                                        </p:tav>
                                      </p:tavLst>
                                    </p:anim>
                                  </p:childTnLst>
                                </p:cTn>
                              </p:par>
                            </p:childTnLst>
                          </p:cTn>
                        </p:par>
                      </p:childTnLst>
                    </p:cTn>
                  </p:par>
                  <p:par>
                    <p:cTn id="52" fill="hold">
                      <p:stCondLst>
                        <p:cond delay="indefinite"/>
                      </p:stCondLst>
                      <p:childTnLst>
                        <p:par>
                          <p:cTn id="53" fill="hold">
                            <p:stCondLst>
                              <p:cond delay="0"/>
                            </p:stCondLst>
                            <p:childTnLst>
                              <p:par>
                                <p:cTn id="54" presetID="45" presetClass="entr" presetSubtype="0" fill="hold" nodeType="clickEffect">
                                  <p:stCondLst>
                                    <p:cond delay="0"/>
                                  </p:stCondLst>
                                  <p:childTnLst>
                                    <p:set>
                                      <p:cBhvr>
                                        <p:cTn id="55" dur="1" fill="hold">
                                          <p:stCondLst>
                                            <p:cond delay="0"/>
                                          </p:stCondLst>
                                        </p:cTn>
                                        <p:tgtEl>
                                          <p:spTgt spid="3">
                                            <p:txEl>
                                              <p:pRg st="12" end="12"/>
                                            </p:txEl>
                                          </p:spTgt>
                                        </p:tgtEl>
                                        <p:attrNameLst>
                                          <p:attrName>style.visibility</p:attrName>
                                        </p:attrNameLst>
                                      </p:cBhvr>
                                      <p:to>
                                        <p:strVal val="visible"/>
                                      </p:to>
                                    </p:set>
                                    <p:animEffect transition="in" filter="fade">
                                      <p:cBhvr>
                                        <p:cTn id="56" dur="2000"/>
                                        <p:tgtEl>
                                          <p:spTgt spid="3">
                                            <p:txEl>
                                              <p:pRg st="12" end="12"/>
                                            </p:txEl>
                                          </p:spTgt>
                                        </p:tgtEl>
                                      </p:cBhvr>
                                    </p:animEffect>
                                    <p:anim calcmode="lin" valueType="num">
                                      <p:cBhvr>
                                        <p:cTn id="57" dur="2000" fill="hold"/>
                                        <p:tgtEl>
                                          <p:spTgt spid="3">
                                            <p:txEl>
                                              <p:pRg st="12" end="12"/>
                                            </p:txEl>
                                          </p:spTgt>
                                        </p:tgtEl>
                                        <p:attrNameLst>
                                          <p:attrName>ppt_w</p:attrName>
                                        </p:attrNameLst>
                                      </p:cBhvr>
                                      <p:tavLst>
                                        <p:tav tm="0" fmla="#ppt_w*sin(2.5*pi*$)">
                                          <p:val>
                                            <p:fltVal val="0"/>
                                          </p:val>
                                        </p:tav>
                                        <p:tav tm="100000">
                                          <p:val>
                                            <p:fltVal val="1"/>
                                          </p:val>
                                        </p:tav>
                                      </p:tavLst>
                                    </p:anim>
                                    <p:anim calcmode="lin" valueType="num">
                                      <p:cBhvr>
                                        <p:cTn id="58" dur="2000" fill="hold"/>
                                        <p:tgtEl>
                                          <p:spTgt spid="3">
                                            <p:txEl>
                                              <p:pRg st="12" end="1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6453" y="228600"/>
            <a:ext cx="8458200" cy="6063198"/>
          </a:xfrm>
          <a:prstGeom prst="rect">
            <a:avLst/>
          </a:prstGeom>
        </p:spPr>
        <p:txBody>
          <a:bodyPr wrap="square">
            <a:spAutoFit/>
          </a:bodyPr>
          <a:lstStyle/>
          <a:p>
            <a:pPr algn="r"/>
            <a:r>
              <a:rPr lang="en-US" sz="2800" b="1" dirty="0"/>
              <a:t>Objectives:</a:t>
            </a:r>
            <a:endParaRPr lang="en-US" sz="2800" dirty="0"/>
          </a:p>
          <a:p>
            <a:r>
              <a:rPr lang="en-US" sz="2000" b="1" dirty="0"/>
              <a:t> </a:t>
            </a:r>
            <a:endParaRPr lang="en-US" sz="2000" dirty="0"/>
          </a:p>
          <a:p>
            <a:pPr marL="342900" lvl="0" indent="-342900">
              <a:buFont typeface="Arial" pitchFamily="34" charset="0"/>
              <a:buChar char="•"/>
            </a:pPr>
            <a:r>
              <a:rPr lang="en-US" sz="2000" dirty="0"/>
              <a:t>We plan to leverage on the full use of information technology and its resources in our approach to deliver world class training and certification to the Nigerian populace. We made bold to say that none of the existing institute or association has our goal, vision and passion to deploy world class infrastructure for quality human capital development. </a:t>
            </a:r>
          </a:p>
          <a:p>
            <a:pPr marL="342900" lvl="0" indent="-342900">
              <a:buFont typeface="Arial" pitchFamily="34" charset="0"/>
              <a:buChar char="•"/>
            </a:pPr>
            <a:r>
              <a:rPr lang="en-US" sz="2000" dirty="0"/>
              <a:t>Enable the candidate to take responsibility for an operational project, developing it from conception to implementation, quantifying the improvements observed. </a:t>
            </a:r>
          </a:p>
          <a:p>
            <a:pPr marL="342900" lvl="0" indent="-342900">
              <a:buFont typeface="Arial" pitchFamily="34" charset="0"/>
              <a:buChar char="•"/>
            </a:pPr>
            <a:r>
              <a:rPr lang="en-US" sz="2000" dirty="0"/>
              <a:t>Provide proven professional for industry and firms that would transient generations.</a:t>
            </a:r>
          </a:p>
          <a:p>
            <a:pPr marL="342900" lvl="0" indent="-342900">
              <a:buFont typeface="Arial" pitchFamily="34" charset="0"/>
              <a:buChar char="•"/>
            </a:pPr>
            <a:r>
              <a:rPr lang="en-US" sz="2000" dirty="0"/>
              <a:t>To promote and develop the science of system development within a clearly stated</a:t>
            </a:r>
          </a:p>
          <a:p>
            <a:pPr marL="342900" lvl="0" indent="-342900">
              <a:buFont typeface="Arial" pitchFamily="34" charset="0"/>
              <a:buChar char="•"/>
            </a:pPr>
            <a:r>
              <a:rPr lang="en-US" sz="2000" dirty="0"/>
              <a:t>Management in a modern society.</a:t>
            </a:r>
          </a:p>
          <a:p>
            <a:pPr marL="342900" lvl="0" indent="-342900">
              <a:buFont typeface="Arial" pitchFamily="34" charset="0"/>
              <a:buChar char="•"/>
            </a:pPr>
            <a:r>
              <a:rPr lang="en-US" sz="2000" dirty="0"/>
              <a:t>To provide knowledge, education training through a system of examination issuance of certificates of proficiency and to increase public awareness of (AIMP)</a:t>
            </a:r>
          </a:p>
        </p:txBody>
      </p:sp>
    </p:spTree>
    <p:extLst>
      <p:ext uri="{BB962C8B-B14F-4D97-AF65-F5344CB8AC3E}">
        <p14:creationId xmlns="" xmlns:p14="http://schemas.microsoft.com/office/powerpoint/2010/main" val="3579389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mph" presetSubtype="0" nodeType="clickEffect">
                                  <p:stCondLst>
                                    <p:cond delay="0"/>
                                  </p:stCondLst>
                                  <p:iterate type="lt">
                                    <p:tmAbs val="25"/>
                                  </p:iterate>
                                  <p:childTnLst>
                                    <p:set>
                                      <p:cBhvr override="childStyle">
                                        <p:cTn id="6" dur="indefinite"/>
                                        <p:tgtEl>
                                          <p:spTgt spid="2">
                                            <p:txEl>
                                              <p:pRg st="2" end="2"/>
                                            </p:txEl>
                                          </p:spTgt>
                                        </p:tgtEl>
                                        <p:attrNameLst>
                                          <p:attrName>style.fontWeight</p:attrName>
                                        </p:attrNameLst>
                                      </p:cBhvr>
                                      <p:to>
                                        <p:strVal val="bold"/>
                                      </p:to>
                                    </p:set>
                                  </p:childTnLst>
                                </p:cTn>
                              </p:par>
                            </p:childTnLst>
                          </p:cTn>
                        </p:par>
                      </p:childTnLst>
                    </p:cTn>
                  </p:par>
                  <p:par>
                    <p:cTn id="7" fill="hold">
                      <p:stCondLst>
                        <p:cond delay="indefinite"/>
                      </p:stCondLst>
                      <p:childTnLst>
                        <p:par>
                          <p:cTn id="8" fill="hold">
                            <p:stCondLst>
                              <p:cond delay="0"/>
                            </p:stCondLst>
                            <p:childTnLst>
                              <p:par>
                                <p:cTn id="9" presetID="15" presetClass="emph" presetSubtype="0" nodeType="clickEffect">
                                  <p:stCondLst>
                                    <p:cond delay="0"/>
                                  </p:stCondLst>
                                  <p:iterate type="lt">
                                    <p:tmAbs val="25"/>
                                  </p:iterate>
                                  <p:childTnLst>
                                    <p:set>
                                      <p:cBhvr override="childStyle">
                                        <p:cTn id="10" dur="indefinite"/>
                                        <p:tgtEl>
                                          <p:spTgt spid="2">
                                            <p:txEl>
                                              <p:pRg st="3" end="3"/>
                                            </p:txEl>
                                          </p:spTgt>
                                        </p:tgtEl>
                                        <p:attrNameLst>
                                          <p:attrName>style.fontWeight</p:attrName>
                                        </p:attrNameLst>
                                      </p:cBhvr>
                                      <p:to>
                                        <p:strVal val="bold"/>
                                      </p:to>
                                    </p:set>
                                  </p:childTnLst>
                                </p:cTn>
                              </p:par>
                            </p:childTnLst>
                          </p:cTn>
                        </p:par>
                      </p:childTnLst>
                    </p:cTn>
                  </p:par>
                  <p:par>
                    <p:cTn id="11" fill="hold">
                      <p:stCondLst>
                        <p:cond delay="indefinite"/>
                      </p:stCondLst>
                      <p:childTnLst>
                        <p:par>
                          <p:cTn id="12" fill="hold">
                            <p:stCondLst>
                              <p:cond delay="0"/>
                            </p:stCondLst>
                            <p:childTnLst>
                              <p:par>
                                <p:cTn id="13" presetID="15" presetClass="emph" presetSubtype="0" nodeType="clickEffect">
                                  <p:stCondLst>
                                    <p:cond delay="0"/>
                                  </p:stCondLst>
                                  <p:iterate type="lt">
                                    <p:tmAbs val="25"/>
                                  </p:iterate>
                                  <p:childTnLst>
                                    <p:set>
                                      <p:cBhvr override="childStyle">
                                        <p:cTn id="14" dur="indefinite"/>
                                        <p:tgtEl>
                                          <p:spTgt spid="2">
                                            <p:txEl>
                                              <p:pRg st="4" end="4"/>
                                            </p:txEl>
                                          </p:spTgt>
                                        </p:tgtEl>
                                        <p:attrNameLst>
                                          <p:attrName>style.fontWeight</p:attrName>
                                        </p:attrNameLst>
                                      </p:cBhvr>
                                      <p:to>
                                        <p:strVal val="bold"/>
                                      </p:to>
                                    </p:set>
                                  </p:childTnLst>
                                </p:cTn>
                              </p:par>
                            </p:childTnLst>
                          </p:cTn>
                        </p:par>
                      </p:childTnLst>
                    </p:cTn>
                  </p:par>
                  <p:par>
                    <p:cTn id="15" fill="hold">
                      <p:stCondLst>
                        <p:cond delay="indefinite"/>
                      </p:stCondLst>
                      <p:childTnLst>
                        <p:par>
                          <p:cTn id="16" fill="hold">
                            <p:stCondLst>
                              <p:cond delay="0"/>
                            </p:stCondLst>
                            <p:childTnLst>
                              <p:par>
                                <p:cTn id="17" presetID="15" presetClass="emph" presetSubtype="0" nodeType="clickEffect">
                                  <p:stCondLst>
                                    <p:cond delay="0"/>
                                  </p:stCondLst>
                                  <p:iterate type="lt">
                                    <p:tmAbs val="25"/>
                                  </p:iterate>
                                  <p:childTnLst>
                                    <p:set>
                                      <p:cBhvr override="childStyle">
                                        <p:cTn id="18" dur="indefinite"/>
                                        <p:tgtEl>
                                          <p:spTgt spid="2">
                                            <p:txEl>
                                              <p:pRg st="5" end="5"/>
                                            </p:txEl>
                                          </p:spTgt>
                                        </p:tgtEl>
                                        <p:attrNameLst>
                                          <p:attrName>style.fontWeight</p:attrName>
                                        </p:attrNameLst>
                                      </p:cBhvr>
                                      <p:to>
                                        <p:strVal val="bold"/>
                                      </p:to>
                                    </p:set>
                                  </p:childTnLst>
                                </p:cTn>
                              </p:par>
                            </p:childTnLst>
                          </p:cTn>
                        </p:par>
                      </p:childTnLst>
                    </p:cTn>
                  </p:par>
                  <p:par>
                    <p:cTn id="19" fill="hold">
                      <p:stCondLst>
                        <p:cond delay="indefinite"/>
                      </p:stCondLst>
                      <p:childTnLst>
                        <p:par>
                          <p:cTn id="20" fill="hold">
                            <p:stCondLst>
                              <p:cond delay="0"/>
                            </p:stCondLst>
                            <p:childTnLst>
                              <p:par>
                                <p:cTn id="21" presetID="15" presetClass="emph" presetSubtype="0" nodeType="clickEffect">
                                  <p:stCondLst>
                                    <p:cond delay="0"/>
                                  </p:stCondLst>
                                  <p:iterate type="lt">
                                    <p:tmAbs val="25"/>
                                  </p:iterate>
                                  <p:childTnLst>
                                    <p:set>
                                      <p:cBhvr override="childStyle">
                                        <p:cTn id="22" dur="indefinite"/>
                                        <p:tgtEl>
                                          <p:spTgt spid="2">
                                            <p:txEl>
                                              <p:pRg st="6" end="6"/>
                                            </p:txEl>
                                          </p:spTgt>
                                        </p:tgtEl>
                                        <p:attrNameLst>
                                          <p:attrName>style.fontWeight</p:attrName>
                                        </p:attrNameLst>
                                      </p:cBhvr>
                                      <p:to>
                                        <p:strVal val="bold"/>
                                      </p:to>
                                    </p:set>
                                  </p:childTnLst>
                                </p:cTn>
                              </p:par>
                            </p:childTnLst>
                          </p:cTn>
                        </p:par>
                      </p:childTnLst>
                    </p:cTn>
                  </p:par>
                  <p:par>
                    <p:cTn id="23" fill="hold">
                      <p:stCondLst>
                        <p:cond delay="indefinite"/>
                      </p:stCondLst>
                      <p:childTnLst>
                        <p:par>
                          <p:cTn id="24" fill="hold">
                            <p:stCondLst>
                              <p:cond delay="0"/>
                            </p:stCondLst>
                            <p:childTnLst>
                              <p:par>
                                <p:cTn id="25" presetID="15" presetClass="emph" presetSubtype="0" nodeType="clickEffect">
                                  <p:stCondLst>
                                    <p:cond delay="0"/>
                                  </p:stCondLst>
                                  <p:iterate type="lt">
                                    <p:tmAbs val="25"/>
                                  </p:iterate>
                                  <p:childTnLst>
                                    <p:set>
                                      <p:cBhvr override="childStyle">
                                        <p:cTn id="26" dur="indefinite"/>
                                        <p:tgtEl>
                                          <p:spTgt spid="2">
                                            <p:txEl>
                                              <p:pRg st="7" end="7"/>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181600" y="42350"/>
            <a:ext cx="2807179" cy="584775"/>
          </a:xfrm>
          <a:prstGeom prst="rect">
            <a:avLst/>
          </a:prstGeom>
          <a:noFill/>
        </p:spPr>
        <p:txBody>
          <a:bodyPr wrap="none" rtlCol="0">
            <a:spAutoFit/>
          </a:bodyPr>
          <a:lstStyle/>
          <a:p>
            <a:r>
              <a:rPr lang="en-US" sz="3200" dirty="0" smtClean="0"/>
              <a:t>OUR MISSION</a:t>
            </a:r>
            <a:endParaRPr lang="en-US" sz="3200" dirty="0"/>
          </a:p>
        </p:txBody>
      </p:sp>
      <p:sp>
        <p:nvSpPr>
          <p:cNvPr id="3" name="TextBox 2"/>
          <p:cNvSpPr txBox="1"/>
          <p:nvPr/>
        </p:nvSpPr>
        <p:spPr>
          <a:xfrm>
            <a:off x="533400" y="1676400"/>
            <a:ext cx="7848600" cy="4031873"/>
          </a:xfrm>
          <a:prstGeom prst="rect">
            <a:avLst/>
          </a:prstGeom>
          <a:noFill/>
        </p:spPr>
        <p:txBody>
          <a:bodyPr wrap="square" rtlCol="0">
            <a:spAutoFit/>
          </a:bodyPr>
          <a:lstStyle/>
          <a:p>
            <a:r>
              <a:rPr lang="en-US" sz="3200" dirty="0" smtClean="0"/>
              <a:t>TO PROFESSIONALIZE INFORMATION MANAGEMENT AND RAISE ADMINISTRATORS WITH APT KNOWLEDGE OF DATA PROCESSING AND MANAGEMENT TO TRAIN CORPORATE  LEADERS MANAGERS AND PERSONNEL WHO WILL SUSTAIN THE NEW AGE.</a:t>
            </a:r>
            <a:endParaRPr lang="en-US" sz="3200" dirty="0"/>
          </a:p>
        </p:txBody>
      </p:sp>
    </p:spTree>
    <p:extLst>
      <p:ext uri="{BB962C8B-B14F-4D97-AF65-F5344CB8AC3E}">
        <p14:creationId xmlns="" xmlns:p14="http://schemas.microsoft.com/office/powerpoint/2010/main" val="523256470"/>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533400"/>
            <a:ext cx="7772400" cy="5878532"/>
          </a:xfrm>
          <a:prstGeom prst="rect">
            <a:avLst/>
          </a:prstGeom>
          <a:noFill/>
        </p:spPr>
        <p:txBody>
          <a:bodyPr wrap="square" rtlCol="0">
            <a:spAutoFit/>
          </a:bodyPr>
          <a:lstStyle/>
          <a:p>
            <a:pPr algn="r"/>
            <a:r>
              <a:rPr lang="en-US" sz="4000" dirty="0" smtClean="0"/>
              <a:t>Our vision </a:t>
            </a:r>
          </a:p>
          <a:p>
            <a:r>
              <a:rPr lang="en-US" sz="2400" dirty="0" smtClean="0"/>
              <a:t>To develop professions that would transform the global economy through knowledge of information application and management in every micro-economic. Aimed at </a:t>
            </a:r>
            <a:r>
              <a:rPr lang="en-US" sz="2400" dirty="0"/>
              <a:t>advancing the practice of Information processing, analysis, security and management. by building capacity in Information Management and Business Leadership through Trainings, Certification, Research, Consultancy and Professional services. We intend to develop professional competence in our primary field through sound practices and in collaboration with other academic, professional and research institutions around the world.</a:t>
            </a:r>
          </a:p>
          <a:p>
            <a:endParaRPr lang="en-US" sz="2400" dirty="0"/>
          </a:p>
        </p:txBody>
      </p:sp>
    </p:spTree>
    <p:extLst>
      <p:ext uri="{BB962C8B-B14F-4D97-AF65-F5344CB8AC3E}">
        <p14:creationId xmlns="" xmlns:p14="http://schemas.microsoft.com/office/powerpoint/2010/main" val="11849374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3575" y="304800"/>
            <a:ext cx="8534400" cy="313932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smtClean="0"/>
              <a:t>			</a:t>
            </a:r>
            <a:r>
              <a:rPr lang="en-US" b="1" u="sng"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outerShdw blurRad="38100" dist="38100" dir="2700000" algn="tl">
                    <a:srgbClr val="000000">
                      <a:alpha val="43137"/>
                    </a:srgbClr>
                  </a:outerShdw>
                  <a:reflection blurRad="12700" stA="28000" endPos="45000" dist="1000" dir="5400000" sy="-100000" algn="bl" rotWithShape="0"/>
                </a:effectLst>
              </a:rPr>
              <a:t>WHY AIMP</a:t>
            </a:r>
          </a:p>
          <a:p>
            <a:r>
              <a:rPr lang="en-US" dirty="0"/>
              <a:t>The Associations mission is about developing skills, raising awareness, awarding excellence, supporting our members and giving Applied Information Management a voice at the highest levels. Our members are highly trained to provide support for organizations and enhance the professional reputation in the industry. Like other reputable professional bodies the association offers different levels of membership to deserving and astute individuals that are desirous of enhancing and developing Information Management practice in both public and private sectors of the economy. And these membership are application.</a:t>
            </a:r>
          </a:p>
          <a:p>
            <a:endParaRPr lang="en-US" dirty="0"/>
          </a:p>
        </p:txBody>
      </p:sp>
      <p:sp>
        <p:nvSpPr>
          <p:cNvPr id="3" name="TextBox 2"/>
          <p:cNvSpPr txBox="1"/>
          <p:nvPr/>
        </p:nvSpPr>
        <p:spPr>
          <a:xfrm>
            <a:off x="204988" y="3441680"/>
            <a:ext cx="8534399" cy="3416320"/>
          </a:xfrm>
          <a:prstGeom prst="rect">
            <a:avLst/>
          </a:prstGeom>
          <a:noFill/>
        </p:spPr>
        <p:txBody>
          <a:bodyPr wrap="square" rtlCol="0">
            <a:spAutoFit/>
          </a:bodyPr>
          <a:lstStyle/>
          <a:p>
            <a:pPr>
              <a:lnSpc>
                <a:spcPct val="150000"/>
              </a:lnSpc>
            </a:pPr>
            <a:r>
              <a:rPr lang="en-US" b="1" dirty="0" smtClean="0"/>
              <a:t>		DIRECT </a:t>
            </a:r>
            <a:r>
              <a:rPr lang="en-US" b="1" dirty="0"/>
              <a:t>ADMISSION PROCEDURES.</a:t>
            </a:r>
            <a:endParaRPr lang="en-US" dirty="0"/>
          </a:p>
          <a:p>
            <a:pPr>
              <a:lnSpc>
                <a:spcPct val="150000"/>
              </a:lnSpc>
            </a:pPr>
            <a:r>
              <a:rPr lang="en-US" dirty="0" smtClean="0"/>
              <a:t>The </a:t>
            </a:r>
            <a:r>
              <a:rPr lang="en-US" dirty="0"/>
              <a:t>direct membership procedure embraces all professions within and outside the country. Members of professional certificate of bodies recognized by the AIMP-GC: CIMA, CICN,CILRM, CPN, ACEA, ICAN, CIPDM, NIM, IDPM etc. and holders of </a:t>
            </a:r>
            <a:r>
              <a:rPr lang="en-US" dirty="0" smtClean="0"/>
              <a:t>MSC, </a:t>
            </a:r>
            <a:r>
              <a:rPr lang="en-US" dirty="0"/>
              <a:t>MBA, </a:t>
            </a:r>
            <a:r>
              <a:rPr lang="en-US" dirty="0" smtClean="0"/>
              <a:t>BSC, </a:t>
            </a:r>
            <a:r>
              <a:rPr lang="en-US" dirty="0"/>
              <a:t>and HND certificates are considered etc. Applications will be judged on their merit and on whether they provide an opportunity for candidates to demonstrate their ability to </a:t>
            </a:r>
            <a:r>
              <a:rPr lang="en-US" dirty="0" smtClean="0"/>
              <a:t>pursue  </a:t>
            </a:r>
            <a:r>
              <a:rPr lang="en-US" dirty="0"/>
              <a:t>guided study, to accumulate, interpret and analyze </a:t>
            </a:r>
            <a:r>
              <a:rPr lang="en-US" dirty="0" smtClean="0"/>
              <a:t>data.</a:t>
            </a:r>
            <a:endParaRPr lang="en-US" dirty="0"/>
          </a:p>
        </p:txBody>
      </p:sp>
    </p:spTree>
    <p:extLst>
      <p:ext uri="{BB962C8B-B14F-4D97-AF65-F5344CB8AC3E}">
        <p14:creationId xmlns="" xmlns:p14="http://schemas.microsoft.com/office/powerpoint/2010/main" val="614358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iterate type="lt">
                                    <p:tmPct val="0"/>
                                  </p:iterate>
                                  <p:childTnLst>
                                    <p:set>
                                      <p:cBhvr>
                                        <p:cTn id="10" dur="1" fill="hold">
                                          <p:stCondLst>
                                            <p:cond delay="0"/>
                                          </p:stCondLst>
                                        </p:cTn>
                                        <p:tgtEl>
                                          <p:spTgt spid="3"/>
                                        </p:tgtEl>
                                        <p:attrNameLst>
                                          <p:attrName>style.visibility</p:attrName>
                                        </p:attrNameLst>
                                      </p:cBhvr>
                                      <p:to>
                                        <p:strVal val="visible"/>
                                      </p:to>
                                    </p:set>
                                    <p:animEffect transition="in" filter="fade">
                                      <p:cBhvr>
                                        <p:cTn id="11" dur="1000"/>
                                        <p:tgtEl>
                                          <p:spTgt spid="3"/>
                                        </p:tgtEl>
                                      </p:cBhvr>
                                    </p:animEffect>
                                    <p:anim calcmode="lin" valueType="num">
                                      <p:cBhvr>
                                        <p:cTn id="12" dur="1000" fill="hold"/>
                                        <p:tgtEl>
                                          <p:spTgt spid="3"/>
                                        </p:tgtEl>
                                        <p:attrNameLst>
                                          <p:attrName>ppt_x</p:attrName>
                                        </p:attrNameLst>
                                      </p:cBhvr>
                                      <p:tavLst>
                                        <p:tav tm="0">
                                          <p:val>
                                            <p:strVal val="#ppt_x"/>
                                          </p:val>
                                        </p:tav>
                                        <p:tav tm="100000">
                                          <p:val>
                                            <p:strVal val="#ppt_x"/>
                                          </p:val>
                                        </p:tav>
                                      </p:tavLst>
                                    </p:anim>
                                    <p:anim calcmode="lin" valueType="num">
                                      <p:cBhvr>
                                        <p:cTn id="1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8" presetClass="emph" presetSubtype="0" fill="hold" grpId="1" nodeType="clickEffect">
                                  <p:stCondLst>
                                    <p:cond delay="0"/>
                                  </p:stCondLst>
                                  <p:iterate type="lt">
                                    <p:tmPct val="4000"/>
                                  </p:iterate>
                                  <p:childTnLst>
                                    <p:set>
                                      <p:cBhvr override="childStyle">
                                        <p:cTn id="17" dur="500" fill="hold"/>
                                        <p:tgtEl>
                                          <p:spTgt spid="3"/>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3"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412" y="41787"/>
            <a:ext cx="9109587" cy="5755422"/>
          </a:xfrm>
          <a:prstGeom prst="rect">
            <a:avLst/>
          </a:prstGeom>
        </p:spPr>
        <p:txBody>
          <a:bodyPr wrap="square">
            <a:spAutoFit/>
          </a:bodyPr>
          <a:lstStyle/>
          <a:p>
            <a:pPr marL="515938" lvl="1" indent="58738">
              <a:tabLst>
                <a:tab pos="0" algn="l"/>
              </a:tabLst>
            </a:pPr>
            <a:r>
              <a:rPr lang="en-US" sz="2800" b="1" dirty="0"/>
              <a:t>Benefits and Privileges of Members</a:t>
            </a:r>
            <a:endParaRPr lang="en-US" sz="2800" dirty="0"/>
          </a:p>
          <a:p>
            <a:pPr marL="400050" lvl="0" indent="-400050">
              <a:buFont typeface="+mj-lt"/>
              <a:buAutoNum type="romanLcPeriod"/>
            </a:pPr>
            <a:r>
              <a:rPr lang="en-US" sz="2000" dirty="0"/>
              <a:t>Understand the changing role of Information communications globally.</a:t>
            </a:r>
          </a:p>
          <a:p>
            <a:pPr marL="400050" lvl="0" indent="-400050">
              <a:buFont typeface="+mj-lt"/>
              <a:buAutoNum type="romanLcPeriod"/>
            </a:pPr>
            <a:r>
              <a:rPr lang="en-US" sz="2000" dirty="0"/>
              <a:t>Invitation to attend local and international leadership management skills programs in such functional areas as</a:t>
            </a:r>
            <a:r>
              <a:rPr lang="en-US" sz="2000" b="1" dirty="0"/>
              <a:t> Information analysis, information system, information management, information security and information at law</a:t>
            </a:r>
            <a:r>
              <a:rPr lang="en-US" sz="2000" dirty="0"/>
              <a:t>, thereby building your knowledge and    understanding of global economic systems, language and international business practice and the unique ability to think by making information informative globally and act optimally.</a:t>
            </a:r>
          </a:p>
          <a:p>
            <a:pPr marL="400050" lvl="0" indent="-400050">
              <a:buFont typeface="+mj-lt"/>
              <a:buAutoNum type="romanLcPeriod"/>
            </a:pPr>
            <a:r>
              <a:rPr lang="en-US" sz="2000" dirty="0"/>
              <a:t>Engage in professional training to help you prepare for career in applied information management.</a:t>
            </a:r>
          </a:p>
          <a:p>
            <a:pPr marL="400050" lvl="0" indent="-400050">
              <a:buFont typeface="+mj-lt"/>
              <a:buAutoNum type="romanLcPeriod"/>
            </a:pPr>
            <a:r>
              <a:rPr lang="en-US" sz="2000" dirty="0"/>
              <a:t>Leveraging on the full use of information technology and its resources in the approach by delivering world class potentials to the Nigerian populace.</a:t>
            </a:r>
          </a:p>
          <a:p>
            <a:pPr marL="400050" lvl="0" indent="-400050">
              <a:buFont typeface="+mj-lt"/>
              <a:buAutoNum type="romanLcPeriod"/>
            </a:pPr>
            <a:r>
              <a:rPr lang="en-US" sz="2000" dirty="0"/>
              <a:t>Members of the association will receive access to international network of likeminded individuals in order to be able to develop additional initiatives, joint projects and beyond. </a:t>
            </a:r>
          </a:p>
        </p:txBody>
      </p:sp>
    </p:spTree>
    <p:extLst>
      <p:ext uri="{BB962C8B-B14F-4D97-AF65-F5344CB8AC3E}">
        <p14:creationId xmlns="" xmlns:p14="http://schemas.microsoft.com/office/powerpoint/2010/main" val="11167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par>
                          <p:cTn id="27" fill="hold">
                            <p:stCondLst>
                              <p:cond delay="500"/>
                            </p:stCondLst>
                            <p:childTnLst>
                              <p:par>
                                <p:cTn id="28" presetID="2" presetClass="entr" presetSubtype="4" fill="hold" nodeType="afterEffect">
                                  <p:stCondLst>
                                    <p:cond delay="0"/>
                                  </p:stCondLst>
                                  <p:childTnLst>
                                    <p:set>
                                      <p:cBhvr>
                                        <p:cTn id="29" dur="1" fill="hold">
                                          <p:stCondLst>
                                            <p:cond delay="0"/>
                                          </p:stCondLst>
                                        </p:cTn>
                                        <p:tgtEl>
                                          <p:spTgt spid="2">
                                            <p:txEl>
                                              <p:pRg st="5" end="5"/>
                                            </p:txEl>
                                          </p:spTgt>
                                        </p:tgtEl>
                                        <p:attrNameLst>
                                          <p:attrName>style.visibility</p:attrName>
                                        </p:attrNameLst>
                                      </p:cBhvr>
                                      <p:to>
                                        <p:strVal val="visible"/>
                                      </p:to>
                                    </p:set>
                                    <p:anim calcmode="lin" valueType="num">
                                      <p:cBhvr additive="base">
                                        <p:cTn id="30"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1378" y="326265"/>
            <a:ext cx="8534400" cy="5909310"/>
          </a:xfrm>
          <a:prstGeom prst="rect">
            <a:avLst/>
          </a:prstGeom>
        </p:spPr>
        <p:txBody>
          <a:bodyPr wrap="square">
            <a:spAutoFit/>
          </a:bodyPr>
          <a:lstStyle/>
          <a:p>
            <a:r>
              <a:rPr lang="en-US" b="1" dirty="0" smtClean="0"/>
              <a:t>	PROFESSIONAL </a:t>
            </a:r>
            <a:r>
              <a:rPr lang="en-US" b="1" dirty="0"/>
              <a:t>TRAINING AND CERTIFICATION</a:t>
            </a:r>
            <a:endParaRPr lang="en-US" dirty="0"/>
          </a:p>
          <a:p>
            <a:r>
              <a:rPr lang="en-US" sz="2000" dirty="0" smtClean="0"/>
              <a:t>Association of Applied Information Management Professional (AIMP) is the only Professional body for Information and management in Nigeria. We are optimistic about our Members and Profession. The Association offers a comprehensive Training and Certification for all level of management professionals both in public and private sectors of the economy.</a:t>
            </a:r>
          </a:p>
          <a:p>
            <a:r>
              <a:rPr lang="en-US" sz="2000" dirty="0" smtClean="0"/>
              <a:t>Being Certified by AIMP adds value in terms of Knowledge to you and credibility to your resume. Engaging in our Professional Training positions you as valuable team asset who is highly motivated, knowledgeable and committed to ensure quality is part of everything you do. AIMP certification set you apart from other professionals, unlocking your full potential and information skill by opening doors of opportunity for career growth and success.</a:t>
            </a:r>
          </a:p>
          <a:p>
            <a:pPr marL="400050" lvl="0" indent="-400050">
              <a:buFont typeface="+mj-lt"/>
              <a:buAutoNum type="romanLcPeriod"/>
            </a:pPr>
            <a:r>
              <a:rPr lang="en-US" sz="2000" b="1" i="1" dirty="0" smtClean="0"/>
              <a:t>Certified Information Management Associate (CIMA)</a:t>
            </a:r>
          </a:p>
          <a:p>
            <a:pPr marL="400050" lvl="0" indent="-400050">
              <a:buFont typeface="+mj-lt"/>
              <a:buAutoNum type="romanLcPeriod"/>
            </a:pPr>
            <a:r>
              <a:rPr lang="en-US" sz="2000" b="1" i="1" dirty="0" smtClean="0"/>
              <a:t>Certified Information Management Professional  (CIMP)</a:t>
            </a:r>
          </a:p>
          <a:p>
            <a:pPr marL="400050" lvl="0" indent="-400050">
              <a:buFont typeface="+mj-lt"/>
              <a:buAutoNum type="romanLcPeriod"/>
            </a:pPr>
            <a:r>
              <a:rPr lang="en-US" sz="2000" b="1" i="1" dirty="0" smtClean="0"/>
              <a:t>Certified Information Management Expert (CIME)</a:t>
            </a:r>
          </a:p>
          <a:p>
            <a:r>
              <a:rPr lang="en-US" sz="2000" dirty="0" smtClean="0"/>
              <a:t>This certifications are applied towards specific profession; health, business, accounting, administrators, Missionary, law enforcement etc.</a:t>
            </a:r>
            <a:endParaRPr lang="en-US" sz="2000" dirty="0"/>
          </a:p>
        </p:txBody>
      </p:sp>
    </p:spTree>
    <p:extLst>
      <p:ext uri="{BB962C8B-B14F-4D97-AF65-F5344CB8AC3E}">
        <p14:creationId xmlns="" xmlns:p14="http://schemas.microsoft.com/office/powerpoint/2010/main" val="614994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nodeType="clickEffect">
                                  <p:stCondLst>
                                    <p:cond delay="0"/>
                                  </p:stCondLst>
                                  <p:iterate type="lt">
                                    <p:tmPct val="4000"/>
                                  </p:iterate>
                                  <p:childTnLst>
                                    <p:set>
                                      <p:cBhvr override="childStyle">
                                        <p:cTn id="6" dur="500" fill="hold"/>
                                        <p:tgtEl>
                                          <p:spTgt spid="2">
                                            <p:txEl>
                                              <p:pRg st="3" end="3"/>
                                            </p:txEl>
                                          </p:spTgt>
                                        </p:tgtEl>
                                        <p:attrNameLst>
                                          <p:attrName>style.color</p:attrName>
                                        </p:attrNameLst>
                                      </p:cBhvr>
                                      <p:to>
                                        <p:clrVal>
                                          <a:schemeClr val="accent2"/>
                                        </p:clrVal>
                                      </p:to>
                                    </p:set>
                                    <p:set>
                                      <p:cBhvr>
                                        <p:cTn id="7" dur="500" fill="hold"/>
                                        <p:tgtEl>
                                          <p:spTgt spid="2">
                                            <p:txEl>
                                              <p:pRg st="3" end="3"/>
                                            </p:txEl>
                                          </p:spTgt>
                                        </p:tgtEl>
                                        <p:attrNameLst>
                                          <p:attrName>fillcolor</p:attrName>
                                        </p:attrNameLst>
                                      </p:cBhvr>
                                      <p:to>
                                        <p:clrVal>
                                          <a:schemeClr val="accent2"/>
                                        </p:clrVal>
                                      </p:to>
                                    </p:set>
                                    <p:set>
                                      <p:cBhvr>
                                        <p:cTn id="8" dur="500" fill="hold"/>
                                        <p:tgtEl>
                                          <p:spTgt spid="2">
                                            <p:txEl>
                                              <p:pRg st="3" end="3"/>
                                            </p:txEl>
                                          </p:spTgt>
                                        </p:tgtEl>
                                        <p:attrNameLst>
                                          <p:attrName>fill.type</p:attrName>
                                        </p:attrNameLst>
                                      </p:cBhvr>
                                      <p:to>
                                        <p:strVal val="solid"/>
                                      </p:to>
                                    </p:set>
                                  </p:childTnLst>
                                </p:cTn>
                              </p:par>
                            </p:childTnLst>
                          </p:cTn>
                        </p:par>
                      </p:childTnLst>
                    </p:cTn>
                  </p:par>
                  <p:par>
                    <p:cTn id="9" fill="hold">
                      <p:stCondLst>
                        <p:cond delay="indefinite"/>
                      </p:stCondLst>
                      <p:childTnLst>
                        <p:par>
                          <p:cTn id="10" fill="hold">
                            <p:stCondLst>
                              <p:cond delay="0"/>
                            </p:stCondLst>
                            <p:childTnLst>
                              <p:par>
                                <p:cTn id="11" presetID="16" presetClass="emph" presetSubtype="0" fill="hold" nodeType="clickEffect">
                                  <p:stCondLst>
                                    <p:cond delay="0"/>
                                  </p:stCondLst>
                                  <p:iterate type="lt">
                                    <p:tmPct val="4000"/>
                                  </p:iterate>
                                  <p:childTnLst>
                                    <p:set>
                                      <p:cBhvr override="childStyle">
                                        <p:cTn id="12" dur="500" fill="hold"/>
                                        <p:tgtEl>
                                          <p:spTgt spid="2">
                                            <p:txEl>
                                              <p:pRg st="4" end="4"/>
                                            </p:txEl>
                                          </p:spTgt>
                                        </p:tgtEl>
                                        <p:attrNameLst>
                                          <p:attrName>style.color</p:attrName>
                                        </p:attrNameLst>
                                      </p:cBhvr>
                                      <p:to>
                                        <p:clrVal>
                                          <a:schemeClr val="accent2"/>
                                        </p:clrVal>
                                      </p:to>
                                    </p:set>
                                    <p:set>
                                      <p:cBhvr>
                                        <p:cTn id="13" dur="500" fill="hold"/>
                                        <p:tgtEl>
                                          <p:spTgt spid="2">
                                            <p:txEl>
                                              <p:pRg st="4" end="4"/>
                                            </p:txEl>
                                          </p:spTgt>
                                        </p:tgtEl>
                                        <p:attrNameLst>
                                          <p:attrName>fillcolor</p:attrName>
                                        </p:attrNameLst>
                                      </p:cBhvr>
                                      <p:to>
                                        <p:clrVal>
                                          <a:schemeClr val="accent2"/>
                                        </p:clrVal>
                                      </p:to>
                                    </p:set>
                                    <p:set>
                                      <p:cBhvr>
                                        <p:cTn id="14" dur="500" fill="hold"/>
                                        <p:tgtEl>
                                          <p:spTgt spid="2">
                                            <p:txEl>
                                              <p:pRg st="4" end="4"/>
                                            </p:txEl>
                                          </p:spTgt>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16" presetClass="emph" presetSubtype="0" fill="hold" nodeType="clickEffect">
                                  <p:stCondLst>
                                    <p:cond delay="0"/>
                                  </p:stCondLst>
                                  <p:iterate type="lt">
                                    <p:tmPct val="4000"/>
                                  </p:iterate>
                                  <p:childTnLst>
                                    <p:set>
                                      <p:cBhvr override="childStyle">
                                        <p:cTn id="18" dur="500" fill="hold"/>
                                        <p:tgtEl>
                                          <p:spTgt spid="2">
                                            <p:txEl>
                                              <p:pRg st="5" end="5"/>
                                            </p:txEl>
                                          </p:spTgt>
                                        </p:tgtEl>
                                        <p:attrNameLst>
                                          <p:attrName>style.color</p:attrName>
                                        </p:attrNameLst>
                                      </p:cBhvr>
                                      <p:to>
                                        <p:clrVal>
                                          <a:srgbClr val="FF0000"/>
                                        </p:clrVal>
                                      </p:to>
                                    </p:set>
                                    <p:set>
                                      <p:cBhvr>
                                        <p:cTn id="19" dur="500" fill="hold"/>
                                        <p:tgtEl>
                                          <p:spTgt spid="2">
                                            <p:txEl>
                                              <p:pRg st="5" end="5"/>
                                            </p:txEl>
                                          </p:spTgt>
                                        </p:tgtEl>
                                        <p:attrNameLst>
                                          <p:attrName>fillcolor</p:attrName>
                                        </p:attrNameLst>
                                      </p:cBhvr>
                                      <p:to>
                                        <p:clrVal>
                                          <a:srgbClr val="FF0000"/>
                                        </p:clrVal>
                                      </p:to>
                                    </p:set>
                                    <p:set>
                                      <p:cBhvr>
                                        <p:cTn id="20" dur="500" fill="hold"/>
                                        <p:tgtEl>
                                          <p:spTgt spid="2">
                                            <p:txEl>
                                              <p:pRg st="5" end="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8763000" cy="4955203"/>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1150938" indent="795338"/>
            <a:r>
              <a:rPr lang="en-US" sz="2800" b="1" dirty="0" smtClean="0"/>
              <a:t>RESEARCH BASE</a:t>
            </a:r>
          </a:p>
          <a:p>
            <a:r>
              <a:rPr lang="en-US" sz="3200" dirty="0" smtClean="0"/>
              <a:t>The Association has been providing thorough, practical research for strategic minded corporate organizations and forward looking insights for the academic community. Our careful and credible research methods, reputable for unrelenting accuracy, and mission to deliver that research without bias set us apart from other professional body.</a:t>
            </a:r>
          </a:p>
        </p:txBody>
      </p:sp>
    </p:spTree>
    <p:extLst>
      <p:ext uri="{BB962C8B-B14F-4D97-AF65-F5344CB8AC3E}">
        <p14:creationId xmlns="" xmlns:p14="http://schemas.microsoft.com/office/powerpoint/2010/main" val="32174252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43000" y="1066800"/>
            <a:ext cx="7467600" cy="4648200"/>
          </a:xfrm>
          <a:noFill/>
        </p:spPr>
        <p:txBody>
          <a:bodyPr>
            <a:noAutofit/>
          </a:bodyPr>
          <a:lstStyle/>
          <a:p>
            <a:pPr>
              <a:lnSpc>
                <a:spcPct val="200000"/>
              </a:lnSpc>
            </a:pPr>
            <a:r>
              <a:rPr lang="en-US" sz="2800" dirty="0" smtClean="0">
                <a:solidFill>
                  <a:schemeClr val="bg2">
                    <a:lumMod val="25000"/>
                  </a:schemeClr>
                </a:solidFill>
                <a:latin typeface="Baskerville Old Face" pitchFamily="18" charset="0"/>
              </a:rPr>
              <a:t>APPLIED THINKING AS AN EFFECTIVE INFORMATION COMMUNICATION MANAGEMENT:</a:t>
            </a:r>
            <a:br>
              <a:rPr lang="en-US" sz="2800" dirty="0" smtClean="0">
                <a:solidFill>
                  <a:schemeClr val="bg2">
                    <a:lumMod val="25000"/>
                  </a:schemeClr>
                </a:solidFill>
                <a:latin typeface="Baskerville Old Face" pitchFamily="18" charset="0"/>
              </a:rPr>
            </a:br>
            <a:r>
              <a:rPr lang="en-US" sz="2800" dirty="0" smtClean="0">
                <a:solidFill>
                  <a:schemeClr val="bg2">
                    <a:lumMod val="25000"/>
                  </a:schemeClr>
                </a:solidFill>
                <a:latin typeface="Baskerville Old Face" pitchFamily="18" charset="0"/>
              </a:rPr>
              <a:t>RESOURCE FOR GOOD GOVERNANCE</a:t>
            </a:r>
            <a:endParaRPr lang="en-US" sz="2800" dirty="0">
              <a:solidFill>
                <a:schemeClr val="bg2">
                  <a:lumMod val="25000"/>
                </a:schemeClr>
              </a:solidFill>
              <a:latin typeface="Baskerville Old Face" pitchFamily="18" charset="0"/>
            </a:endParaRPr>
          </a:p>
        </p:txBody>
      </p:sp>
    </p:spTree>
    <p:custDataLst>
      <p:tags r:id="rId1"/>
    </p:custDataLst>
    <p:extLst>
      <p:ext uri="{BB962C8B-B14F-4D97-AF65-F5344CB8AC3E}">
        <p14:creationId xmlns="" xmlns:p14="http://schemas.microsoft.com/office/powerpoint/2010/main" val="85662891"/>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206" y="0"/>
            <a:ext cx="9144000" cy="6186309"/>
          </a:xfrm>
          <a:prstGeom prst="rect">
            <a:avLst/>
          </a:prstGeom>
        </p:spPr>
        <p:txBody>
          <a:bodyPr wrap="square">
            <a:spAutoFit/>
          </a:bodyPr>
          <a:lstStyle/>
          <a:p>
            <a:r>
              <a:rPr lang="en-US" b="1" dirty="0"/>
              <a:t>		</a:t>
            </a:r>
            <a:r>
              <a:rPr lang="en-US" b="1" dirty="0" smtClean="0"/>
              <a:t>	CONSULTANCY </a:t>
            </a:r>
            <a:r>
              <a:rPr lang="en-US" b="1" dirty="0"/>
              <a:t>SERVICES</a:t>
            </a:r>
            <a:endParaRPr lang="en-US" dirty="0"/>
          </a:p>
          <a:p>
            <a:r>
              <a:rPr lang="en-US" dirty="0"/>
              <a:t>Our special Consultancy service provides focused and practice solutions to help organizations maximize the potentials of employees and managers. We work with organization to evaluate their Communication, Information and Analysis Management and operations Management practices and improve their bottom line.</a:t>
            </a:r>
          </a:p>
          <a:p>
            <a:r>
              <a:rPr lang="en-US" dirty="0"/>
              <a:t>Applied Information Management Professionals?</a:t>
            </a:r>
          </a:p>
          <a:p>
            <a:r>
              <a:rPr lang="en-US" dirty="0"/>
              <a:t>It’s a leveraged on the full use of information technology and its resource in our approach to deliver world class training and certification to the Nigeria populace.</a:t>
            </a:r>
          </a:p>
          <a:p>
            <a:r>
              <a:rPr lang="en-US" dirty="0"/>
              <a:t>It an Information Management Science the focuses on the entire organization process of forming information Analysis and management vision, setting objectives, crafting operations, implementing, executing and the arrangement by which public service are delivered from both a short and long term perspective.</a:t>
            </a:r>
          </a:p>
          <a:p>
            <a:r>
              <a:rPr lang="en-US" dirty="0"/>
              <a:t>Information is the most important asset of a business. To realize the </a:t>
            </a:r>
            <a:r>
              <a:rPr lang="en-US" dirty="0" err="1"/>
              <a:t>innerent</a:t>
            </a:r>
            <a:r>
              <a:rPr lang="en-US" dirty="0"/>
              <a:t>  power  of information, it must be intelligently and efficiently acquired, stored, protected and managed- so that it can be made accessible, searchable, sharable and ultimately actionable. To achieve this requires enhanced technology as well as a new  generation of professionals who are able to create, manage, leverage and optimize storage and information management solutions.</a:t>
            </a:r>
          </a:p>
          <a:p>
            <a:endParaRPr lang="en-US" dirty="0"/>
          </a:p>
        </p:txBody>
      </p:sp>
    </p:spTree>
    <p:extLst>
      <p:ext uri="{BB962C8B-B14F-4D97-AF65-F5344CB8AC3E}">
        <p14:creationId xmlns="" xmlns:p14="http://schemas.microsoft.com/office/powerpoint/2010/main" val="37097493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7614" y="10732"/>
            <a:ext cx="8534400" cy="6617196"/>
          </a:xfrm>
          <a:prstGeom prst="rect">
            <a:avLst/>
          </a:prstGeom>
        </p:spPr>
        <p:txBody>
          <a:bodyPr wrap="square">
            <a:spAutoFit/>
          </a:bodyPr>
          <a:lstStyle/>
          <a:p>
            <a:r>
              <a:rPr lang="en-US" sz="1600" dirty="0"/>
              <a:t> </a:t>
            </a:r>
          </a:p>
          <a:p>
            <a:r>
              <a:rPr lang="en-US" sz="2800" dirty="0"/>
              <a:t>REGISTRATION &amp; FURTHER INFORMATION</a:t>
            </a:r>
          </a:p>
          <a:p>
            <a:r>
              <a:rPr lang="en-US" sz="1600" dirty="0" smtClean="0"/>
              <a:t>  Pick </a:t>
            </a:r>
            <a:r>
              <a:rPr lang="en-US" sz="1600" dirty="0"/>
              <a:t>your Membership  forms at the Association </a:t>
            </a:r>
            <a:r>
              <a:rPr lang="en-US" sz="1600" dirty="0" smtClean="0"/>
              <a:t>corporate </a:t>
            </a:r>
            <a:r>
              <a:rPr lang="en-US" sz="1600" dirty="0"/>
              <a:t>office or any of our coordinating unit offices from Monday- Friday, (81m-4pm) or download </a:t>
            </a:r>
            <a:r>
              <a:rPr lang="en-US" sz="1600" dirty="0" smtClean="0"/>
              <a:t>directly </a:t>
            </a:r>
            <a:r>
              <a:rPr lang="en-US" sz="1600" dirty="0"/>
              <a:t>from our website </a:t>
            </a:r>
            <a:r>
              <a:rPr lang="en-US" sz="1600" u="sng" dirty="0">
                <a:hlinkClick r:id="rId2"/>
              </a:rPr>
              <a:t>www.aimp.org.ng</a:t>
            </a:r>
            <a:r>
              <a:rPr lang="en-US" sz="1600" dirty="0"/>
              <a:t> all completed forms  should be submitted with photocopies of credentials, a passport size photograph, CV. And N5,000.00 cash or bank draft </a:t>
            </a:r>
            <a:r>
              <a:rPr lang="en-US" sz="1600" dirty="0" smtClean="0"/>
              <a:t>payable </a:t>
            </a:r>
            <a:r>
              <a:rPr lang="en-US" sz="1600" dirty="0"/>
              <a:t>to the Association of Applied information Management. </a:t>
            </a:r>
            <a:r>
              <a:rPr lang="en-US" sz="1600" dirty="0" smtClean="0"/>
              <a:t>Payment </a:t>
            </a:r>
            <a:r>
              <a:rPr lang="en-US" sz="1600" dirty="0"/>
              <a:t>could be made to our GTB A/C No: 0211942990. A/c Name: Ass. of Applied information Management.</a:t>
            </a:r>
          </a:p>
          <a:p>
            <a:r>
              <a:rPr lang="en-US" sz="1600" dirty="0"/>
              <a:t>Head of Membership Service.</a:t>
            </a:r>
          </a:p>
          <a:p>
            <a:r>
              <a:rPr lang="en-US" sz="1600" dirty="0"/>
              <a:t>FOR FUTHER INFORMATION PLEASE CONTACTS:</a:t>
            </a:r>
          </a:p>
          <a:p>
            <a:r>
              <a:rPr lang="en-US" sz="1600" dirty="0"/>
              <a:t>LAGOS STATE ADDRESS:</a:t>
            </a:r>
          </a:p>
          <a:p>
            <a:r>
              <a:rPr lang="en-US" sz="1600" dirty="0"/>
              <a:t>NNPC filling </a:t>
            </a:r>
            <a:r>
              <a:rPr lang="en-US" sz="1600" dirty="0" smtClean="0"/>
              <a:t>station  </a:t>
            </a:r>
            <a:r>
              <a:rPr lang="en-US" sz="1600" dirty="0" err="1" smtClean="0"/>
              <a:t>AbiJan</a:t>
            </a:r>
            <a:r>
              <a:rPr lang="en-US" sz="1600" dirty="0" smtClean="0"/>
              <a:t>, </a:t>
            </a:r>
            <a:r>
              <a:rPr lang="en-US" sz="1600" dirty="0" err="1" smtClean="0"/>
              <a:t>Lekki-Epe</a:t>
            </a:r>
            <a:r>
              <a:rPr lang="en-US" sz="1600" dirty="0" smtClean="0"/>
              <a:t> Express way ,</a:t>
            </a:r>
            <a:r>
              <a:rPr lang="en-US" sz="1600" dirty="0" err="1" smtClean="0"/>
              <a:t>Ibeju-Lekki,Lagos</a:t>
            </a:r>
            <a:r>
              <a:rPr lang="en-US" sz="1600" dirty="0" smtClean="0"/>
              <a:t> </a:t>
            </a:r>
            <a:r>
              <a:rPr lang="en-US" sz="1600" dirty="0"/>
              <a:t>State.</a:t>
            </a:r>
          </a:p>
          <a:p>
            <a:r>
              <a:rPr lang="en-US" sz="1600" dirty="0"/>
              <a:t>E-mail:info@aimp.org.ng.</a:t>
            </a:r>
          </a:p>
          <a:p>
            <a:r>
              <a:rPr lang="en-US" sz="1600" u="sng" dirty="0">
                <a:hlinkClick r:id="rId3"/>
              </a:rPr>
              <a:t>Tel:08030506208,08033556890,08092124401</a:t>
            </a:r>
            <a:endParaRPr lang="en-US" sz="1600" dirty="0"/>
          </a:p>
          <a:p>
            <a:r>
              <a:rPr lang="en-US" sz="1600" dirty="0"/>
              <a:t>OGUN STATE ABEOKUTA</a:t>
            </a:r>
          </a:p>
          <a:p>
            <a:r>
              <a:rPr lang="en-US" sz="1600" dirty="0"/>
              <a:t>ICTREC Federal University Of Agriculture Abeokuta</a:t>
            </a:r>
          </a:p>
          <a:p>
            <a:r>
              <a:rPr lang="en-US" sz="1600" dirty="0" err="1"/>
              <a:t>E-mail:appliedinformations@gmail.com</a:t>
            </a:r>
            <a:endParaRPr lang="en-US" sz="1600" dirty="0"/>
          </a:p>
          <a:p>
            <a:r>
              <a:rPr lang="en-US" sz="1600" u="sng" dirty="0">
                <a:hlinkClick r:id="rId4"/>
              </a:rPr>
              <a:t>Tel:O8O33545659,08030771721,08033437491</a:t>
            </a:r>
            <a:endParaRPr lang="en-US" sz="1600" dirty="0"/>
          </a:p>
          <a:p>
            <a:r>
              <a:rPr lang="en-US" sz="1600" dirty="0"/>
              <a:t>IJEBU-ODE, 103, </a:t>
            </a:r>
            <a:r>
              <a:rPr lang="en-US" sz="1600" dirty="0" err="1"/>
              <a:t>Ejirin</a:t>
            </a:r>
            <a:r>
              <a:rPr lang="en-US" sz="1600" dirty="0"/>
              <a:t> Road, off </a:t>
            </a:r>
            <a:r>
              <a:rPr lang="en-US" sz="1600" dirty="0" err="1"/>
              <a:t>lagos</a:t>
            </a:r>
            <a:r>
              <a:rPr lang="en-US" sz="1600" dirty="0"/>
              <a:t> Garage, </a:t>
            </a:r>
            <a:r>
              <a:rPr lang="en-US" sz="1600" dirty="0" err="1"/>
              <a:t>ijebu</a:t>
            </a:r>
            <a:r>
              <a:rPr lang="en-US" sz="1600" dirty="0"/>
              <a:t>-Ode</a:t>
            </a:r>
            <a:r>
              <a:rPr lang="en-US" sz="1600" dirty="0" smtClean="0"/>
              <a:t>, </a:t>
            </a:r>
            <a:r>
              <a:rPr lang="en-US" sz="1600" dirty="0" err="1" smtClean="0"/>
              <a:t>Ogun</a:t>
            </a:r>
            <a:r>
              <a:rPr lang="en-US" sz="1600" dirty="0" smtClean="0"/>
              <a:t> </a:t>
            </a:r>
            <a:r>
              <a:rPr lang="en-US" sz="1600" dirty="0"/>
              <a:t>state.</a:t>
            </a:r>
          </a:p>
          <a:p>
            <a:r>
              <a:rPr lang="en-US" sz="1600" dirty="0"/>
              <a:t>Email: </a:t>
            </a:r>
            <a:r>
              <a:rPr lang="en-US" sz="1600" u="sng" dirty="0">
                <a:hlinkClick r:id="rId5"/>
              </a:rPr>
              <a:t>aimpijebu@aimp.org.ng</a:t>
            </a:r>
            <a:endParaRPr lang="en-US" sz="1600" dirty="0"/>
          </a:p>
          <a:p>
            <a:r>
              <a:rPr lang="en-US" sz="1600" dirty="0"/>
              <a:t>Tel: 07019915838, 08033545659, 08033556890,</a:t>
            </a:r>
          </a:p>
          <a:p>
            <a:r>
              <a:rPr lang="en-US" sz="1600" dirty="0"/>
              <a:t>OSUN STATE</a:t>
            </a:r>
          </a:p>
          <a:p>
            <a:r>
              <a:rPr lang="en-US" sz="1600" dirty="0"/>
              <a:t>68, </a:t>
            </a:r>
            <a:r>
              <a:rPr lang="en-US" sz="1600" dirty="0" err="1"/>
              <a:t>Oyedokun</a:t>
            </a:r>
            <a:r>
              <a:rPr lang="en-US" sz="1600" dirty="0"/>
              <a:t> Street, off </a:t>
            </a:r>
            <a:r>
              <a:rPr lang="en-US" sz="1600" dirty="0" err="1"/>
              <a:t>Igbona</a:t>
            </a:r>
            <a:r>
              <a:rPr lang="en-US" sz="1600" dirty="0"/>
              <a:t> </a:t>
            </a:r>
            <a:r>
              <a:rPr lang="en-US" sz="1600" dirty="0" err="1"/>
              <a:t>Osogbo</a:t>
            </a:r>
            <a:r>
              <a:rPr lang="en-US" sz="1600" dirty="0"/>
              <a:t>, </a:t>
            </a:r>
            <a:r>
              <a:rPr lang="en-US" sz="1600" dirty="0" err="1"/>
              <a:t>Osun</a:t>
            </a:r>
            <a:r>
              <a:rPr lang="en-US" sz="1600" dirty="0"/>
              <a:t> State</a:t>
            </a:r>
          </a:p>
          <a:p>
            <a:r>
              <a:rPr lang="en-US" sz="1600" dirty="0"/>
              <a:t>Tell 08062920791, 08051913155,08074736374,</a:t>
            </a:r>
          </a:p>
          <a:p>
            <a:r>
              <a:rPr lang="en-US" sz="1600" dirty="0"/>
              <a:t>OYO STATE: African Center </a:t>
            </a:r>
            <a:r>
              <a:rPr lang="en-US" sz="1600" dirty="0" err="1"/>
              <a:t>oof</a:t>
            </a:r>
            <a:r>
              <a:rPr lang="en-US" sz="1600" dirty="0"/>
              <a:t> Information and Management Technology University of Ibadan, Oyo State. Tell 08051913155, 08030771721, 08033437491</a:t>
            </a:r>
            <a:r>
              <a:rPr lang="en-US" sz="1600" dirty="0" smtClean="0"/>
              <a:t>.</a:t>
            </a:r>
            <a:endParaRPr lang="en-US" sz="1600" dirty="0"/>
          </a:p>
        </p:txBody>
      </p:sp>
    </p:spTree>
    <p:extLst>
      <p:ext uri="{BB962C8B-B14F-4D97-AF65-F5344CB8AC3E}">
        <p14:creationId xmlns="" xmlns:p14="http://schemas.microsoft.com/office/powerpoint/2010/main" val="2105984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nodeType="clickEffect">
                                  <p:stCondLst>
                                    <p:cond delay="0"/>
                                  </p:stCondLst>
                                  <p:iterate type="lt">
                                    <p:tmPct val="4000"/>
                                  </p:iterate>
                                  <p:childTnLst>
                                    <p:set>
                                      <p:cBhvr override="childStyle">
                                        <p:cTn id="6" dur="500" fill="hold"/>
                                        <p:tgtEl>
                                          <p:spTgt spid="2">
                                            <p:txEl>
                                              <p:pRg st="2" end="2"/>
                                            </p:txEl>
                                          </p:spTgt>
                                        </p:tgtEl>
                                        <p:attrNameLst>
                                          <p:attrName>style.color</p:attrName>
                                        </p:attrNameLst>
                                      </p:cBhvr>
                                      <p:to>
                                        <p:clrVal>
                                          <a:schemeClr val="accent2"/>
                                        </p:clrVal>
                                      </p:to>
                                    </p:set>
                                    <p:set>
                                      <p:cBhvr>
                                        <p:cTn id="7" dur="500" fill="hold"/>
                                        <p:tgtEl>
                                          <p:spTgt spid="2">
                                            <p:txEl>
                                              <p:pRg st="2" end="2"/>
                                            </p:txEl>
                                          </p:spTgt>
                                        </p:tgtEl>
                                        <p:attrNameLst>
                                          <p:attrName>fillcolor</p:attrName>
                                        </p:attrNameLst>
                                      </p:cBhvr>
                                      <p:to>
                                        <p:clrVal>
                                          <a:schemeClr val="accent2"/>
                                        </p:clrVal>
                                      </p:to>
                                    </p:set>
                                    <p:set>
                                      <p:cBhvr>
                                        <p:cTn id="8" dur="500" fill="hold"/>
                                        <p:tgtEl>
                                          <p:spTgt spid="2">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0"/>
            <a:ext cx="8229600" cy="1143000"/>
          </a:xfrm>
        </p:spPr>
        <p:txBody>
          <a:bodyPr/>
          <a:lstStyle/>
          <a:p>
            <a:pPr algn="ctr"/>
            <a:r>
              <a:rPr lang="en-US" dirty="0" smtClean="0">
                <a:solidFill>
                  <a:schemeClr val="bg2">
                    <a:lumMod val="50000"/>
                  </a:schemeClr>
                </a:solidFill>
              </a:rPr>
              <a:t>Definition of Terms</a:t>
            </a:r>
            <a:endParaRPr lang="en-US" dirty="0">
              <a:solidFill>
                <a:schemeClr val="bg2">
                  <a:lumMod val="50000"/>
                </a:schemeClr>
              </a:solidFill>
            </a:endParaRPr>
          </a:p>
        </p:txBody>
      </p:sp>
    </p:spTree>
    <p:extLst>
      <p:ext uri="{BB962C8B-B14F-4D97-AF65-F5344CB8AC3E}">
        <p14:creationId xmlns="" xmlns:p14="http://schemas.microsoft.com/office/powerpoint/2010/main" val="21802180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04800"/>
            <a:ext cx="7498080" cy="868362"/>
          </a:xfrm>
        </p:spPr>
        <p:txBody>
          <a:bodyPr>
            <a:noAutofit/>
          </a:bodyPr>
          <a:lstStyle/>
          <a:p>
            <a:r>
              <a:rPr lang="en-US" sz="2400" b="1" dirty="0" smtClean="0">
                <a:latin typeface="Century" pitchFamily="18" charset="0"/>
              </a:rPr>
              <a:t>Applied Thinking (Applied Critical Thinking)</a:t>
            </a:r>
            <a:endParaRPr lang="en-US" sz="2400" dirty="0"/>
          </a:p>
        </p:txBody>
      </p:sp>
      <p:sp>
        <p:nvSpPr>
          <p:cNvPr id="4" name="Rectangle 3"/>
          <p:cNvSpPr/>
          <p:nvPr/>
        </p:nvSpPr>
        <p:spPr>
          <a:xfrm>
            <a:off x="1143000" y="1066801"/>
            <a:ext cx="7391400" cy="5116401"/>
          </a:xfrm>
          <a:prstGeom prst="rect">
            <a:avLst/>
          </a:prstGeom>
        </p:spPr>
        <p:txBody>
          <a:bodyPr wrap="square">
            <a:spAutoFit/>
          </a:bodyPr>
          <a:lstStyle/>
          <a:p>
            <a:pPr algn="just">
              <a:lnSpc>
                <a:spcPct val="150000"/>
              </a:lnSpc>
            </a:pPr>
            <a:r>
              <a:rPr lang="en-US" sz="2000" dirty="0" smtClean="0"/>
              <a:t>This is the practical </a:t>
            </a:r>
            <a:r>
              <a:rPr lang="en-US" sz="2000" dirty="0" smtClean="0"/>
              <a:t>application of </a:t>
            </a:r>
            <a:r>
              <a:rPr lang="en-US" sz="2000" dirty="0" smtClean="0"/>
              <a:t>solutions, </a:t>
            </a:r>
            <a:r>
              <a:rPr lang="en-US" sz="2000" i="1" dirty="0" smtClean="0"/>
              <a:t>decisions made </a:t>
            </a:r>
            <a:r>
              <a:rPr lang="en-US" sz="2000" i="1" dirty="0" smtClean="0"/>
              <a:t>and implementation </a:t>
            </a:r>
            <a:r>
              <a:rPr lang="en-US" sz="2000" i="1" dirty="0" smtClean="0"/>
              <a:t>of </a:t>
            </a:r>
            <a:r>
              <a:rPr lang="en-US" sz="2000" dirty="0" smtClean="0"/>
              <a:t>critical</a:t>
            </a:r>
            <a:r>
              <a:rPr lang="en-US" sz="2000" i="1" dirty="0" smtClean="0"/>
              <a:t> think for oneself, </a:t>
            </a:r>
            <a:r>
              <a:rPr lang="en-US" sz="2000" dirty="0" smtClean="0"/>
              <a:t> </a:t>
            </a:r>
            <a:endParaRPr lang="en-US" sz="2000" i="1" dirty="0" smtClean="0"/>
          </a:p>
          <a:p>
            <a:pPr algn="just">
              <a:lnSpc>
                <a:spcPct val="150000"/>
              </a:lnSpc>
            </a:pPr>
            <a:r>
              <a:rPr lang="en-US" sz="2000" i="1" dirty="0" smtClean="0"/>
              <a:t> a skill and a process to help solve problems or finding a practical solution to problems</a:t>
            </a:r>
          </a:p>
          <a:p>
            <a:pPr algn="just">
              <a:lnSpc>
                <a:spcPct val="150000"/>
              </a:lnSpc>
            </a:pPr>
            <a:r>
              <a:rPr lang="en-US" sz="2000" i="1" dirty="0" smtClean="0"/>
              <a:t>The </a:t>
            </a:r>
            <a:r>
              <a:rPr lang="en-US" sz="2000" dirty="0" smtClean="0"/>
              <a:t>ability </a:t>
            </a:r>
            <a:r>
              <a:rPr lang="en-US" sz="2000" dirty="0" smtClean="0"/>
              <a:t>to use intelligence, knowledge and skills to question and carefully explore situations and arrive at thoughtful conclusions based on evidence and reason. </a:t>
            </a:r>
          </a:p>
          <a:p>
            <a:pPr algn="just">
              <a:lnSpc>
                <a:spcPct val="150000"/>
              </a:lnSpc>
            </a:pPr>
            <a:r>
              <a:rPr lang="en-US" sz="2000" dirty="0" smtClean="0"/>
              <a:t>the applied thinking approach is a powerful method individual, managers, developers and entrepreneurs to consider workability of a conclusion reach.</a:t>
            </a:r>
          </a:p>
          <a:p>
            <a:pPr>
              <a:lnSpc>
                <a:spcPct val="150000"/>
              </a:lnSpc>
            </a:pPr>
            <a:endParaRPr lang="en-US" sz="2000" i="1"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28600"/>
            <a:ext cx="9144000" cy="5016758"/>
          </a:xfrm>
          <a:prstGeom prst="rect">
            <a:avLst/>
          </a:prstGeom>
        </p:spPr>
        <p:txBody>
          <a:bodyPr wrap="square">
            <a:spAutoFit/>
          </a:bodyPr>
          <a:lstStyle/>
          <a:p>
            <a:pPr lvl="1"/>
            <a:r>
              <a:rPr lang="en-US" sz="3200" b="1" dirty="0" smtClean="0">
                <a:latin typeface="Century" pitchFamily="18" charset="0"/>
              </a:rPr>
              <a:t>INFORMATION COMMUNICATION MANAGEMENT  TECHNOLOGY(ICMT) </a:t>
            </a:r>
          </a:p>
          <a:p>
            <a:pPr marL="457200" indent="-457200">
              <a:buFont typeface="Arial" pitchFamily="34" charset="0"/>
              <a:buChar char="•"/>
            </a:pPr>
            <a:r>
              <a:rPr lang="en-US" sz="3200" dirty="0" smtClean="0">
                <a:latin typeface="Century" pitchFamily="18" charset="0"/>
              </a:rPr>
              <a:t> A cycle of organizational activity: the acquisition of </a:t>
            </a:r>
            <a:r>
              <a:rPr lang="en-US" sz="3200" dirty="0" smtClean="0">
                <a:solidFill>
                  <a:srgbClr val="0070C0"/>
                </a:solidFill>
                <a:latin typeface="Century" pitchFamily="18" charset="0"/>
                <a:hlinkClick r:id="rId3" tooltip="Information"/>
              </a:rPr>
              <a:t>information</a:t>
            </a:r>
            <a:r>
              <a:rPr lang="en-US" sz="3200" dirty="0" smtClean="0">
                <a:latin typeface="Century" pitchFamily="18" charset="0"/>
              </a:rPr>
              <a:t> from one or more sources, the custodianship and the distribution of that information to those who need it.</a:t>
            </a:r>
          </a:p>
          <a:p>
            <a:pPr marL="457200" indent="-457200">
              <a:buFont typeface="Arial" pitchFamily="34" charset="0"/>
              <a:buChar char="•"/>
            </a:pPr>
            <a:r>
              <a:rPr lang="en-US" sz="3200" dirty="0" smtClean="0">
                <a:latin typeface="Century" pitchFamily="18" charset="0"/>
              </a:rPr>
              <a:t> Well processed data in order to give proper information to management(government) effective </a:t>
            </a:r>
            <a:r>
              <a:rPr lang="en-US" sz="3200" u="sng" dirty="0" smtClean="0">
                <a:solidFill>
                  <a:srgbClr val="0070C0"/>
                </a:solidFill>
                <a:latin typeface="Century" pitchFamily="18" charset="0"/>
              </a:rPr>
              <a:t>functioning</a:t>
            </a:r>
            <a:r>
              <a:rPr lang="en-US" sz="3200" dirty="0" smtClean="0">
                <a:latin typeface="Century" pitchFamily="18" charset="0"/>
              </a:rPr>
              <a:t>.</a:t>
            </a:r>
            <a:endParaRPr lang="en-US" dirty="0">
              <a:solidFill>
                <a:srgbClr val="FF0000"/>
              </a:solidFill>
              <a:latin typeface="Century" pitchFamily="18" charset="0"/>
            </a:endParaRPr>
          </a:p>
        </p:txBody>
      </p:sp>
    </p:spTree>
    <p:custDataLst>
      <p:tags r:id="rId1"/>
    </p:custDataLst>
    <p:extLst>
      <p:ext uri="{BB962C8B-B14F-4D97-AF65-F5344CB8AC3E}">
        <p14:creationId xmlns="" xmlns:p14="http://schemas.microsoft.com/office/powerpoint/2010/main" val="1800056992"/>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43000" y="304800"/>
            <a:ext cx="7543800" cy="5509200"/>
          </a:xfrm>
          <a:prstGeom prst="rect">
            <a:avLst/>
          </a:prstGeom>
          <a:noFill/>
        </p:spPr>
        <p:txBody>
          <a:bodyPr wrap="square" rtlCol="0">
            <a:spAutoFit/>
          </a:bodyPr>
          <a:lstStyle/>
          <a:p>
            <a:pPr marL="58738" algn="just" fontAlgn="base">
              <a:lnSpc>
                <a:spcPct val="200000"/>
              </a:lnSpc>
            </a:pPr>
            <a:r>
              <a:rPr lang="en-US" sz="1600" dirty="0" smtClean="0"/>
              <a:t>  Learning </a:t>
            </a:r>
            <a:r>
              <a:rPr lang="en-US" sz="1600" dirty="0"/>
              <a:t>from their </a:t>
            </a:r>
            <a:r>
              <a:rPr lang="en-US" sz="1600" dirty="0" smtClean="0"/>
              <a:t>past, </a:t>
            </a:r>
            <a:r>
              <a:rPr lang="en-US" sz="1600" dirty="0"/>
              <a:t>existing intellectuals (and even ordinary </a:t>
            </a:r>
            <a:r>
              <a:rPr lang="en-US" sz="1600" dirty="0" smtClean="0"/>
              <a:t>minds </a:t>
            </a:r>
            <a:r>
              <a:rPr lang="en-US" sz="1600" dirty="0"/>
              <a:t>N</a:t>
            </a:r>
            <a:r>
              <a:rPr lang="en-US" sz="1600" dirty="0" smtClean="0"/>
              <a:t>igerians) </a:t>
            </a:r>
            <a:r>
              <a:rPr lang="en-US" sz="1600" dirty="0"/>
              <a:t>are beginning to critically engage their government institutions</a:t>
            </a:r>
            <a:r>
              <a:rPr lang="en-US" sz="1600" dirty="0" smtClean="0"/>
              <a:t>, </a:t>
            </a:r>
            <a:r>
              <a:rPr lang="en-US" sz="1600" dirty="0"/>
              <a:t>by asking unsophisticated, nonetheless, critically constructive questions designed to address issues </a:t>
            </a:r>
            <a:r>
              <a:rPr lang="en-US" sz="1600" dirty="0">
                <a:solidFill>
                  <a:srgbClr val="FF0000"/>
                </a:solidFill>
              </a:rPr>
              <a:t>on </a:t>
            </a:r>
            <a:r>
              <a:rPr lang="en-US" sz="1600" dirty="0" smtClean="0">
                <a:solidFill>
                  <a:srgbClr val="FF0000"/>
                </a:solidFill>
              </a:rPr>
              <a:t>social-economic, community and </a:t>
            </a:r>
            <a:r>
              <a:rPr lang="en-US" sz="1600" dirty="0">
                <a:solidFill>
                  <a:srgbClr val="FF0000"/>
                </a:solidFill>
              </a:rPr>
              <a:t>national </a:t>
            </a:r>
            <a:r>
              <a:rPr lang="en-US" sz="1600" dirty="0" smtClean="0">
                <a:solidFill>
                  <a:srgbClr val="FF0000"/>
                </a:solidFill>
              </a:rPr>
              <a:t>development. </a:t>
            </a:r>
            <a:endParaRPr lang="en-US" sz="1600" dirty="0">
              <a:solidFill>
                <a:srgbClr val="FF0000"/>
              </a:solidFill>
            </a:endParaRPr>
          </a:p>
          <a:p>
            <a:pPr marL="58738" algn="just" fontAlgn="base">
              <a:lnSpc>
                <a:spcPct val="200000"/>
              </a:lnSpc>
            </a:pPr>
            <a:r>
              <a:rPr lang="en-US" sz="1600" dirty="0" smtClean="0"/>
              <a:t>The government Nigeria are </a:t>
            </a:r>
            <a:r>
              <a:rPr lang="en-US" sz="1600" dirty="0"/>
              <a:t>faced </a:t>
            </a:r>
            <a:r>
              <a:rPr lang="en-US" sz="1600" dirty="0" smtClean="0"/>
              <a:t>of </a:t>
            </a:r>
            <a:r>
              <a:rPr lang="en-US" sz="1600" dirty="0"/>
              <a:t>important decisions to </a:t>
            </a:r>
            <a:r>
              <a:rPr lang="en-US" sz="1600" dirty="0" smtClean="0"/>
              <a:t>make daily, </a:t>
            </a:r>
            <a:r>
              <a:rPr lang="en-US" sz="1600" dirty="0"/>
              <a:t>and because those decisions are hinged on many personal, families, community and national factors, two phrases that are key to decision-making come to mind</a:t>
            </a:r>
            <a:r>
              <a:rPr lang="en-US" sz="1600" i="1" dirty="0"/>
              <a:t>: </a:t>
            </a:r>
            <a:endParaRPr lang="en-US" sz="1600" i="1" dirty="0" smtClean="0"/>
          </a:p>
          <a:p>
            <a:pPr marL="465138" indent="-239713" algn="just" fontAlgn="base">
              <a:lnSpc>
                <a:spcPct val="200000"/>
              </a:lnSpc>
              <a:buFont typeface="Wingdings" pitchFamily="2" charset="2"/>
              <a:buChar char="ü"/>
            </a:pPr>
            <a:r>
              <a:rPr lang="en-US" sz="1600" i="1" dirty="0" smtClean="0"/>
              <a:t> Applied Thinking</a:t>
            </a:r>
            <a:endParaRPr lang="en-US" sz="1600" i="1" dirty="0"/>
          </a:p>
          <a:p>
            <a:pPr marL="465138" indent="-239713" algn="just" fontAlgn="base">
              <a:lnSpc>
                <a:spcPct val="200000"/>
              </a:lnSpc>
              <a:buFont typeface="Wingdings" pitchFamily="2" charset="2"/>
              <a:buChar char="ü"/>
            </a:pPr>
            <a:r>
              <a:rPr lang="en-US" sz="1600" i="1" dirty="0" smtClean="0"/>
              <a:t>(good</a:t>
            </a:r>
            <a:r>
              <a:rPr lang="en-US" sz="1600" i="1" dirty="0"/>
              <a:t>) Political Governance</a:t>
            </a:r>
            <a:r>
              <a:rPr lang="en-US" sz="1600" dirty="0"/>
              <a:t>. </a:t>
            </a:r>
            <a:endParaRPr lang="en-US" sz="1600" dirty="0" smtClean="0"/>
          </a:p>
          <a:p>
            <a:pPr marL="58738" algn="just" fontAlgn="base">
              <a:lnSpc>
                <a:spcPct val="200000"/>
              </a:lnSpc>
            </a:pPr>
            <a:r>
              <a:rPr lang="en-US" sz="1600" dirty="0" smtClean="0"/>
              <a:t>Academics </a:t>
            </a:r>
            <a:r>
              <a:rPr lang="en-US" sz="1600" dirty="0"/>
              <a:t>and organizations in the international systems have </a:t>
            </a:r>
            <a:r>
              <a:rPr lang="en-US" sz="1600" dirty="0" smtClean="0"/>
              <a:t>defined applied thinking </a:t>
            </a:r>
            <a:r>
              <a:rPr lang="en-US" sz="1600" dirty="0"/>
              <a:t>as a tool, a skill and a process to help solve problems </a:t>
            </a:r>
            <a:r>
              <a:rPr lang="en-US" sz="1600" dirty="0" smtClean="0"/>
              <a:t>or real life situations</a:t>
            </a:r>
            <a:endParaRPr lang="en-US" sz="1600" dirty="0"/>
          </a:p>
        </p:txBody>
      </p:sp>
    </p:spTree>
    <p:extLst>
      <p:ext uri="{BB962C8B-B14F-4D97-AF65-F5344CB8AC3E}">
        <p14:creationId xmlns="" xmlns:p14="http://schemas.microsoft.com/office/powerpoint/2010/main" val="2769809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mph" presetSubtype="0" fill="hold" grpId="0" nodeType="clickEffect">
                                  <p:stCondLst>
                                    <p:cond delay="0"/>
                                  </p:stCondLst>
                                  <p:childTnLst>
                                    <p:anim calcmode="discrete" valueType="str">
                                      <p:cBhvr override="childStyle">
                                        <p:cTn id="6" dur="2000" fill="hold"/>
                                        <p:tgtEl>
                                          <p:spTgt spid="3"/>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143000" y="685800"/>
            <a:ext cx="7696200" cy="5536259"/>
          </a:xfrm>
          <a:prstGeom prst="rect">
            <a:avLst/>
          </a:prstGeom>
        </p:spPr>
        <p:txBody>
          <a:bodyPr wrap="square">
            <a:spAutoFit/>
          </a:bodyPr>
          <a:lstStyle/>
          <a:p>
            <a:pPr>
              <a:lnSpc>
                <a:spcPct val="200000"/>
              </a:lnSpc>
            </a:pPr>
            <a:r>
              <a:rPr lang="en-US" sz="1600" dirty="0" smtClean="0"/>
              <a:t>		</a:t>
            </a:r>
            <a:r>
              <a:rPr lang="en-US" sz="2000" dirty="0" smtClean="0">
                <a:latin typeface="Bodoni MT Black" pitchFamily="18" charset="0"/>
              </a:rPr>
              <a:t>CHARACTERISTICS </a:t>
            </a:r>
            <a:r>
              <a:rPr lang="en-US" sz="1600" dirty="0" smtClean="0">
                <a:latin typeface="Century" pitchFamily="18" charset="0"/>
              </a:rPr>
              <a:t>APPLIED THINKING </a:t>
            </a:r>
            <a:endParaRPr lang="en-US" sz="1600" dirty="0">
              <a:latin typeface="Century" pitchFamily="18" charset="0"/>
            </a:endParaRPr>
          </a:p>
          <a:p>
            <a:pPr>
              <a:lnSpc>
                <a:spcPct val="200000"/>
              </a:lnSpc>
            </a:pPr>
            <a:r>
              <a:rPr lang="en-US" dirty="0"/>
              <a:t>✔ </a:t>
            </a:r>
            <a:r>
              <a:rPr lang="en-US" sz="2000" dirty="0"/>
              <a:t>staying informed</a:t>
            </a:r>
          </a:p>
          <a:p>
            <a:pPr>
              <a:lnSpc>
                <a:spcPct val="200000"/>
              </a:lnSpc>
            </a:pPr>
            <a:r>
              <a:rPr lang="en-US" sz="2000" dirty="0"/>
              <a:t>✔ asking questions</a:t>
            </a:r>
          </a:p>
          <a:p>
            <a:pPr>
              <a:lnSpc>
                <a:spcPct val="200000"/>
              </a:lnSpc>
            </a:pPr>
            <a:r>
              <a:rPr lang="en-US" sz="2000" dirty="0"/>
              <a:t>✔ solving problems by weighing evidence, using a method, </a:t>
            </a:r>
            <a:r>
              <a:rPr lang="en-US" sz="2000" dirty="0" smtClean="0"/>
              <a:t>theory</a:t>
            </a:r>
            <a:endParaRPr lang="en-US" sz="2000" dirty="0"/>
          </a:p>
          <a:p>
            <a:pPr>
              <a:lnSpc>
                <a:spcPct val="200000"/>
              </a:lnSpc>
            </a:pPr>
            <a:r>
              <a:rPr lang="en-US" sz="2000" dirty="0"/>
              <a:t>brainstorming, prototyping</a:t>
            </a:r>
          </a:p>
          <a:p>
            <a:pPr>
              <a:lnSpc>
                <a:spcPct val="200000"/>
              </a:lnSpc>
            </a:pPr>
            <a:r>
              <a:rPr lang="en-US" sz="2000" dirty="0"/>
              <a:t>✔ </a:t>
            </a:r>
            <a:r>
              <a:rPr lang="en-US" sz="2000" dirty="0" smtClean="0"/>
              <a:t>distinguishing between </a:t>
            </a:r>
            <a:r>
              <a:rPr lang="en-US" sz="2000" dirty="0"/>
              <a:t>relevant from irrelevant</a:t>
            </a:r>
          </a:p>
          <a:p>
            <a:pPr>
              <a:lnSpc>
                <a:spcPct val="200000"/>
              </a:lnSpc>
            </a:pPr>
            <a:r>
              <a:rPr lang="en-US" sz="2000" dirty="0"/>
              <a:t>✔ making decisions by looking for and valuing alternatives</a:t>
            </a:r>
          </a:p>
          <a:p>
            <a:pPr>
              <a:lnSpc>
                <a:spcPct val="200000"/>
              </a:lnSpc>
            </a:pPr>
            <a:r>
              <a:rPr lang="en-US" sz="2000" dirty="0"/>
              <a:t>✔ examining prior history and context</a:t>
            </a:r>
          </a:p>
          <a:p>
            <a:pPr>
              <a:lnSpc>
                <a:spcPct val="200000"/>
              </a:lnSpc>
            </a:pPr>
            <a:r>
              <a:rPr lang="en-US" sz="2000" dirty="0"/>
              <a:t>✔ seeking the truth about claims and assertions</a:t>
            </a:r>
            <a:endParaRPr lang="en-US" sz="3600" strike="sngStrike" dirty="0">
              <a:latin typeface="Century" pitchFamily="18" charset="0"/>
            </a:endParaRPr>
          </a:p>
        </p:txBody>
      </p:sp>
    </p:spTree>
    <p:extLst>
      <p:ext uri="{BB962C8B-B14F-4D97-AF65-F5344CB8AC3E}">
        <p14:creationId xmlns="" xmlns:p14="http://schemas.microsoft.com/office/powerpoint/2010/main" val="36370712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0" y="457200"/>
            <a:ext cx="7315200" cy="5816977"/>
          </a:xfrm>
          <a:prstGeom prst="rect">
            <a:avLst/>
          </a:prstGeom>
        </p:spPr>
        <p:txBody>
          <a:bodyPr wrap="square">
            <a:spAutoFit/>
          </a:bodyPr>
          <a:lstStyle/>
          <a:p>
            <a:pPr lvl="2" algn="ctr"/>
            <a:r>
              <a:rPr lang="en-US" sz="2800" b="1" dirty="0" smtClean="0">
                <a:latin typeface="Castellar" pitchFamily="18" charset="0"/>
              </a:rPr>
              <a:t>effective </a:t>
            </a:r>
            <a:r>
              <a:rPr lang="en-US" sz="2800" b="1" dirty="0">
                <a:latin typeface="Castellar" pitchFamily="18" charset="0"/>
              </a:rPr>
              <a:t>information </a:t>
            </a:r>
            <a:r>
              <a:rPr lang="en-US" sz="2800" b="1" dirty="0" smtClean="0">
                <a:latin typeface="Castellar" pitchFamily="18" charset="0"/>
              </a:rPr>
              <a:t>communication management technology </a:t>
            </a:r>
          </a:p>
          <a:p>
            <a:endParaRPr lang="en-US" dirty="0" smtClean="0"/>
          </a:p>
          <a:p>
            <a:pPr>
              <a:lnSpc>
                <a:spcPct val="150000"/>
              </a:lnSpc>
            </a:pPr>
            <a:r>
              <a:rPr lang="en-US" dirty="0" smtClean="0"/>
              <a:t>Best  practices</a:t>
            </a:r>
            <a:endParaRPr lang="en-US" dirty="0"/>
          </a:p>
          <a:p>
            <a:pPr lvl="1">
              <a:lnSpc>
                <a:spcPct val="150000"/>
              </a:lnSpc>
            </a:pPr>
            <a:r>
              <a:rPr lang="en-US" dirty="0"/>
              <a:t>• Accurate </a:t>
            </a:r>
          </a:p>
          <a:p>
            <a:pPr marL="738188" lvl="1" indent="-280988">
              <a:lnSpc>
                <a:spcPct val="150000"/>
              </a:lnSpc>
            </a:pPr>
            <a:r>
              <a:rPr lang="en-US" dirty="0"/>
              <a:t>• Ordered </a:t>
            </a:r>
          </a:p>
          <a:p>
            <a:pPr lvl="1">
              <a:lnSpc>
                <a:spcPct val="150000"/>
              </a:lnSpc>
            </a:pPr>
            <a:r>
              <a:rPr lang="en-US" dirty="0"/>
              <a:t>• Complete </a:t>
            </a:r>
          </a:p>
          <a:p>
            <a:pPr lvl="1">
              <a:lnSpc>
                <a:spcPct val="150000"/>
              </a:lnSpc>
            </a:pPr>
            <a:r>
              <a:rPr lang="en-US" dirty="0"/>
              <a:t>• Up to date </a:t>
            </a:r>
          </a:p>
          <a:p>
            <a:pPr lvl="1">
              <a:lnSpc>
                <a:spcPct val="150000"/>
              </a:lnSpc>
            </a:pPr>
            <a:r>
              <a:rPr lang="en-US" dirty="0"/>
              <a:t>• Useful </a:t>
            </a:r>
            <a:endParaRPr lang="en-US" dirty="0" smtClean="0"/>
          </a:p>
          <a:p>
            <a:pPr lvl="1">
              <a:lnSpc>
                <a:spcPct val="150000"/>
              </a:lnSpc>
            </a:pPr>
            <a:r>
              <a:rPr lang="en-US" dirty="0"/>
              <a:t>• Stored securely </a:t>
            </a:r>
            <a:endParaRPr lang="en-US" dirty="0" smtClean="0"/>
          </a:p>
          <a:p>
            <a:pPr lvl="1">
              <a:lnSpc>
                <a:spcPct val="150000"/>
              </a:lnSpc>
            </a:pPr>
            <a:r>
              <a:rPr lang="en-US" dirty="0"/>
              <a:t>• Easily and efficiently located, accessed and retrieved </a:t>
            </a:r>
            <a:endParaRPr lang="en-US" dirty="0" smtClean="0"/>
          </a:p>
          <a:p>
            <a:pPr lvl="1">
              <a:lnSpc>
                <a:spcPct val="150000"/>
              </a:lnSpc>
            </a:pPr>
            <a:r>
              <a:rPr lang="en-US" dirty="0" smtClean="0"/>
              <a:t>• </a:t>
            </a:r>
            <a:r>
              <a:rPr lang="en-US" dirty="0"/>
              <a:t>Disposed of safely and at the right time </a:t>
            </a:r>
          </a:p>
          <a:p>
            <a:pPr lvl="1">
              <a:lnSpc>
                <a:spcPct val="150000"/>
              </a:lnSpc>
            </a:pPr>
            <a:r>
              <a:rPr lang="en-US" dirty="0"/>
              <a:t>• Accessible when needed </a:t>
            </a:r>
          </a:p>
        </p:txBody>
      </p:sp>
    </p:spTree>
    <p:extLst>
      <p:ext uri="{BB962C8B-B14F-4D97-AF65-F5344CB8AC3E}">
        <p14:creationId xmlns="" xmlns:p14="http://schemas.microsoft.com/office/powerpoint/2010/main" val="1616534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0"/>
            <a:ext cx="7848600" cy="6678751"/>
          </a:xfrm>
          <a:prstGeom prst="rect">
            <a:avLst/>
          </a:prstGeom>
        </p:spPr>
        <p:txBody>
          <a:bodyPr wrap="square">
            <a:spAutoFit/>
          </a:bodyPr>
          <a:lstStyle/>
          <a:p>
            <a:pPr algn="just"/>
            <a:r>
              <a:rPr lang="en-US" b="1" dirty="0" smtClean="0"/>
              <a:t>		</a:t>
            </a:r>
            <a:r>
              <a:rPr lang="en-US" sz="3200" b="1" dirty="0" smtClean="0"/>
              <a:t>(ICMT)principles </a:t>
            </a:r>
            <a:endParaRPr lang="en-US" sz="3200" dirty="0"/>
          </a:p>
          <a:p>
            <a:pPr algn="just">
              <a:lnSpc>
                <a:spcPct val="200000"/>
              </a:lnSpc>
              <a:buFont typeface="Wingdings" pitchFamily="2" charset="2"/>
              <a:buChar char="ü"/>
            </a:pPr>
            <a:r>
              <a:rPr lang="en-US" dirty="0" smtClean="0">
                <a:latin typeface="Century" pitchFamily="18" charset="0"/>
              </a:rPr>
              <a:t>• </a:t>
            </a:r>
            <a:r>
              <a:rPr lang="en-US" dirty="0">
                <a:latin typeface="Century" pitchFamily="18" charset="0"/>
              </a:rPr>
              <a:t>Information is an asset that has value </a:t>
            </a:r>
            <a:r>
              <a:rPr lang="en-US" dirty="0" smtClean="0">
                <a:latin typeface="Century" pitchFamily="18" charset="0"/>
              </a:rPr>
              <a:t>and </a:t>
            </a:r>
            <a:r>
              <a:rPr lang="en-US" dirty="0">
                <a:latin typeface="Century" pitchFamily="18" charset="0"/>
              </a:rPr>
              <a:t>should be managed accordingly </a:t>
            </a:r>
          </a:p>
          <a:p>
            <a:pPr algn="just">
              <a:lnSpc>
                <a:spcPct val="200000"/>
              </a:lnSpc>
              <a:buFont typeface="Wingdings" pitchFamily="2" charset="2"/>
              <a:buChar char="ü"/>
            </a:pPr>
            <a:r>
              <a:rPr lang="en-US" dirty="0">
                <a:latin typeface="Century" pitchFamily="18" charset="0"/>
              </a:rPr>
              <a:t>• Information is accessible and is shared across the </a:t>
            </a:r>
            <a:r>
              <a:rPr lang="en-US" dirty="0" smtClean="0">
                <a:latin typeface="Century" pitchFamily="18" charset="0"/>
              </a:rPr>
              <a:t>government </a:t>
            </a:r>
            <a:r>
              <a:rPr lang="en-US" dirty="0" err="1" smtClean="0">
                <a:latin typeface="Century" pitchFamily="18" charset="0"/>
              </a:rPr>
              <a:t>angices</a:t>
            </a:r>
            <a:r>
              <a:rPr lang="en-US" dirty="0" smtClean="0">
                <a:latin typeface="Century" pitchFamily="18" charset="0"/>
              </a:rPr>
              <a:t> to </a:t>
            </a:r>
            <a:r>
              <a:rPr lang="en-US" dirty="0">
                <a:latin typeface="Century" pitchFamily="18" charset="0"/>
              </a:rPr>
              <a:t>increase knowledge and understanding and improve our effectiveness </a:t>
            </a:r>
          </a:p>
          <a:p>
            <a:pPr algn="just">
              <a:lnSpc>
                <a:spcPct val="200000"/>
              </a:lnSpc>
              <a:buFont typeface="Wingdings" pitchFamily="2" charset="2"/>
              <a:buChar char="ü"/>
            </a:pPr>
            <a:r>
              <a:rPr lang="en-US" dirty="0">
                <a:latin typeface="Century" pitchFamily="18" charset="0"/>
              </a:rPr>
              <a:t>• Information is managed properly and has an ‘owner’ who is responsible for its quality </a:t>
            </a:r>
          </a:p>
          <a:p>
            <a:pPr algn="just">
              <a:lnSpc>
                <a:spcPct val="200000"/>
              </a:lnSpc>
              <a:buFont typeface="Wingdings" pitchFamily="2" charset="2"/>
              <a:buChar char="ü"/>
            </a:pPr>
            <a:r>
              <a:rPr lang="en-US" dirty="0">
                <a:latin typeface="Century" pitchFamily="18" charset="0"/>
              </a:rPr>
              <a:t>• Data and information is defined consistently throughout SFC, and its definitions are understandable and available to all staff </a:t>
            </a:r>
          </a:p>
          <a:p>
            <a:pPr algn="just">
              <a:lnSpc>
                <a:spcPct val="200000"/>
              </a:lnSpc>
              <a:buFont typeface="Wingdings" pitchFamily="2" charset="2"/>
              <a:buChar char="ü"/>
            </a:pPr>
            <a:r>
              <a:rPr lang="en-US" dirty="0">
                <a:latin typeface="Century" pitchFamily="18" charset="0"/>
              </a:rPr>
              <a:t>• Data and information is secure and protected from </a:t>
            </a:r>
            <a:r>
              <a:rPr lang="en-US" dirty="0" smtClean="0">
                <a:latin typeface="Century" pitchFamily="18" charset="0"/>
              </a:rPr>
              <a:t>unauthorized </a:t>
            </a:r>
            <a:r>
              <a:rPr lang="en-US" dirty="0">
                <a:latin typeface="Century" pitchFamily="18" charset="0"/>
              </a:rPr>
              <a:t>access, use, and disclosure and managed </a:t>
            </a:r>
            <a:r>
              <a:rPr lang="en-US" dirty="0" smtClean="0">
                <a:latin typeface="Century" pitchFamily="18" charset="0"/>
              </a:rPr>
              <a:t>accord</a:t>
            </a:r>
            <a:endParaRPr lang="en-US" dirty="0">
              <a:latin typeface="Century" pitchFamily="18" charset="0"/>
            </a:endParaRPr>
          </a:p>
        </p:txBody>
      </p:sp>
    </p:spTree>
    <p:extLst>
      <p:ext uri="{BB962C8B-B14F-4D97-AF65-F5344CB8AC3E}">
        <p14:creationId xmlns="" xmlns:p14="http://schemas.microsoft.com/office/powerpoint/2010/main" val="279804498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1.7"/>
</p:tagLst>
</file>

<file path=ppt/tags/tag2.xml><?xml version="1.0" encoding="utf-8"?>
<p:tagLst xmlns:a="http://schemas.openxmlformats.org/drawingml/2006/main" xmlns:r="http://schemas.openxmlformats.org/officeDocument/2006/relationships" xmlns:p="http://schemas.openxmlformats.org/presentationml/2006/main">
  <p:tag name="TIMING" val="|1.6|1.8"/>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2735</TotalTime>
  <Words>649</Words>
  <Application>Microsoft Office PowerPoint</Application>
  <PresentationFormat>On-screen Show (4:3)</PresentationFormat>
  <Paragraphs>131</Paragraphs>
  <Slides>21</Slides>
  <Notes>2</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Solstice</vt:lpstr>
      <vt:lpstr> </vt:lpstr>
      <vt:lpstr>APPLIED THINKING AS AN EFFECTIVE INFORMATION COMMUNICATION MANAGEMENT: RESOURCE FOR GOOD GOVERNANCE</vt:lpstr>
      <vt:lpstr>Definition of Terms</vt:lpstr>
      <vt:lpstr>Applied Thinking (Applied Critical Thinking)</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iyitolu</dc:creator>
  <cp:lastModifiedBy>IYITOLUWA</cp:lastModifiedBy>
  <cp:revision>126</cp:revision>
  <dcterms:created xsi:type="dcterms:W3CDTF">2018-06-05T01:53:59Z</dcterms:created>
  <dcterms:modified xsi:type="dcterms:W3CDTF">2018-09-06T01:19:28Z</dcterms:modified>
</cp:coreProperties>
</file>