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8"/>
  </p:notesMasterIdLst>
  <p:handoutMasterIdLst>
    <p:handoutMasterId r:id="rId29"/>
  </p:handoutMasterIdLst>
  <p:sldIdLst>
    <p:sldId id="263" r:id="rId2"/>
    <p:sldId id="256" r:id="rId3"/>
    <p:sldId id="284" r:id="rId4"/>
    <p:sldId id="264" r:id="rId5"/>
    <p:sldId id="294" r:id="rId6"/>
    <p:sldId id="300" r:id="rId7"/>
    <p:sldId id="301" r:id="rId8"/>
    <p:sldId id="295" r:id="rId9"/>
    <p:sldId id="296" r:id="rId10"/>
    <p:sldId id="297" r:id="rId11"/>
    <p:sldId id="298" r:id="rId12"/>
    <p:sldId id="285" r:id="rId13"/>
    <p:sldId id="293" r:id="rId14"/>
    <p:sldId id="257" r:id="rId15"/>
    <p:sldId id="258" r:id="rId16"/>
    <p:sldId id="260" r:id="rId17"/>
    <p:sldId id="259" r:id="rId18"/>
    <p:sldId id="283" r:id="rId19"/>
    <p:sldId id="266" r:id="rId20"/>
    <p:sldId id="286" r:id="rId21"/>
    <p:sldId id="287" r:id="rId22"/>
    <p:sldId id="288" r:id="rId23"/>
    <p:sldId id="289" r:id="rId24"/>
    <p:sldId id="290" r:id="rId25"/>
    <p:sldId id="291" r:id="rId26"/>
    <p:sldId id="292" r:id="rId2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445" autoAdjust="0"/>
    <p:restoredTop sz="86477" autoAdjust="0"/>
  </p:normalViewPr>
  <p:slideViewPr>
    <p:cSldViewPr>
      <p:cViewPr varScale="1">
        <p:scale>
          <a:sx n="69" d="100"/>
          <a:sy n="69" d="100"/>
        </p:scale>
        <p:origin x="-1284" y="-108"/>
      </p:cViewPr>
      <p:guideLst>
        <p:guide orient="horz" pos="2160"/>
        <p:guide pos="2880"/>
      </p:guideLst>
    </p:cSldViewPr>
  </p:slideViewPr>
  <p:outlineViewPr>
    <p:cViewPr>
      <p:scale>
        <a:sx n="33" d="100"/>
        <a:sy n="33" d="100"/>
      </p:scale>
      <p:origin x="0" y="17460"/>
    </p:cViewPr>
  </p:outlineViewPr>
  <p:notesTextViewPr>
    <p:cViewPr>
      <p:scale>
        <a:sx n="100" d="100"/>
        <a:sy n="100" d="100"/>
      </p:scale>
      <p:origin x="0" y="0"/>
    </p:cViewPr>
  </p:notesTextViewPr>
  <p:notesViewPr>
    <p:cSldViewPr>
      <p:cViewPr varScale="1">
        <p:scale>
          <a:sx n="53" d="100"/>
          <a:sy n="53" d="100"/>
        </p:scale>
        <p:origin x="-1782" y="-90"/>
      </p:cViewPr>
      <p:guideLst>
        <p:guide orient="horz" pos="2160"/>
        <p:guide pos="288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5EF99EBD-2838-4285-AEA2-30D5961F40C9}" type="datetimeFigureOut">
              <a:rPr lang="en-US" smtClean="0"/>
              <a:t>8/31/2018</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7ABE037D-C633-44BF-B9C3-1D65D02DAC11}"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404ED47-246B-401A-8D68-87ACFE4DB402}" type="datetimeFigureOut">
              <a:rPr lang="en-US" smtClean="0"/>
              <a:pPr/>
              <a:t>8/31/2018</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9F507949-4C95-4784-8B0F-4AF6D07D3373}" type="slidenum">
              <a:rPr lang="en-US" smtClean="0"/>
              <a:pPr/>
              <a:t>‹#›</a:t>
            </a:fld>
            <a:endParaRPr lang="en-US"/>
          </a:p>
        </p:txBody>
      </p:sp>
    </p:spTree>
    <p:extLst>
      <p:ext uri="{BB962C8B-B14F-4D97-AF65-F5344CB8AC3E}">
        <p14:creationId xmlns:p14="http://schemas.microsoft.com/office/powerpoint/2010/main" xmlns="" val="1003962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BC8F228-2716-4E30-B06B-914A960C08E0}" type="datetimeFigureOut">
              <a:rPr lang="en-US" smtClean="0"/>
              <a:pPr/>
              <a:t>8/31/2018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4E87384-FE75-4A73-BC2B-584C5179316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C8F228-2716-4E30-B06B-914A960C08E0}"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C8F228-2716-4E30-B06B-914A960C08E0}"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BC8F228-2716-4E30-B06B-914A960C08E0}"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BC8F228-2716-4E30-B06B-914A960C08E0}" type="datetimeFigureOut">
              <a:rPr lang="en-US" smtClean="0"/>
              <a:pPr/>
              <a:t>8/31/2018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E87384-FE75-4A73-BC2B-584C5179316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C8F228-2716-4E30-B06B-914A960C08E0}"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BC8F228-2716-4E30-B06B-914A960C08E0}" type="datetimeFigureOut">
              <a:rPr lang="en-US" smtClean="0"/>
              <a:pPr/>
              <a:t>8/31/2018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BC8F228-2716-4E30-B06B-914A960C08E0}" type="datetimeFigureOut">
              <a:rPr lang="en-US" smtClean="0"/>
              <a:pPr/>
              <a:t>8/31/2018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C8F228-2716-4E30-B06B-914A960C08E0}" type="datetimeFigureOut">
              <a:rPr lang="en-US" smtClean="0"/>
              <a:pPr/>
              <a:t>8/31/2018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C8F228-2716-4E30-B06B-914A960C08E0}"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E87384-FE75-4A73-BC2B-584C5179316A}" type="slidenum">
              <a:rPr lang="en-US" smtClean="0"/>
              <a:pPr/>
              <a:t>‹#›</a:t>
            </a:fld>
            <a:endParaRPr lang="en-US"/>
          </a:p>
        </p:txBody>
      </p:sp>
    </p:spTree>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BC8F228-2716-4E30-B06B-914A960C08E0}" type="datetimeFigureOut">
              <a:rPr lang="en-US" smtClean="0"/>
              <a:pPr/>
              <a:t>8/31/2018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4E87384-FE75-4A73-BC2B-584C5179316A}"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6000"/>
            <a:lum/>
          </a:blip>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BC8F228-2716-4E30-B06B-914A960C08E0}" type="datetimeFigureOut">
              <a:rPr lang="en-US" smtClean="0"/>
              <a:pPr/>
              <a:t>8/31/2018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4E87384-FE75-4A73-BC2B-584C5179316A}"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spd="slow">
    <p:push dir="u"/>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95748" y="941349"/>
            <a:ext cx="8229600" cy="2133600"/>
          </a:xfrm>
        </p:spPr>
        <p:txBody>
          <a:bodyPr anchor="t">
            <a:normAutofit/>
            <a:scene3d>
              <a:camera prst="orthographicFront"/>
              <a:lightRig rig="threePt" dir="t"/>
            </a:scene3d>
            <a:sp3d z="-6350"/>
          </a:bodyPr>
          <a:lstStyle/>
          <a:p>
            <a:r>
              <a:rPr lang="en-US" sz="2800" dirty="0">
                <a:solidFill>
                  <a:schemeClr val="bg1"/>
                </a:solidFill>
                <a:latin typeface="Brush Script MT" pitchFamily="66" charset="0"/>
              </a:rPr>
              <a:t/>
            </a:r>
            <a:br>
              <a:rPr lang="en-US" sz="2800" dirty="0">
                <a:solidFill>
                  <a:schemeClr val="bg1"/>
                </a:solidFill>
                <a:latin typeface="Brush Script MT" pitchFamily="66" charset="0"/>
              </a:rPr>
            </a:br>
            <a:endParaRPr lang="en-US" sz="2800" dirty="0">
              <a:solidFill>
                <a:schemeClr val="bg1"/>
              </a:solidFill>
              <a:latin typeface="Brush Script MT" pitchFamily="66" charset="0"/>
            </a:endParaRPr>
          </a:p>
        </p:txBody>
      </p:sp>
      <p:sp>
        <p:nvSpPr>
          <p:cNvPr id="6" name="Text Placeholder 5"/>
          <p:cNvSpPr>
            <a:spLocks noGrp="1"/>
          </p:cNvSpPr>
          <p:nvPr>
            <p:ph type="body" idx="1"/>
          </p:nvPr>
        </p:nvSpPr>
        <p:spPr>
          <a:xfrm>
            <a:off x="685800" y="2040014"/>
            <a:ext cx="7238999" cy="1066800"/>
          </a:xfrm>
        </p:spPr>
        <p:txBody>
          <a:bodyPr>
            <a:normAutofit/>
          </a:bodyPr>
          <a:lstStyle/>
          <a:p>
            <a:pPr algn="r"/>
            <a:r>
              <a:rPr lang="en-US" sz="2800" b="1" spc="600" dirty="0" smtClean="0">
                <a:solidFill>
                  <a:schemeClr val="bg1"/>
                </a:solidFill>
                <a:latin typeface="Bodoni MT" pitchFamily="18" charset="0"/>
              </a:rPr>
              <a:t> APPLIED </a:t>
            </a:r>
            <a:r>
              <a:rPr lang="en-US" sz="2800" b="1" spc="600" dirty="0">
                <a:solidFill>
                  <a:schemeClr val="bg1"/>
                </a:solidFill>
                <a:latin typeface="Bodoni MT" pitchFamily="18" charset="0"/>
              </a:rPr>
              <a:t>INFORMATION MANAGEMENT PROFESSIONALS</a:t>
            </a:r>
          </a:p>
        </p:txBody>
      </p:sp>
      <p:sp>
        <p:nvSpPr>
          <p:cNvPr id="2" name="TextBox 1"/>
          <p:cNvSpPr txBox="1"/>
          <p:nvPr/>
        </p:nvSpPr>
        <p:spPr>
          <a:xfrm>
            <a:off x="304800" y="5334000"/>
            <a:ext cx="4724400" cy="1200329"/>
          </a:xfrm>
          <a:prstGeom prst="rect">
            <a:avLst/>
          </a:prstGeom>
          <a:noFill/>
        </p:spPr>
        <p:txBody>
          <a:bodyPr wrap="square" rtlCol="0">
            <a:spAutoFit/>
          </a:bodyPr>
          <a:lstStyle/>
          <a:p>
            <a:r>
              <a:rPr lang="en-US" sz="2400" b="1" dirty="0" smtClean="0">
                <a:solidFill>
                  <a:schemeClr val="bg1"/>
                </a:solidFill>
              </a:rPr>
              <a:t>Value: 	 College hall</a:t>
            </a:r>
          </a:p>
          <a:p>
            <a:r>
              <a:rPr lang="en-US" sz="2400" b="1" dirty="0" smtClean="0">
                <a:solidFill>
                  <a:schemeClr val="bg1"/>
                </a:solidFill>
              </a:rPr>
              <a:t>Date: 		14</a:t>
            </a:r>
            <a:r>
              <a:rPr lang="en-US" sz="2400" b="1" baseline="30000" dirty="0" smtClean="0">
                <a:solidFill>
                  <a:schemeClr val="bg1"/>
                </a:solidFill>
              </a:rPr>
              <a:t>th</a:t>
            </a:r>
            <a:r>
              <a:rPr lang="en-US" sz="2400" b="1" dirty="0" smtClean="0">
                <a:solidFill>
                  <a:schemeClr val="bg1"/>
                </a:solidFill>
              </a:rPr>
              <a:t> june,2018.</a:t>
            </a:r>
          </a:p>
          <a:p>
            <a:r>
              <a:rPr lang="en-US" sz="2400" b="1" dirty="0" smtClean="0">
                <a:solidFill>
                  <a:schemeClr val="bg1"/>
                </a:solidFill>
              </a:rPr>
              <a:t>Time: 		10am </a:t>
            </a:r>
            <a:endParaRPr lang="en-US" sz="2400" b="1" dirty="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791200" y="609600"/>
            <a:ext cx="2743200" cy="1703349"/>
          </a:xfrm>
          <a:prstGeom prst="rect">
            <a:avLst/>
          </a:prstGeom>
        </p:spPr>
      </p:pic>
    </p:spTree>
    <p:extLst>
      <p:ext uri="{BB962C8B-B14F-4D97-AF65-F5344CB8AC3E}">
        <p14:creationId xmlns:p14="http://schemas.microsoft.com/office/powerpoint/2010/main" xmlns="" val="2180174053"/>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1143000"/>
          </a:xfrm>
        </p:spPr>
        <p:txBody>
          <a:bodyPr>
            <a:normAutofit/>
          </a:bodyPr>
          <a:lstStyle/>
          <a:p>
            <a:pPr algn="ctr"/>
            <a:r>
              <a:rPr lang="en-US" sz="5400" dirty="0" smtClean="0">
                <a:solidFill>
                  <a:schemeClr val="tx1"/>
                </a:solidFill>
              </a:rPr>
              <a:t>What is a </a:t>
            </a:r>
            <a:r>
              <a:rPr lang="en-US" sz="5400" b="1" dirty="0" smtClean="0">
                <a:solidFill>
                  <a:schemeClr val="bg2">
                    <a:lumMod val="10000"/>
                  </a:schemeClr>
                </a:solidFill>
              </a:rPr>
              <a:t>Challenges</a:t>
            </a:r>
            <a:r>
              <a:rPr lang="en-US" sz="5400" b="1" dirty="0" smtClean="0">
                <a:solidFill>
                  <a:schemeClr val="tx1"/>
                </a:solidFill>
              </a:rPr>
              <a:t>?</a:t>
            </a:r>
            <a:endParaRPr lang="en-US" sz="5400" b="1" dirty="0">
              <a:solidFill>
                <a:schemeClr val="tx1"/>
              </a:solidFill>
            </a:endParaRPr>
          </a:p>
        </p:txBody>
      </p:sp>
      <p:sp>
        <p:nvSpPr>
          <p:cNvPr id="3" name="Rectangle 2"/>
          <p:cNvSpPr/>
          <p:nvPr/>
        </p:nvSpPr>
        <p:spPr>
          <a:xfrm>
            <a:off x="304800" y="1905000"/>
            <a:ext cx="8305800" cy="2814617"/>
          </a:xfrm>
          <a:prstGeom prst="rect">
            <a:avLst/>
          </a:prstGeom>
        </p:spPr>
        <p:txBody>
          <a:bodyPr wrap="square">
            <a:spAutoFit/>
          </a:bodyPr>
          <a:lstStyle/>
          <a:p>
            <a:pPr algn="just">
              <a:lnSpc>
                <a:spcPct val="150000"/>
              </a:lnSpc>
            </a:pPr>
            <a:r>
              <a:rPr lang="en-US" sz="2000" dirty="0" smtClean="0">
                <a:solidFill>
                  <a:schemeClr val="bg2">
                    <a:lumMod val="10000"/>
                  </a:schemeClr>
                </a:solidFill>
              </a:rPr>
              <a:t>DIFFICULT JOB </a:t>
            </a:r>
            <a:r>
              <a:rPr lang="en-US" sz="2000" dirty="0" smtClean="0"/>
              <a:t>- (the situation of being faced with) something that needs great mental or physical effort in order to be done successfully and therefore test a person’s ability.</a:t>
            </a:r>
          </a:p>
          <a:p>
            <a:pPr algn="just">
              <a:lnSpc>
                <a:spcPct val="150000"/>
              </a:lnSpc>
            </a:pPr>
            <a:endParaRPr lang="en-US" sz="2000" i="1" u="sng" dirty="0" smtClean="0"/>
          </a:p>
          <a:p>
            <a:pPr algn="just">
              <a:lnSpc>
                <a:spcPct val="150000"/>
              </a:lnSpc>
            </a:pPr>
            <a:r>
              <a:rPr lang="en-US" sz="2000" i="1" u="sng" dirty="0" smtClean="0"/>
              <a:t>Collin</a:t>
            </a:r>
            <a:r>
              <a:rPr lang="en-US" sz="2000" i="1" dirty="0" smtClean="0"/>
              <a:t> </a:t>
            </a:r>
            <a:r>
              <a:rPr lang="en-US" sz="2000" i="1" u="sng" dirty="0" smtClean="0"/>
              <a:t>dictionary</a:t>
            </a:r>
            <a:r>
              <a:rPr lang="en-US" sz="2000" i="1" dirty="0" smtClean="0"/>
              <a:t> </a:t>
            </a:r>
            <a:r>
              <a:rPr lang="en-US" sz="2000" dirty="0" smtClean="0"/>
              <a:t>defines Challenges as something new and difficult which require great effort and determination</a:t>
            </a:r>
            <a:endParaRPr lang="en-US" sz="2000" i="1" u="sng" dirty="0"/>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a:bodyPr>
          <a:lstStyle/>
          <a:p>
            <a:pPr algn="ctr"/>
            <a:r>
              <a:rPr lang="en-US" sz="5400" dirty="0" smtClean="0">
                <a:solidFill>
                  <a:schemeClr val="tx1"/>
                </a:solidFill>
              </a:rPr>
              <a:t>What is a </a:t>
            </a:r>
            <a:r>
              <a:rPr lang="en-US" sz="5400" b="1" dirty="0" smtClean="0">
                <a:solidFill>
                  <a:schemeClr val="bg2">
                    <a:lumMod val="10000"/>
                  </a:schemeClr>
                </a:solidFill>
              </a:rPr>
              <a:t>Opportunity</a:t>
            </a:r>
            <a:r>
              <a:rPr lang="en-US" sz="5400" b="1" dirty="0" smtClean="0">
                <a:solidFill>
                  <a:schemeClr val="tx1"/>
                </a:solidFill>
              </a:rPr>
              <a:t>?</a:t>
            </a:r>
            <a:endParaRPr lang="en-US" sz="5400" b="1" dirty="0">
              <a:solidFill>
                <a:schemeClr val="tx1"/>
              </a:solidFill>
            </a:endParaRPr>
          </a:p>
        </p:txBody>
      </p:sp>
      <p:sp>
        <p:nvSpPr>
          <p:cNvPr id="3" name="Rectangle 2"/>
          <p:cNvSpPr/>
          <p:nvPr/>
        </p:nvSpPr>
        <p:spPr>
          <a:xfrm>
            <a:off x="304800" y="2209800"/>
            <a:ext cx="8305800" cy="2400657"/>
          </a:xfrm>
          <a:prstGeom prst="rect">
            <a:avLst/>
          </a:prstGeom>
        </p:spPr>
        <p:txBody>
          <a:bodyPr wrap="square">
            <a:spAutoFit/>
          </a:bodyPr>
          <a:lstStyle/>
          <a:p>
            <a:pPr algn="just">
              <a:lnSpc>
                <a:spcPct val="150000"/>
              </a:lnSpc>
            </a:pPr>
            <a:r>
              <a:rPr lang="en-US" sz="2000" dirty="0" smtClean="0"/>
              <a:t>Exploitable set of circumstances with uncertain outcome requiring </a:t>
            </a:r>
            <a:r>
              <a:rPr lang="en-US" sz="2000" i="1" u="sng" dirty="0" smtClean="0"/>
              <a:t>commitment </a:t>
            </a:r>
            <a:r>
              <a:rPr lang="en-US" sz="2000" dirty="0" smtClean="0"/>
              <a:t>of resources and involving </a:t>
            </a:r>
            <a:r>
              <a:rPr lang="en-US" sz="2000" i="1" u="sng" dirty="0" smtClean="0"/>
              <a:t>exposure </a:t>
            </a:r>
            <a:r>
              <a:rPr lang="en-US" sz="2000" dirty="0" smtClean="0"/>
              <a:t>to </a:t>
            </a:r>
            <a:r>
              <a:rPr lang="en-US" sz="2000" i="1" u="sng" dirty="0" smtClean="0"/>
              <a:t>risk</a:t>
            </a:r>
          </a:p>
          <a:p>
            <a:pPr algn="just">
              <a:lnSpc>
                <a:spcPct val="150000"/>
              </a:lnSpc>
            </a:pPr>
            <a:endParaRPr lang="en-US" sz="2000" i="1" u="sng" dirty="0" smtClean="0"/>
          </a:p>
          <a:p>
            <a:pPr algn="just">
              <a:lnSpc>
                <a:spcPct val="150000"/>
              </a:lnSpc>
            </a:pPr>
            <a:r>
              <a:rPr lang="en-US" sz="2000" i="1" u="sng" dirty="0" smtClean="0"/>
              <a:t>Collin</a:t>
            </a:r>
            <a:r>
              <a:rPr lang="en-US" sz="2000" i="1" dirty="0" smtClean="0"/>
              <a:t> </a:t>
            </a:r>
            <a:r>
              <a:rPr lang="en-US" sz="2000" i="1" u="sng" dirty="0" smtClean="0"/>
              <a:t>dictionary</a:t>
            </a:r>
            <a:r>
              <a:rPr lang="en-US" sz="2000" i="1" dirty="0" smtClean="0"/>
              <a:t> </a:t>
            </a:r>
            <a:r>
              <a:rPr lang="en-US" sz="2000" dirty="0" smtClean="0"/>
              <a:t>defines opportunity as a situation in which it is possible for one to do something that he/she want to do</a:t>
            </a:r>
            <a:endParaRPr lang="en-US" sz="2000" i="1" u="sng" dirty="0"/>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rmAutofit/>
          </a:bodyPr>
          <a:lstStyle/>
          <a:p>
            <a:pPr algn="ctr"/>
            <a:r>
              <a:rPr lang="en-US" sz="5400" b="1" dirty="0" smtClean="0">
                <a:solidFill>
                  <a:schemeClr val="tx1"/>
                </a:solidFill>
              </a:rPr>
              <a:t>Overview of the topic</a:t>
            </a:r>
            <a:endParaRPr lang="en-US" sz="5400" b="1" dirty="0">
              <a:solidFill>
                <a:schemeClr val="tx1"/>
              </a:solidFill>
            </a:endParaRPr>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486400"/>
          </a:xfrm>
        </p:spPr>
        <p:txBody>
          <a:bodyPr>
            <a:noAutofit/>
          </a:bodyPr>
          <a:lstStyle/>
          <a:p>
            <a:pPr algn="just">
              <a:lnSpc>
                <a:spcPct val="150000"/>
              </a:lnSpc>
            </a:pPr>
            <a:r>
              <a:rPr lang="en-US" sz="2000" kern="1300" dirty="0" smtClean="0">
                <a:solidFill>
                  <a:schemeClr val="tx1"/>
                </a:solidFill>
                <a:latin typeface="+mn-lt"/>
              </a:rPr>
              <a:t> In </a:t>
            </a:r>
            <a:r>
              <a:rPr lang="en-US" sz="2000" kern="1300" dirty="0">
                <a:solidFill>
                  <a:schemeClr val="tx1"/>
                </a:solidFill>
                <a:latin typeface="+mn-lt"/>
              </a:rPr>
              <a:t>recent years, Nigeria has responded to the global imperative to integrate </a:t>
            </a:r>
            <a:r>
              <a:rPr lang="en-US" sz="2000" kern="1300" dirty="0" smtClean="0">
                <a:solidFill>
                  <a:schemeClr val="tx1"/>
                </a:solidFill>
                <a:latin typeface="+mn-lt"/>
              </a:rPr>
              <a:t>(ICTM) </a:t>
            </a:r>
            <a:r>
              <a:rPr lang="en-US" sz="2000" kern="1300" dirty="0">
                <a:solidFill>
                  <a:schemeClr val="tx1"/>
                </a:solidFill>
                <a:latin typeface="+mn-lt"/>
              </a:rPr>
              <a:t>in administrative and political processes through a variety of strategies. These include the development of an e-government framework in 2015 by the Federal </a:t>
            </a:r>
            <a:r>
              <a:rPr lang="en-US" sz="1800" kern="1300" dirty="0">
                <a:solidFill>
                  <a:schemeClr val="tx1"/>
                </a:solidFill>
                <a:latin typeface="+mn-lt"/>
              </a:rPr>
              <a:t>Ministry</a:t>
            </a:r>
            <a:r>
              <a:rPr lang="en-US" sz="2000" kern="1300" dirty="0">
                <a:solidFill>
                  <a:schemeClr val="tx1"/>
                </a:solidFill>
                <a:latin typeface="+mn-lt"/>
              </a:rPr>
              <a:t> of Communication Technology in collaboration </a:t>
            </a:r>
            <a:r>
              <a:rPr lang="en-US" sz="2000" kern="1500" spc="50" dirty="0" smtClean="0">
                <a:solidFill>
                  <a:schemeClr val="tx1"/>
                </a:solidFill>
                <a:latin typeface="+mn-lt"/>
              </a:rPr>
              <a:t>with</a:t>
            </a:r>
            <a:r>
              <a:rPr lang="en-US" sz="2000" kern="1300" dirty="0" smtClean="0">
                <a:solidFill>
                  <a:schemeClr val="tx1"/>
                </a:solidFill>
                <a:latin typeface="+mn-lt"/>
              </a:rPr>
              <a:t> </a:t>
            </a:r>
            <a:r>
              <a:rPr lang="en-US" sz="2000" kern="1300" dirty="0">
                <a:solidFill>
                  <a:schemeClr val="tx1"/>
                </a:solidFill>
                <a:latin typeface="+mn-lt"/>
              </a:rPr>
              <a:t>its agencies and industry stakeholders. Accordingly, federal ministries, departments and agencies have begun the automation of their administrative processes especially in the areas of budgeting, approvals and procurements. Also, states such as Lagos and Edo, have been at the vanguard of </a:t>
            </a:r>
            <a:r>
              <a:rPr lang="en-US" sz="2000" kern="1300" dirty="0" smtClean="0">
                <a:solidFill>
                  <a:schemeClr val="tx1"/>
                </a:solidFill>
                <a:latin typeface="+mn-lt"/>
              </a:rPr>
              <a:t>ICTM </a:t>
            </a:r>
            <a:r>
              <a:rPr lang="en-US" sz="2000" kern="1300" dirty="0">
                <a:solidFill>
                  <a:schemeClr val="tx1"/>
                </a:solidFill>
                <a:latin typeface="+mn-lt"/>
              </a:rPr>
              <a:t>utilization and digitization. Overall, many successes have been recorded particularly in the last two years. Despite these positive developments however, Nigeria continues to trail in many indicators of e-government practice and readiness. </a:t>
            </a:r>
          </a:p>
        </p:txBody>
      </p:sp>
    </p:spTree>
    <p:extLst>
      <p:ext uri="{BB962C8B-B14F-4D97-AF65-F5344CB8AC3E}">
        <p14:creationId xmlns:p14="http://schemas.microsoft.com/office/powerpoint/2010/main" xmlns="" val="2526624719"/>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4800600"/>
          </a:xfrm>
          <a:noFill/>
        </p:spPr>
        <p:txBody>
          <a:bodyPr>
            <a:noAutofit/>
          </a:bodyPr>
          <a:lstStyle/>
          <a:p>
            <a:pPr algn="just">
              <a:lnSpc>
                <a:spcPct val="150000"/>
              </a:lnSpc>
            </a:pPr>
            <a:r>
              <a:rPr lang="en-US" sz="2000" dirty="0" smtClean="0">
                <a:solidFill>
                  <a:schemeClr val="tx1"/>
                </a:solidFill>
                <a:latin typeface="+mn-lt"/>
              </a:rPr>
              <a:t> The speed with which Information Communication  management Technology (ICMT) is developing and its impact on socio-economic activities cannot be overemphasized. It’s use pervasive and it’s impact, undeniable. Gadgets used for information and communication, to include telephones, televisions, radios, computers amongst others. Uses of ICT In Nigeria Admittedly, these gadgets have relieved several of the average Nigerian’s workload, in terms of elimination of tempo-spatial differences, that is, information is gotten across time and distance at the click of a button. With telephones, television and computers, audiovisual communication is effected</a:t>
            </a:r>
            <a:endParaRPr lang="en-US" sz="2000" dirty="0">
              <a:solidFill>
                <a:schemeClr val="tx1"/>
              </a:solidFill>
              <a:latin typeface="+mn-lt"/>
            </a:endParaRPr>
          </a:p>
        </p:txBody>
      </p:sp>
    </p:spTree>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143000"/>
            <a:ext cx="8229600" cy="4247317"/>
          </a:xfrm>
          <a:prstGeom prst="rect">
            <a:avLst/>
          </a:prstGeom>
        </p:spPr>
        <p:txBody>
          <a:bodyPr wrap="square">
            <a:spAutoFit/>
          </a:bodyPr>
          <a:lstStyle/>
          <a:p>
            <a:pPr>
              <a:lnSpc>
                <a:spcPct val="150000"/>
              </a:lnSpc>
            </a:pPr>
            <a:r>
              <a:rPr lang="en-US" dirty="0" smtClean="0"/>
              <a:t>Information communication  management technology has achieve so much in the follow aspect of governance but with is own challenges:</a:t>
            </a:r>
          </a:p>
          <a:p>
            <a:pPr marL="747713" indent="-457200">
              <a:lnSpc>
                <a:spcPct val="150000"/>
              </a:lnSpc>
              <a:buFont typeface="Wingdings" pitchFamily="2" charset="2"/>
              <a:buChar char="ü"/>
            </a:pPr>
            <a:r>
              <a:rPr lang="en-US" dirty="0" smtClean="0"/>
              <a:t>Law</a:t>
            </a:r>
          </a:p>
          <a:p>
            <a:pPr marL="747713" indent="-457200">
              <a:lnSpc>
                <a:spcPct val="150000"/>
              </a:lnSpc>
              <a:buFont typeface="Wingdings" pitchFamily="2" charset="2"/>
              <a:buChar char="ü"/>
            </a:pPr>
            <a:r>
              <a:rPr lang="en-US" dirty="0" smtClean="0"/>
              <a:t>Education</a:t>
            </a:r>
          </a:p>
          <a:p>
            <a:pPr marL="747713" indent="-457200">
              <a:lnSpc>
                <a:spcPct val="150000"/>
              </a:lnSpc>
              <a:buFont typeface="Wingdings" pitchFamily="2" charset="2"/>
              <a:buChar char="ü"/>
            </a:pPr>
            <a:r>
              <a:rPr lang="en-US" dirty="0" smtClean="0"/>
              <a:t>Administration of Justice</a:t>
            </a:r>
          </a:p>
          <a:p>
            <a:pPr marL="747713" indent="-457200">
              <a:lnSpc>
                <a:spcPct val="150000"/>
              </a:lnSpc>
              <a:buFont typeface="Wingdings" pitchFamily="2" charset="2"/>
              <a:buChar char="ü"/>
            </a:pPr>
            <a:r>
              <a:rPr lang="en-US" dirty="0" smtClean="0"/>
              <a:t>Public Sector Governance</a:t>
            </a:r>
          </a:p>
          <a:p>
            <a:pPr marL="747713" indent="-457200">
              <a:lnSpc>
                <a:spcPct val="150000"/>
              </a:lnSpc>
              <a:buFont typeface="Wingdings" pitchFamily="2" charset="2"/>
              <a:buChar char="ü"/>
            </a:pPr>
            <a:r>
              <a:rPr lang="en-US" dirty="0" smtClean="0"/>
              <a:t>Political Participation and Democracy </a:t>
            </a:r>
          </a:p>
          <a:p>
            <a:pPr marL="747713" indent="-457200">
              <a:lnSpc>
                <a:spcPct val="150000"/>
              </a:lnSpc>
              <a:buFont typeface="Wingdings" pitchFamily="2" charset="2"/>
              <a:buChar char="ü"/>
            </a:pPr>
            <a:r>
              <a:rPr lang="en-US" dirty="0" smtClean="0"/>
              <a:t>Privacy, Trust and Confidentiality </a:t>
            </a:r>
          </a:p>
          <a:p>
            <a:pPr marL="747713" indent="-457200">
              <a:lnSpc>
                <a:spcPct val="150000"/>
              </a:lnSpc>
              <a:buFont typeface="Wingdings" pitchFamily="2" charset="2"/>
              <a:buChar char="ü"/>
            </a:pPr>
            <a:r>
              <a:rPr lang="en-US" dirty="0" smtClean="0"/>
              <a:t>ICTs As An Instrument Of Inclusivity In IDP Camps </a:t>
            </a:r>
          </a:p>
          <a:p>
            <a:pPr marL="747713" indent="-457200">
              <a:lnSpc>
                <a:spcPct val="150000"/>
              </a:lnSpc>
              <a:buFont typeface="Wingdings" pitchFamily="2" charset="2"/>
              <a:buChar char="ü"/>
            </a:pPr>
            <a:r>
              <a:rPr lang="en-US" dirty="0" smtClean="0"/>
              <a:t>Cyber Security and Cybercrimes </a:t>
            </a:r>
            <a:endParaRPr lang="en-US" dirty="0"/>
          </a:p>
        </p:txBody>
      </p:sp>
    </p:spTree>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524000"/>
            <a:ext cx="8229600" cy="4662815"/>
          </a:xfrm>
          <a:prstGeom prst="rect">
            <a:avLst/>
          </a:prstGeom>
        </p:spPr>
        <p:txBody>
          <a:bodyPr wrap="square">
            <a:spAutoFit/>
          </a:bodyPr>
          <a:lstStyle/>
          <a:p>
            <a:pPr marL="457200" indent="-457200">
              <a:lnSpc>
                <a:spcPct val="150000"/>
              </a:lnSpc>
              <a:buFont typeface="Wingdings" pitchFamily="2" charset="2"/>
              <a:buChar char="Ø"/>
            </a:pPr>
            <a:r>
              <a:rPr lang="en-US" dirty="0" smtClean="0"/>
              <a:t>E-government has improve efficiency of government business. </a:t>
            </a:r>
          </a:p>
          <a:p>
            <a:pPr marL="457200" indent="-457200">
              <a:lnSpc>
                <a:spcPct val="150000"/>
              </a:lnSpc>
              <a:buFont typeface="Wingdings" pitchFamily="2" charset="2"/>
              <a:buChar char="Ø"/>
            </a:pPr>
            <a:r>
              <a:rPr lang="en-US" dirty="0" smtClean="0"/>
              <a:t>E-government has improve government service delivery. </a:t>
            </a:r>
            <a:br>
              <a:rPr lang="en-US" dirty="0" smtClean="0"/>
            </a:br>
            <a:r>
              <a:rPr lang="en-US" dirty="0" smtClean="0"/>
              <a:t>E-government has help to achieve specific policy outcomes. </a:t>
            </a:r>
          </a:p>
          <a:p>
            <a:pPr marL="457200" indent="-457200">
              <a:lnSpc>
                <a:spcPct val="150000"/>
              </a:lnSpc>
              <a:buFont typeface="Wingdings" pitchFamily="2" charset="2"/>
              <a:buChar char="Ø"/>
            </a:pPr>
            <a:r>
              <a:rPr lang="en-US" dirty="0" smtClean="0"/>
              <a:t>E-government has be a major contributor to reforms. </a:t>
            </a:r>
          </a:p>
          <a:p>
            <a:pPr marL="457200" indent="-457200">
              <a:lnSpc>
                <a:spcPct val="150000"/>
              </a:lnSpc>
              <a:buFont typeface="Wingdings" pitchFamily="2" charset="2"/>
              <a:buChar char="Ø"/>
            </a:pPr>
            <a:r>
              <a:rPr lang="en-US" dirty="0" smtClean="0"/>
              <a:t>E-government has help build trust between governments and citizens. </a:t>
            </a:r>
          </a:p>
          <a:p>
            <a:pPr marL="457200" indent="-457200">
              <a:lnSpc>
                <a:spcPct val="150000"/>
              </a:lnSpc>
              <a:buFont typeface="Wingdings" pitchFamily="2" charset="2"/>
              <a:buChar char="Ø"/>
            </a:pPr>
            <a:r>
              <a:rPr lang="en-US" dirty="0" smtClean="0"/>
              <a:t>Improve the quality of governance products and services being currently provided</a:t>
            </a:r>
          </a:p>
          <a:p>
            <a:pPr marL="457200" indent="-457200">
              <a:lnSpc>
                <a:spcPct val="150000"/>
              </a:lnSpc>
              <a:buFont typeface="Wingdings" pitchFamily="2" charset="2"/>
              <a:buChar char="Ø"/>
            </a:pPr>
            <a:r>
              <a:rPr lang="en-US" dirty="0" smtClean="0"/>
              <a:t>Provide new governance services and products</a:t>
            </a:r>
          </a:p>
          <a:p>
            <a:pPr marL="457200" indent="-457200">
              <a:lnSpc>
                <a:spcPct val="150000"/>
              </a:lnSpc>
              <a:buFont typeface="Wingdings" pitchFamily="2" charset="2"/>
              <a:buChar char="Ø"/>
            </a:pPr>
            <a:r>
              <a:rPr lang="en-US" dirty="0" smtClean="0"/>
              <a:t>Enhance participation of people in choice and provision of governance products and services</a:t>
            </a:r>
          </a:p>
          <a:p>
            <a:pPr marL="457200" indent="-457200">
              <a:lnSpc>
                <a:spcPct val="150000"/>
              </a:lnSpc>
              <a:buFont typeface="Wingdings" pitchFamily="2" charset="2"/>
              <a:buChar char="Ø"/>
            </a:pPr>
            <a:r>
              <a:rPr lang="en-US" dirty="0" smtClean="0"/>
              <a:t>Bring new sections of society under the governance sphere </a:t>
            </a:r>
            <a:endParaRPr lang="en-US" dirty="0"/>
          </a:p>
        </p:txBody>
      </p:sp>
      <p:sp>
        <p:nvSpPr>
          <p:cNvPr id="6" name="Title 5"/>
          <p:cNvSpPr>
            <a:spLocks noGrp="1"/>
          </p:cNvSpPr>
          <p:nvPr>
            <p:ph type="title"/>
          </p:nvPr>
        </p:nvSpPr>
        <p:spPr>
          <a:xfrm>
            <a:off x="381000" y="914400"/>
            <a:ext cx="8305800" cy="475488"/>
          </a:xfrm>
        </p:spPr>
        <p:txBody>
          <a:bodyPr>
            <a:normAutofit/>
          </a:bodyPr>
          <a:lstStyle/>
          <a:p>
            <a:pPr algn="ctr"/>
            <a:r>
              <a:rPr lang="en-US" sz="2800" b="1" dirty="0" smtClean="0">
                <a:solidFill>
                  <a:schemeClr val="tx1"/>
                </a:solidFill>
              </a:rPr>
              <a:t>ACHIEVEMENT OF  E-GOVERNANCE</a:t>
            </a:r>
            <a:endParaRPr lang="en-US" sz="2800" dirty="0">
              <a:solidFill>
                <a:schemeClr val="tx1"/>
              </a:solidFill>
            </a:endParaRPr>
          </a:p>
        </p:txBody>
      </p:sp>
    </p:spTree>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4294967295"/>
          </p:nvPr>
        </p:nvSpPr>
        <p:spPr>
          <a:xfrm>
            <a:off x="457200" y="914400"/>
            <a:ext cx="8229600" cy="4419600"/>
          </a:xfrm>
        </p:spPr>
        <p:txBody>
          <a:bodyPr>
            <a:noAutofit/>
          </a:bodyPr>
          <a:lstStyle/>
          <a:p>
            <a:pPr marL="457200" indent="-457200" algn="ctr">
              <a:lnSpc>
                <a:spcPct val="150000"/>
              </a:lnSpc>
              <a:spcBef>
                <a:spcPts val="0"/>
              </a:spcBef>
              <a:buClrTx/>
              <a:buNone/>
            </a:pPr>
            <a:r>
              <a:rPr lang="en-US" sz="2000" b="1" dirty="0" smtClean="0">
                <a:latin typeface="+mj-lt"/>
              </a:rPr>
              <a:t>CHALLENGES OF E-GOVERNANCE </a:t>
            </a:r>
          </a:p>
          <a:p>
            <a:pPr marL="457200" indent="-457200" algn="l">
              <a:lnSpc>
                <a:spcPct val="150000"/>
              </a:lnSpc>
              <a:spcBef>
                <a:spcPts val="0"/>
              </a:spcBef>
              <a:buClrTx/>
              <a:buFont typeface="Wingdings" pitchFamily="2" charset="2"/>
              <a:buChar char="ü"/>
            </a:pPr>
            <a:r>
              <a:rPr lang="en-US" sz="2000" dirty="0" smtClean="0"/>
              <a:t>Lack </a:t>
            </a:r>
            <a:r>
              <a:rPr lang="en-US" sz="2000" dirty="0"/>
              <a:t>of Basic Infrastructure and </a:t>
            </a:r>
            <a:r>
              <a:rPr lang="en-US" sz="2000" dirty="0" smtClean="0"/>
              <a:t>Indigenous Technology</a:t>
            </a:r>
          </a:p>
          <a:p>
            <a:pPr marL="457200" indent="-457200" algn="l">
              <a:lnSpc>
                <a:spcPct val="150000"/>
              </a:lnSpc>
              <a:spcBef>
                <a:spcPts val="0"/>
              </a:spcBef>
              <a:buClrTx/>
              <a:buFont typeface="Wingdings" pitchFamily="2" charset="2"/>
              <a:buChar char="ü"/>
            </a:pPr>
            <a:r>
              <a:rPr lang="en-US" sz="2000" dirty="0" smtClean="0"/>
              <a:t>Corruption </a:t>
            </a:r>
            <a:r>
              <a:rPr lang="en-US" sz="2000" dirty="0"/>
              <a:t>of Public Office </a:t>
            </a:r>
            <a:r>
              <a:rPr lang="en-US" sz="2000" dirty="0" smtClean="0"/>
              <a:t>Holders and </a:t>
            </a:r>
            <a:r>
              <a:rPr lang="en-US" sz="2000" dirty="0"/>
              <a:t>Government Officials</a:t>
            </a:r>
            <a:r>
              <a:rPr lang="en-US" sz="2000" dirty="0" smtClean="0"/>
              <a:t>.</a:t>
            </a:r>
          </a:p>
          <a:p>
            <a:pPr marL="457200" indent="-457200" algn="l">
              <a:lnSpc>
                <a:spcPct val="150000"/>
              </a:lnSpc>
              <a:spcBef>
                <a:spcPts val="0"/>
              </a:spcBef>
              <a:buClrTx/>
              <a:buFont typeface="Wingdings" pitchFamily="2" charset="2"/>
              <a:buChar char="ü"/>
            </a:pPr>
            <a:r>
              <a:rPr lang="en-US" sz="2000" dirty="0" smtClean="0"/>
              <a:t>Lack </a:t>
            </a:r>
            <a:r>
              <a:rPr lang="en-US" sz="2000" dirty="0"/>
              <a:t>of Transparency and </a:t>
            </a:r>
            <a:r>
              <a:rPr lang="en-US" sz="2000" dirty="0" smtClean="0"/>
              <a:t>Accountability in </a:t>
            </a:r>
            <a:r>
              <a:rPr lang="en-US" sz="2000" dirty="0"/>
              <a:t>Government</a:t>
            </a:r>
            <a:r>
              <a:rPr lang="en-US" sz="2000" dirty="0" smtClean="0"/>
              <a:t>.</a:t>
            </a:r>
          </a:p>
          <a:p>
            <a:pPr marL="457200" indent="-457200" algn="l">
              <a:lnSpc>
                <a:spcPct val="150000"/>
              </a:lnSpc>
              <a:spcBef>
                <a:spcPts val="0"/>
              </a:spcBef>
              <a:buClrTx/>
              <a:buFont typeface="Wingdings" pitchFamily="2" charset="2"/>
              <a:buChar char="ü"/>
            </a:pPr>
            <a:r>
              <a:rPr lang="en-US" sz="2000" dirty="0" smtClean="0"/>
              <a:t>Lack </a:t>
            </a:r>
            <a:r>
              <a:rPr lang="en-US" sz="2000" dirty="0"/>
              <a:t>of Political Will</a:t>
            </a:r>
            <a:r>
              <a:rPr lang="en-US" sz="2000" dirty="0" smtClean="0"/>
              <a:t>.</a:t>
            </a:r>
          </a:p>
          <a:p>
            <a:pPr marL="457200" indent="-457200" algn="l">
              <a:lnSpc>
                <a:spcPct val="150000"/>
              </a:lnSpc>
              <a:spcBef>
                <a:spcPts val="0"/>
              </a:spcBef>
              <a:buClrTx/>
              <a:buFont typeface="Wingdings" pitchFamily="2" charset="2"/>
              <a:buChar char="ü"/>
            </a:pPr>
            <a:r>
              <a:rPr lang="en-US" sz="2000" dirty="0" smtClean="0"/>
              <a:t>The </a:t>
            </a:r>
            <a:r>
              <a:rPr lang="en-US" sz="2000" dirty="0"/>
              <a:t>digital divide impedes the </a:t>
            </a:r>
            <a:r>
              <a:rPr lang="en-US" sz="2000" dirty="0" smtClean="0"/>
              <a:t>benefits of </a:t>
            </a:r>
            <a:r>
              <a:rPr lang="en-US" sz="2000" dirty="0"/>
              <a:t>e-government</a:t>
            </a:r>
            <a:r>
              <a:rPr lang="en-US" sz="2000" dirty="0" smtClean="0"/>
              <a:t>.</a:t>
            </a:r>
          </a:p>
          <a:p>
            <a:pPr marL="457200" indent="-457200" algn="l">
              <a:lnSpc>
                <a:spcPct val="150000"/>
              </a:lnSpc>
              <a:spcBef>
                <a:spcPts val="0"/>
              </a:spcBef>
              <a:buClrTx/>
              <a:buFont typeface="Wingdings" pitchFamily="2" charset="2"/>
              <a:buChar char="ü"/>
            </a:pPr>
            <a:r>
              <a:rPr lang="en-US" sz="2000" dirty="0" smtClean="0"/>
              <a:t>The </a:t>
            </a:r>
            <a:r>
              <a:rPr lang="en-US" sz="2000" dirty="0"/>
              <a:t>adoption of e-government </a:t>
            </a:r>
            <a:r>
              <a:rPr lang="en-US" sz="2000" dirty="0" smtClean="0"/>
              <a:t>solutions can </a:t>
            </a:r>
            <a:r>
              <a:rPr lang="en-US" sz="2000" dirty="0"/>
              <a:t>lag behind </a:t>
            </a:r>
            <a:r>
              <a:rPr lang="en-US" sz="2000" dirty="0" smtClean="0"/>
              <a:t>technological change.</a:t>
            </a:r>
          </a:p>
          <a:p>
            <a:pPr marL="457200" indent="-457200" algn="l">
              <a:lnSpc>
                <a:spcPct val="150000"/>
              </a:lnSpc>
              <a:spcBef>
                <a:spcPts val="0"/>
              </a:spcBef>
              <a:buClrTx/>
              <a:buFont typeface="Wingdings" pitchFamily="2" charset="2"/>
              <a:buChar char="ü"/>
            </a:pPr>
            <a:r>
              <a:rPr lang="en-US" sz="2000" dirty="0" smtClean="0"/>
              <a:t>Budgetary </a:t>
            </a:r>
            <a:r>
              <a:rPr lang="en-US" sz="2000" dirty="0"/>
              <a:t>frameworks </a:t>
            </a:r>
            <a:r>
              <a:rPr lang="en-US" sz="2000" dirty="0" smtClean="0"/>
              <a:t>can </a:t>
            </a:r>
            <a:r>
              <a:rPr lang="en-US" sz="2000" dirty="0"/>
              <a:t>restrict </a:t>
            </a:r>
            <a:r>
              <a:rPr lang="en-US" sz="2000" dirty="0" smtClean="0"/>
              <a:t>e-government initiatives.</a:t>
            </a:r>
          </a:p>
          <a:p>
            <a:pPr marL="457200" indent="-457200" algn="l">
              <a:lnSpc>
                <a:spcPct val="150000"/>
              </a:lnSpc>
              <a:buClrTx/>
              <a:buFont typeface="Wingdings" pitchFamily="2" charset="2"/>
              <a:buChar char="ü"/>
            </a:pPr>
            <a:endParaRPr lang="en-US" sz="2000" dirty="0"/>
          </a:p>
          <a:p>
            <a:pPr marL="457200" indent="-457200" algn="l">
              <a:lnSpc>
                <a:spcPct val="150000"/>
              </a:lnSpc>
              <a:spcBef>
                <a:spcPts val="0"/>
              </a:spcBef>
              <a:buClrTx/>
              <a:buFont typeface="Wingdings" pitchFamily="2" charset="2"/>
              <a:buChar char="ü"/>
            </a:pPr>
            <a:endParaRPr lang="en-US" sz="2000" dirty="0"/>
          </a:p>
        </p:txBody>
      </p:sp>
    </p:spTree>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533400"/>
            <a:ext cx="8229600" cy="704088"/>
          </a:xfrm>
        </p:spPr>
        <p:txBody>
          <a:bodyPr>
            <a:normAutofit/>
          </a:bodyPr>
          <a:lstStyle/>
          <a:p>
            <a:pPr algn="ctr"/>
            <a:r>
              <a:rPr lang="en-US" sz="3200" b="1" dirty="0" smtClean="0"/>
              <a:t> OPPORTUNITIES </a:t>
            </a:r>
            <a:endParaRPr lang="en-US" sz="3200" b="1" dirty="0"/>
          </a:p>
        </p:txBody>
      </p:sp>
      <p:sp>
        <p:nvSpPr>
          <p:cNvPr id="4" name="Content Placeholder 3"/>
          <p:cNvSpPr>
            <a:spLocks noGrp="1"/>
          </p:cNvSpPr>
          <p:nvPr>
            <p:ph idx="1"/>
          </p:nvPr>
        </p:nvSpPr>
        <p:spPr>
          <a:xfrm>
            <a:off x="457200" y="1143000"/>
            <a:ext cx="8229600" cy="4953000"/>
          </a:xfrm>
        </p:spPr>
        <p:txBody>
          <a:bodyPr>
            <a:noAutofit/>
          </a:bodyPr>
          <a:lstStyle/>
          <a:p>
            <a:pPr marL="0" indent="0">
              <a:lnSpc>
                <a:spcPct val="150000"/>
              </a:lnSpc>
              <a:buNone/>
            </a:pPr>
            <a:r>
              <a:rPr lang="en-US" sz="1800" dirty="0" smtClean="0"/>
              <a:t>It should be acknowledged that the Nigeria government has tried at their level to implement the usage of ICTM in all her ministries and parastatals but there are still so many untapped opportunities:</a:t>
            </a:r>
            <a:br>
              <a:rPr lang="en-US" sz="1800" dirty="0" smtClean="0"/>
            </a:br>
            <a:r>
              <a:rPr lang="en-US" sz="1800" dirty="0" smtClean="0"/>
              <a:t>1.	The introduction of CCTV at strategic place in all part of the nation is to 	help check mate/ reduce the incidence of kidnapping and other criminal 	act across the nation.</a:t>
            </a:r>
            <a:br>
              <a:rPr lang="en-US" sz="1800" dirty="0" smtClean="0"/>
            </a:br>
            <a:r>
              <a:rPr lang="en-US" sz="1800" dirty="0" smtClean="0"/>
              <a:t>2. 	Installation of bio data capturing machine in all ministries and 	institution across the nation to reduce fraudulent practices drastically.</a:t>
            </a:r>
            <a:br>
              <a:rPr lang="en-US" sz="1800" dirty="0" smtClean="0"/>
            </a:br>
            <a:r>
              <a:rPr lang="en-US" sz="1800" dirty="0" smtClean="0"/>
              <a:t>3. 	Introduction of electronic voting devices in future elections will also 	reduce cases of ballot boxes snatching and its attendant electoral 	violence.</a:t>
            </a:r>
            <a:br>
              <a:rPr lang="en-US" sz="1800" dirty="0" smtClean="0"/>
            </a:br>
            <a:r>
              <a:rPr lang="en-US" sz="1800" dirty="0" smtClean="0"/>
              <a:t>4.	Making e-learning as an integral part of education in Nigeria will 	enhance more effective teaching and learning.</a:t>
            </a:r>
          </a:p>
          <a:p>
            <a:pPr marL="0" indent="0">
              <a:lnSpc>
                <a:spcPct val="150000"/>
              </a:lnSpc>
              <a:buNone/>
            </a:pPr>
            <a:endParaRPr lang="en-US" sz="1800" dirty="0"/>
          </a:p>
        </p:txBody>
      </p:sp>
    </p:spTree>
    <p:extLst>
      <p:ext uri="{BB962C8B-B14F-4D97-AF65-F5344CB8AC3E}">
        <p14:creationId xmlns:p14="http://schemas.microsoft.com/office/powerpoint/2010/main" xmlns="" val="179318588"/>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762000"/>
            <a:ext cx="8153400" cy="5493812"/>
          </a:xfrm>
          <a:prstGeom prst="rect">
            <a:avLst/>
          </a:prstGeom>
        </p:spPr>
        <p:txBody>
          <a:bodyPr wrap="square">
            <a:spAutoFit/>
          </a:bodyPr>
          <a:lstStyle/>
          <a:p>
            <a:pPr algn="ctr">
              <a:lnSpc>
                <a:spcPct val="150000"/>
              </a:lnSpc>
            </a:pPr>
            <a:r>
              <a:rPr lang="en-US" b="1" dirty="0" smtClean="0"/>
              <a:t>CONCLUSION </a:t>
            </a:r>
          </a:p>
          <a:p>
            <a:pPr algn="just">
              <a:lnSpc>
                <a:spcPct val="150000"/>
              </a:lnSpc>
            </a:pPr>
            <a:r>
              <a:rPr lang="en-US" dirty="0" smtClean="0"/>
              <a:t>E-government is a concept that has been defined from various perspectives by various authors. However, the core of e-governance is on the provision of governmental services via the use of information and communication technology. Generally, the success of e-governance is geared towards the improvement of services to the citizens among others in a faster, cheaper and effective manner. The importance of e-governance in public service delivery cannot be over emphasized. </a:t>
            </a:r>
          </a:p>
          <a:p>
            <a:pPr algn="just">
              <a:lnSpc>
                <a:spcPct val="150000"/>
              </a:lnSpc>
            </a:pPr>
            <a:r>
              <a:rPr lang="en-US" dirty="0" smtClean="0"/>
              <a:t>As Fang (2002), puts it “E-Governance represents the introduction of a great wave of technological innovation as well as government reinvention. It represents a tremendous impetus to move forward in the 21st century with higher quality, cost effective government services and a better relationship between citizens and government”. </a:t>
            </a:r>
            <a:endParaRPr lang="en-US" dirty="0"/>
          </a:p>
        </p:txBody>
      </p:sp>
    </p:spTree>
    <p:extLst>
      <p:ext uri="{BB962C8B-B14F-4D97-AF65-F5344CB8AC3E}">
        <p14:creationId xmlns:p14="http://schemas.microsoft.com/office/powerpoint/2010/main" xmlns="" val="422036424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352800"/>
            <a:ext cx="8458200" cy="609600"/>
          </a:xfrm>
        </p:spPr>
        <p:txBody>
          <a:bodyPr>
            <a:noAutofit/>
          </a:bodyPr>
          <a:lstStyle/>
          <a:p>
            <a:pPr algn="ctr">
              <a:lnSpc>
                <a:spcPct val="150000"/>
              </a:lnSpc>
            </a:pPr>
            <a:r>
              <a:rPr lang="en-US" sz="3600" b="1" spc="300" dirty="0" smtClean="0">
                <a:solidFill>
                  <a:schemeClr val="tx1"/>
                </a:solidFill>
                <a:effectLst>
                  <a:outerShdw blurRad="38100" dist="38100" dir="2700000" algn="tl">
                    <a:srgbClr val="000000">
                      <a:alpha val="43137"/>
                    </a:srgbClr>
                  </a:outerShdw>
                </a:effectLst>
              </a:rPr>
              <a:t>Present</a:t>
            </a:r>
            <a:endParaRPr lang="en-US" sz="3600" spc="300" dirty="0">
              <a:solidFill>
                <a:schemeClr val="tx1"/>
              </a:solidFill>
              <a:effectLst>
                <a:outerShdw blurRad="38100" dist="38100" dir="2700000" algn="tl">
                  <a:srgbClr val="000000">
                    <a:alpha val="43137"/>
                  </a:srgbClr>
                </a:outerShdw>
              </a:effectLst>
            </a:endParaRPr>
          </a:p>
        </p:txBody>
      </p:sp>
    </p:spTree>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066800"/>
            <a:ext cx="8229600" cy="4446730"/>
          </a:xfrm>
          <a:prstGeom prst="rect">
            <a:avLst/>
          </a:prstGeom>
        </p:spPr>
        <p:txBody>
          <a:bodyPr wrap="square">
            <a:spAutoFit/>
          </a:bodyPr>
          <a:lstStyle/>
          <a:p>
            <a:pPr algn="just">
              <a:lnSpc>
                <a:spcPct val="200000"/>
              </a:lnSpc>
            </a:pPr>
            <a:r>
              <a:rPr lang="en-US" dirty="0" smtClean="0"/>
              <a:t>With e-governance, the public can expect speedy, enhanced, affordable, and more accessible services from the government. Also, e-governance tends to build bridges between the government and the governed, by creating better relationships, more transparency, more engagement and trust. </a:t>
            </a:r>
          </a:p>
          <a:p>
            <a:pPr algn="just">
              <a:lnSpc>
                <a:spcPct val="200000"/>
              </a:lnSpc>
            </a:pPr>
            <a:r>
              <a:rPr lang="en-US" dirty="0" smtClean="0"/>
              <a:t>E-governance with the aim of improving service delivery, reducing wastages and other factors that militate against efficiency and effectiveness. However, there are a lot of gaps which were revealed from the study which must be filled for E-governance to be applied. </a:t>
            </a:r>
            <a:endParaRPr lang="en-US" dirty="0"/>
          </a:p>
        </p:txBody>
      </p:sp>
    </p:spTree>
    <p:extLst>
      <p:ext uri="{BB962C8B-B14F-4D97-AF65-F5344CB8AC3E}">
        <p14:creationId xmlns:p14="http://schemas.microsoft.com/office/powerpoint/2010/main" xmlns="" val="4220364246"/>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529986"/>
            <a:ext cx="8229600" cy="5570756"/>
          </a:xfrm>
          <a:prstGeom prst="rect">
            <a:avLst/>
          </a:prstGeom>
        </p:spPr>
        <p:txBody>
          <a:bodyPr wrap="square">
            <a:spAutoFit/>
          </a:bodyPr>
          <a:lstStyle/>
          <a:p>
            <a:pPr algn="ctr">
              <a:lnSpc>
                <a:spcPct val="200000"/>
              </a:lnSpc>
            </a:pPr>
            <a:r>
              <a:rPr lang="en-US" b="1" dirty="0" smtClean="0"/>
              <a:t>RECOMMENDATIONS </a:t>
            </a:r>
            <a:endParaRPr lang="en-US" sz="1200" b="1" dirty="0" smtClean="0"/>
          </a:p>
          <a:p>
            <a:pPr algn="just">
              <a:lnSpc>
                <a:spcPct val="200000"/>
              </a:lnSpc>
            </a:pPr>
            <a:r>
              <a:rPr lang="en-US" sz="1600" dirty="0" smtClean="0"/>
              <a:t>E-governance means electronic government .  It is a computerized and digital type of governance  the Nigerian government to make concerted efforts to ensure that the implementation of e-governance in the public sector is not only embraced, sustained, but becomes the driving force for efficient and effective service delivery to the general public.</a:t>
            </a:r>
          </a:p>
          <a:p>
            <a:pPr algn="just">
              <a:lnSpc>
                <a:spcPct val="200000"/>
              </a:lnSpc>
            </a:pPr>
            <a:r>
              <a:rPr lang="en-US" sz="1600" dirty="0" smtClean="0"/>
              <a:t>Any nation that is seeking to become a key player in the global scheme of things must not be left behind in this Information Age. In the world today, no country can thrive on and experience economic growth and prosperity on the basis of its natural resources without keying into  e-governance. To successfully have ICT running unhindered and fully functional in the public sector, deliberate plans should be made to ensure that mass education, enlightenment campaign on ICTM system, provision of enabling environment and power</a:t>
            </a:r>
            <a:endParaRPr lang="en-US" sz="1600" dirty="0"/>
          </a:p>
        </p:txBody>
      </p:sp>
    </p:spTree>
    <p:extLst>
      <p:ext uri="{BB962C8B-B14F-4D97-AF65-F5344CB8AC3E}">
        <p14:creationId xmlns:p14="http://schemas.microsoft.com/office/powerpoint/2010/main" xmlns="" val="4220364246"/>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914400"/>
            <a:ext cx="8229600" cy="4455322"/>
          </a:xfrm>
          <a:prstGeom prst="rect">
            <a:avLst/>
          </a:prstGeom>
        </p:spPr>
        <p:txBody>
          <a:bodyPr wrap="square">
            <a:spAutoFit/>
          </a:bodyPr>
          <a:lstStyle/>
          <a:p>
            <a:pPr algn="just">
              <a:lnSpc>
                <a:spcPct val="200000"/>
              </a:lnSpc>
            </a:pPr>
            <a:r>
              <a:rPr lang="en-US" sz="1600" dirty="0" smtClean="0"/>
              <a:t>supply are available. The Federal government has the potential of putting Nigeria on the tract towards accomplishing efficient and effective public service delivery at all levels of government in the 21st century with E-governance.</a:t>
            </a:r>
          </a:p>
          <a:p>
            <a:pPr algn="just">
              <a:lnSpc>
                <a:spcPct val="200000"/>
              </a:lnSpc>
            </a:pPr>
            <a:r>
              <a:rPr lang="en-US" sz="1600" dirty="0" smtClean="0"/>
              <a:t>The Association Of Applied Information Management Professionals (AIMP) is the primary organization responsible for ensuring professionalism, And pioneering advancements in the practice of applied information Management in all sectors of the economy. It is a professional body recognized Under the companies and allied matters act 1990; (RC.84159)</a:t>
            </a:r>
          </a:p>
          <a:p>
            <a:pPr algn="just">
              <a:lnSpc>
                <a:spcPct val="200000"/>
              </a:lnSpc>
            </a:pPr>
            <a:r>
              <a:rPr lang="en-US" sz="1600" dirty="0" smtClean="0"/>
              <a:t>Approved as an association of professionals and as  an examination Body to regulate, train and re-train its members in the practice of Applied information management.</a:t>
            </a:r>
          </a:p>
        </p:txBody>
      </p:sp>
    </p:spTree>
    <p:extLst>
      <p:ext uri="{BB962C8B-B14F-4D97-AF65-F5344CB8AC3E}">
        <p14:creationId xmlns:p14="http://schemas.microsoft.com/office/powerpoint/2010/main" xmlns="" val="4220364246"/>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609600"/>
            <a:ext cx="8229600" cy="6047809"/>
          </a:xfrm>
          <a:prstGeom prst="rect">
            <a:avLst/>
          </a:prstGeom>
        </p:spPr>
        <p:txBody>
          <a:bodyPr wrap="square">
            <a:spAutoFit/>
          </a:bodyPr>
          <a:lstStyle/>
          <a:p>
            <a:pPr marL="465138" indent="-465138" algn="ctr">
              <a:lnSpc>
                <a:spcPct val="150000"/>
              </a:lnSpc>
            </a:pPr>
            <a:r>
              <a:rPr lang="en-US" sz="2000" b="1" dirty="0" smtClean="0"/>
              <a:t>AIMS</a:t>
            </a:r>
          </a:p>
          <a:p>
            <a:pPr marL="465138" lvl="0" indent="-465138" algn="just">
              <a:lnSpc>
                <a:spcPct val="150000"/>
              </a:lnSpc>
              <a:buFont typeface="+mj-lt"/>
              <a:buAutoNum type="arabicPeriod"/>
            </a:pPr>
            <a:r>
              <a:rPr lang="en-US" sz="1400" dirty="0" smtClean="0"/>
              <a:t>To </a:t>
            </a:r>
            <a:r>
              <a:rPr lang="en-US" sz="1400" dirty="0"/>
              <a:t>serve as the central body of authority for those engaged or about to engage in the field of Applied Information Management</a:t>
            </a:r>
            <a:r>
              <a:rPr lang="en-US" sz="1400" dirty="0" smtClean="0"/>
              <a:t>.</a:t>
            </a:r>
            <a:endParaRPr lang="en-US" sz="1400" dirty="0"/>
          </a:p>
          <a:p>
            <a:pPr marL="465138" lvl="0" indent="-465138" algn="just">
              <a:lnSpc>
                <a:spcPct val="150000"/>
              </a:lnSpc>
              <a:buFont typeface="+mj-lt"/>
              <a:buAutoNum type="arabicPeriod"/>
            </a:pPr>
            <a:r>
              <a:rPr lang="en-US" sz="1400" dirty="0"/>
              <a:t>To maintain a focus on the five principles of AIM: Information analysis, information system, information management, information security and information at law</a:t>
            </a:r>
            <a:r>
              <a:rPr lang="en-US" sz="1400" dirty="0" smtClean="0"/>
              <a:t>.</a:t>
            </a:r>
            <a:endParaRPr lang="en-US" sz="1400" dirty="0"/>
          </a:p>
          <a:p>
            <a:pPr marL="465138" lvl="0" indent="-465138" algn="just">
              <a:lnSpc>
                <a:spcPct val="150000"/>
              </a:lnSpc>
              <a:buFont typeface="+mj-lt"/>
              <a:buAutoNum type="arabicPeriod"/>
            </a:pPr>
            <a:r>
              <a:rPr lang="en-US" sz="1400" dirty="0"/>
              <a:t>To develop and create leadership studies that identifies key aspect of Information technology and Applied Information Management of human resource in public and private services</a:t>
            </a:r>
            <a:r>
              <a:rPr lang="en-US" sz="1400" dirty="0" smtClean="0"/>
              <a:t>.</a:t>
            </a:r>
            <a:r>
              <a:rPr lang="en-US" sz="1400" dirty="0"/>
              <a:t> </a:t>
            </a:r>
          </a:p>
          <a:p>
            <a:pPr marL="465138" lvl="0" indent="-465138" algn="just">
              <a:lnSpc>
                <a:spcPct val="150000"/>
              </a:lnSpc>
              <a:buFont typeface="+mj-lt"/>
              <a:buAutoNum type="arabicPeriod"/>
            </a:pPr>
            <a:r>
              <a:rPr lang="en-US" sz="1400" dirty="0"/>
              <a:t>To provide opportunities for professional growth and development for practitioners and conducting research and investigation on Applied Information Management issues</a:t>
            </a:r>
            <a:r>
              <a:rPr lang="en-US" sz="1400" dirty="0" smtClean="0"/>
              <a:t>.</a:t>
            </a:r>
            <a:endParaRPr lang="en-US" sz="1400" dirty="0"/>
          </a:p>
          <a:p>
            <a:pPr marL="465138" lvl="0" indent="-465138" algn="just">
              <a:lnSpc>
                <a:spcPct val="150000"/>
              </a:lnSpc>
              <a:buFont typeface="+mj-lt"/>
              <a:buAutoNum type="arabicPeriod"/>
            </a:pPr>
            <a:r>
              <a:rPr lang="en-US" sz="1400" dirty="0"/>
              <a:t>To provide Training, development programs and consultations complete with quality information Management practices consistently</a:t>
            </a:r>
            <a:r>
              <a:rPr lang="en-US" sz="1400" dirty="0" smtClean="0"/>
              <a:t>.</a:t>
            </a:r>
            <a:r>
              <a:rPr lang="en-US" sz="1400" dirty="0"/>
              <a:t> </a:t>
            </a:r>
          </a:p>
          <a:p>
            <a:pPr marL="465138" lvl="0" indent="-465138" algn="just">
              <a:lnSpc>
                <a:spcPct val="150000"/>
              </a:lnSpc>
              <a:buFont typeface="+mj-lt"/>
              <a:buAutoNum type="arabicPeriod"/>
            </a:pPr>
            <a:r>
              <a:rPr lang="en-US" sz="1400" dirty="0"/>
              <a:t>To confer the titles </a:t>
            </a:r>
            <a:r>
              <a:rPr lang="en-US" sz="1400" dirty="0" smtClean="0"/>
              <a:t>of  </a:t>
            </a:r>
            <a:r>
              <a:rPr lang="en-US" sz="1400" dirty="0"/>
              <a:t>Member, Certified Member and fellow on its members who possesses and satisfies such qualification(s) and requirements as determined by the council.</a:t>
            </a:r>
          </a:p>
          <a:p>
            <a:pPr marL="465138" lvl="0" indent="-465138" algn="just">
              <a:lnSpc>
                <a:spcPct val="150000"/>
              </a:lnSpc>
              <a:buFont typeface="+mj-lt"/>
              <a:buAutoNum type="arabicPeriod"/>
            </a:pPr>
            <a:r>
              <a:rPr lang="en-US" sz="1400" dirty="0"/>
              <a:t>To confer meritorious award on eminent personalities who have contributed towards the development of Applied Information Management.</a:t>
            </a:r>
          </a:p>
          <a:p>
            <a:pPr marL="465138" lvl="0" indent="-465138" algn="just">
              <a:lnSpc>
                <a:spcPct val="150000"/>
              </a:lnSpc>
              <a:buFont typeface="+mj-lt"/>
              <a:buAutoNum type="arabicPeriod"/>
            </a:pPr>
            <a:r>
              <a:rPr lang="en-US" sz="1400" dirty="0"/>
              <a:t>To develop the research, analytical and reasoning skills of the candidate.</a:t>
            </a:r>
          </a:p>
        </p:txBody>
      </p:sp>
      <p:sp>
        <p:nvSpPr>
          <p:cNvPr id="4" name="Slide Number Placeholder 3"/>
          <p:cNvSpPr>
            <a:spLocks noGrp="1"/>
          </p:cNvSpPr>
          <p:nvPr>
            <p:ph type="sldNum" sz="quarter" idx="12"/>
          </p:nvPr>
        </p:nvSpPr>
        <p:spPr/>
        <p:txBody>
          <a:bodyPr/>
          <a:lstStyle/>
          <a:p>
            <a:fld id="{BC136F81-0A4F-4F74-BCBE-EAE4E780B8CF}" type="slidenum">
              <a:rPr lang="en-US" smtClean="0"/>
              <a:pPr/>
              <a:t>23</a:t>
            </a:fld>
            <a:endParaRPr lang="en-US"/>
          </a:p>
        </p:txBody>
      </p:sp>
    </p:spTree>
    <p:extLst>
      <p:ext uri="{BB962C8B-B14F-4D97-AF65-F5344CB8AC3E}">
        <p14:creationId xmlns="" xmlns:p14="http://schemas.microsoft.com/office/powerpoint/2010/main" val="7446111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anim calcmode="lin" valueType="num">
                                      <p:cBhvr>
                                        <p:cTn id="8"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000"/>
                                        <p:tgtEl>
                                          <p:spTgt spid="3">
                                            <p:txEl>
                                              <p:pRg st="2" end="2"/>
                                            </p:txEl>
                                          </p:spTgt>
                                        </p:tgtEl>
                                      </p:cBhvr>
                                    </p:animEffect>
                                    <p:anim calcmode="lin" valueType="num">
                                      <p:cBhvr>
                                        <p:cTn id="22"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000"/>
                                        <p:tgtEl>
                                          <p:spTgt spid="3">
                                            <p:txEl>
                                              <p:pRg st="3" end="3"/>
                                            </p:txEl>
                                          </p:spTgt>
                                        </p:tgtEl>
                                      </p:cBhvr>
                                    </p:animEffect>
                                    <p:anim calcmode="lin" valueType="num">
                                      <p:cBhvr>
                                        <p:cTn id="29"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000"/>
                                        <p:tgtEl>
                                          <p:spTgt spid="3">
                                            <p:txEl>
                                              <p:pRg st="5" end="5"/>
                                            </p:txEl>
                                          </p:spTgt>
                                        </p:tgtEl>
                                      </p:cBhvr>
                                    </p:animEffect>
                                    <p:anim calcmode="lin" valueType="num">
                                      <p:cBhvr>
                                        <p:cTn id="43"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000"/>
                                        <p:tgtEl>
                                          <p:spTgt spid="3">
                                            <p:txEl>
                                              <p:pRg st="6" end="6"/>
                                            </p:txEl>
                                          </p:spTgt>
                                        </p:tgtEl>
                                      </p:cBhvr>
                                    </p:animEffect>
                                    <p:anim calcmode="lin" valueType="num">
                                      <p:cBhvr>
                                        <p:cTn id="50"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2" fill="hold">
                      <p:stCondLst>
                        <p:cond delay="indefinite"/>
                      </p:stCondLst>
                      <p:childTnLst>
                        <p:par>
                          <p:cTn id="53" fill="hold">
                            <p:stCondLst>
                              <p:cond delay="0"/>
                            </p:stCondLst>
                            <p:childTnLst>
                              <p:par>
                                <p:cTn id="54" presetID="45"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2000"/>
                                        <p:tgtEl>
                                          <p:spTgt spid="3">
                                            <p:txEl>
                                              <p:pRg st="7" end="7"/>
                                            </p:txEl>
                                          </p:spTgt>
                                        </p:tgtEl>
                                      </p:cBhvr>
                                    </p:animEffect>
                                    <p:anim calcmode="lin" valueType="num">
                                      <p:cBhvr>
                                        <p:cTn id="57"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8"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9" fill="hold">
                      <p:stCondLst>
                        <p:cond delay="indefinite"/>
                      </p:stCondLst>
                      <p:childTnLst>
                        <p:par>
                          <p:cTn id="60" fill="hold">
                            <p:stCondLst>
                              <p:cond delay="0"/>
                            </p:stCondLst>
                            <p:childTnLst>
                              <p:par>
                                <p:cTn id="61" presetID="45"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2000"/>
                                        <p:tgtEl>
                                          <p:spTgt spid="3">
                                            <p:txEl>
                                              <p:pRg st="8" end="8"/>
                                            </p:txEl>
                                          </p:spTgt>
                                        </p:tgtEl>
                                      </p:cBhvr>
                                    </p:animEffect>
                                    <p:anim calcmode="lin" valueType="num">
                                      <p:cBhvr>
                                        <p:cTn id="64"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65"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762000"/>
            <a:ext cx="8229600" cy="5032147"/>
          </a:xfrm>
          <a:prstGeom prst="rect">
            <a:avLst/>
          </a:prstGeom>
        </p:spPr>
        <p:txBody>
          <a:bodyPr wrap="square">
            <a:spAutoFit/>
          </a:bodyPr>
          <a:lstStyle/>
          <a:p>
            <a:pPr algn="ctr">
              <a:lnSpc>
                <a:spcPct val="150000"/>
              </a:lnSpc>
              <a:spcAft>
                <a:spcPts val="1200"/>
              </a:spcAft>
            </a:pPr>
            <a:r>
              <a:rPr lang="en-US" sz="2000" b="1" dirty="0" smtClean="0"/>
              <a:t>OBJECTIVES:</a:t>
            </a:r>
            <a:endParaRPr lang="en-US" sz="2000" dirty="0"/>
          </a:p>
          <a:p>
            <a:pPr marL="342900" lvl="0" indent="-342900">
              <a:lnSpc>
                <a:spcPct val="150000"/>
              </a:lnSpc>
              <a:spcAft>
                <a:spcPts val="1200"/>
              </a:spcAft>
              <a:buFont typeface="+mj-lt"/>
              <a:buAutoNum type="arabicPeriod"/>
            </a:pPr>
            <a:r>
              <a:rPr lang="en-US" sz="1400" dirty="0"/>
              <a:t>We plan to leverage on the full use of information technology and its resources in our approach to deliver world class training and certification to the Nigerian populace. We made bold to say that none of the existing institute or association has our goal, vision and passion to deploy world class infrastructure for quality human capital development. </a:t>
            </a:r>
          </a:p>
          <a:p>
            <a:pPr marL="342900" lvl="0" indent="-342900">
              <a:lnSpc>
                <a:spcPct val="150000"/>
              </a:lnSpc>
              <a:spcAft>
                <a:spcPts val="1200"/>
              </a:spcAft>
              <a:buFont typeface="+mj-lt"/>
              <a:buAutoNum type="arabicPeriod"/>
            </a:pPr>
            <a:r>
              <a:rPr lang="en-US" sz="1400" dirty="0"/>
              <a:t>Enable the candidate to take responsibility for an operational project, developing it from conception to implementation, quantifying the improvements observed. </a:t>
            </a:r>
          </a:p>
          <a:p>
            <a:pPr marL="342900" lvl="0" indent="-342900">
              <a:lnSpc>
                <a:spcPct val="150000"/>
              </a:lnSpc>
              <a:spcAft>
                <a:spcPts val="1200"/>
              </a:spcAft>
              <a:buFont typeface="+mj-lt"/>
              <a:buAutoNum type="arabicPeriod"/>
            </a:pPr>
            <a:r>
              <a:rPr lang="en-US" sz="1400" dirty="0"/>
              <a:t>Provide proven professional for industry and firms that would transient generations.</a:t>
            </a:r>
          </a:p>
          <a:p>
            <a:pPr marL="342900" lvl="0" indent="-342900">
              <a:lnSpc>
                <a:spcPct val="150000"/>
              </a:lnSpc>
              <a:spcAft>
                <a:spcPts val="1200"/>
              </a:spcAft>
              <a:buFont typeface="+mj-lt"/>
              <a:buAutoNum type="arabicPeriod"/>
            </a:pPr>
            <a:r>
              <a:rPr lang="en-US" sz="1400" dirty="0"/>
              <a:t>To promote and develop the science of system development within a clearly stated</a:t>
            </a:r>
          </a:p>
          <a:p>
            <a:pPr marL="342900" lvl="0" indent="-342900">
              <a:lnSpc>
                <a:spcPct val="150000"/>
              </a:lnSpc>
              <a:spcAft>
                <a:spcPts val="1200"/>
              </a:spcAft>
              <a:buFont typeface="+mj-lt"/>
              <a:buAutoNum type="arabicPeriod"/>
            </a:pPr>
            <a:r>
              <a:rPr lang="en-US" sz="1400" dirty="0"/>
              <a:t>Management in a modern society.</a:t>
            </a:r>
          </a:p>
          <a:p>
            <a:pPr marL="342900" lvl="0" indent="-342900">
              <a:lnSpc>
                <a:spcPct val="150000"/>
              </a:lnSpc>
              <a:spcAft>
                <a:spcPts val="1200"/>
              </a:spcAft>
              <a:buFont typeface="+mj-lt"/>
              <a:buAutoNum type="arabicPeriod"/>
            </a:pPr>
            <a:r>
              <a:rPr lang="en-US" sz="1400" dirty="0"/>
              <a:t>To provide knowledge, education training through a system of examination issuance of certificates of proficiency and to increase public awareness of (AIMP)</a:t>
            </a:r>
          </a:p>
        </p:txBody>
      </p:sp>
      <p:sp>
        <p:nvSpPr>
          <p:cNvPr id="3" name="Slide Number Placeholder 2"/>
          <p:cNvSpPr>
            <a:spLocks noGrp="1"/>
          </p:cNvSpPr>
          <p:nvPr>
            <p:ph type="sldNum" sz="quarter" idx="12"/>
          </p:nvPr>
        </p:nvSpPr>
        <p:spPr/>
        <p:txBody>
          <a:bodyPr/>
          <a:lstStyle/>
          <a:p>
            <a:fld id="{BC136F81-0A4F-4F74-BCBE-EAE4E780B8CF}" type="slidenum">
              <a:rPr lang="en-US" smtClean="0"/>
              <a:pPr/>
              <a:t>24</a:t>
            </a:fld>
            <a:endParaRPr lang="en-US"/>
          </a:p>
        </p:txBody>
      </p:sp>
    </p:spTree>
    <p:extLst>
      <p:ext uri="{BB962C8B-B14F-4D97-AF65-F5344CB8AC3E}">
        <p14:creationId xmlns="" xmlns:p14="http://schemas.microsoft.com/office/powerpoint/2010/main" val="151251861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2">
                                            <p:txEl>
                                              <p:pRg st="1" end="1"/>
                                            </p:txEl>
                                          </p:spTgt>
                                        </p:tgtEl>
                                        <p:attrNameLst>
                                          <p:attrName>style.fontWeight</p:attrName>
                                        </p:attrNameLst>
                                      </p:cBhvr>
                                      <p:to>
                                        <p:strVal val="bold"/>
                                      </p:to>
                                    </p:set>
                                  </p:childTnLst>
                                </p:cTn>
                              </p:par>
                            </p:childTnLst>
                          </p:cTn>
                        </p:par>
                      </p:childTnLst>
                    </p:cTn>
                  </p:par>
                  <p:par>
                    <p:cTn id="7" fill="hold">
                      <p:stCondLst>
                        <p:cond delay="indefinite"/>
                      </p:stCondLst>
                      <p:childTnLst>
                        <p:par>
                          <p:cTn id="8" fill="hold">
                            <p:stCondLst>
                              <p:cond delay="0"/>
                            </p:stCondLst>
                            <p:childTnLst>
                              <p:par>
                                <p:cTn id="9" presetID="15" presetClass="emph" presetSubtype="0" nodeType="clickEffect">
                                  <p:stCondLst>
                                    <p:cond delay="0"/>
                                  </p:stCondLst>
                                  <p:iterate type="lt">
                                    <p:tmAbs val="25"/>
                                  </p:iterate>
                                  <p:childTnLst>
                                    <p:set>
                                      <p:cBhvr override="childStyle">
                                        <p:cTn id="10" dur="indefinite"/>
                                        <p:tgtEl>
                                          <p:spTgt spid="2">
                                            <p:txEl>
                                              <p:pRg st="2" end="2"/>
                                            </p:txEl>
                                          </p:spTgt>
                                        </p:tgtEl>
                                        <p:attrNameLst>
                                          <p:attrName>style.fontWeight</p:attrName>
                                        </p:attrNameLst>
                                      </p:cBhvr>
                                      <p:to>
                                        <p:strVal val="bold"/>
                                      </p:to>
                                    </p:set>
                                  </p:childTnLst>
                                </p:cTn>
                              </p:par>
                            </p:childTnLst>
                          </p:cTn>
                        </p:par>
                      </p:childTnLst>
                    </p:cTn>
                  </p:par>
                  <p:par>
                    <p:cTn id="11" fill="hold">
                      <p:stCondLst>
                        <p:cond delay="indefinite"/>
                      </p:stCondLst>
                      <p:childTnLst>
                        <p:par>
                          <p:cTn id="12" fill="hold">
                            <p:stCondLst>
                              <p:cond delay="0"/>
                            </p:stCondLst>
                            <p:childTnLst>
                              <p:par>
                                <p:cTn id="13" presetID="15" presetClass="emph" presetSubtype="0" nodeType="clickEffect">
                                  <p:stCondLst>
                                    <p:cond delay="0"/>
                                  </p:stCondLst>
                                  <p:iterate type="lt">
                                    <p:tmAbs val="25"/>
                                  </p:iterate>
                                  <p:childTnLst>
                                    <p:set>
                                      <p:cBhvr override="childStyle">
                                        <p:cTn id="14" dur="indefinite"/>
                                        <p:tgtEl>
                                          <p:spTgt spid="2">
                                            <p:txEl>
                                              <p:pRg st="3" end="3"/>
                                            </p:txEl>
                                          </p:spTgt>
                                        </p:tgtEl>
                                        <p:attrNameLst>
                                          <p:attrName>style.fontWeight</p:attrName>
                                        </p:attrNameLst>
                                      </p:cBhvr>
                                      <p:to>
                                        <p:strVal val="bold"/>
                                      </p:to>
                                    </p:set>
                                  </p:childTnLst>
                                </p:cTn>
                              </p:par>
                            </p:childTnLst>
                          </p:cTn>
                        </p:par>
                      </p:childTnLst>
                    </p:cTn>
                  </p:par>
                  <p:par>
                    <p:cTn id="15" fill="hold">
                      <p:stCondLst>
                        <p:cond delay="indefinite"/>
                      </p:stCondLst>
                      <p:childTnLst>
                        <p:par>
                          <p:cTn id="16" fill="hold">
                            <p:stCondLst>
                              <p:cond delay="0"/>
                            </p:stCondLst>
                            <p:childTnLst>
                              <p:par>
                                <p:cTn id="17" presetID="15" presetClass="emph" presetSubtype="0" nodeType="clickEffect">
                                  <p:stCondLst>
                                    <p:cond delay="0"/>
                                  </p:stCondLst>
                                  <p:iterate type="lt">
                                    <p:tmAbs val="25"/>
                                  </p:iterate>
                                  <p:childTnLst>
                                    <p:set>
                                      <p:cBhvr override="childStyle">
                                        <p:cTn id="18" dur="indefinite"/>
                                        <p:tgtEl>
                                          <p:spTgt spid="2">
                                            <p:txEl>
                                              <p:pRg st="4" end="4"/>
                                            </p:txEl>
                                          </p:spTgt>
                                        </p:tgtEl>
                                        <p:attrNameLst>
                                          <p:attrName>style.fontWeight</p:attrName>
                                        </p:attrNameLst>
                                      </p:cBhvr>
                                      <p:to>
                                        <p:strVal val="bold"/>
                                      </p:to>
                                    </p:set>
                                  </p:childTnLst>
                                </p:cTn>
                              </p:par>
                            </p:childTnLst>
                          </p:cTn>
                        </p:par>
                      </p:childTnLst>
                    </p:cTn>
                  </p:par>
                  <p:par>
                    <p:cTn id="19" fill="hold">
                      <p:stCondLst>
                        <p:cond delay="indefinite"/>
                      </p:stCondLst>
                      <p:childTnLst>
                        <p:par>
                          <p:cTn id="20" fill="hold">
                            <p:stCondLst>
                              <p:cond delay="0"/>
                            </p:stCondLst>
                            <p:childTnLst>
                              <p:par>
                                <p:cTn id="21" presetID="15" presetClass="emph" presetSubtype="0" nodeType="clickEffect">
                                  <p:stCondLst>
                                    <p:cond delay="0"/>
                                  </p:stCondLst>
                                  <p:iterate type="lt">
                                    <p:tmAbs val="25"/>
                                  </p:iterate>
                                  <p:childTnLst>
                                    <p:set>
                                      <p:cBhvr override="childStyle">
                                        <p:cTn id="22" dur="indefinite"/>
                                        <p:tgtEl>
                                          <p:spTgt spid="2">
                                            <p:txEl>
                                              <p:pRg st="5" end="5"/>
                                            </p:txEl>
                                          </p:spTgt>
                                        </p:tgtEl>
                                        <p:attrNameLst>
                                          <p:attrName>style.fontWeight</p:attrName>
                                        </p:attrNameLst>
                                      </p:cBhvr>
                                      <p:to>
                                        <p:strVal val="bold"/>
                                      </p:to>
                                    </p:set>
                                  </p:childTnLst>
                                </p:cTn>
                              </p:par>
                            </p:childTnLst>
                          </p:cTn>
                        </p:par>
                      </p:childTnLst>
                    </p:cTn>
                  </p:par>
                  <p:par>
                    <p:cTn id="23" fill="hold">
                      <p:stCondLst>
                        <p:cond delay="indefinite"/>
                      </p:stCondLst>
                      <p:childTnLst>
                        <p:par>
                          <p:cTn id="24" fill="hold">
                            <p:stCondLst>
                              <p:cond delay="0"/>
                            </p:stCondLst>
                            <p:childTnLst>
                              <p:par>
                                <p:cTn id="25" presetID="15" presetClass="emph" presetSubtype="0" nodeType="clickEffect">
                                  <p:stCondLst>
                                    <p:cond delay="0"/>
                                  </p:stCondLst>
                                  <p:iterate type="lt">
                                    <p:tmAbs val="25"/>
                                  </p:iterate>
                                  <p:childTnLst>
                                    <p:set>
                                      <p:cBhvr override="childStyle">
                                        <p:cTn id="26" dur="indefinite"/>
                                        <p:tgtEl>
                                          <p:spTgt spid="2">
                                            <p:txEl>
                                              <p:pRg st="6" end="6"/>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33400" y="838200"/>
            <a:ext cx="7848600" cy="3584058"/>
          </a:xfrm>
          <a:prstGeom prst="rect">
            <a:avLst/>
          </a:prstGeom>
          <a:noFill/>
        </p:spPr>
        <p:txBody>
          <a:bodyPr wrap="square" rtlCol="0">
            <a:spAutoFit/>
          </a:bodyPr>
          <a:lstStyle/>
          <a:p>
            <a:pPr algn="ctr">
              <a:lnSpc>
                <a:spcPct val="150000"/>
              </a:lnSpc>
              <a:spcAft>
                <a:spcPts val="1200"/>
              </a:spcAft>
            </a:pPr>
            <a:r>
              <a:rPr lang="en-US" sz="2000" b="1" dirty="0" smtClean="0"/>
              <a:t>OUR MISSION</a:t>
            </a:r>
            <a:endParaRPr lang="en-US" sz="2000" dirty="0" smtClean="0"/>
          </a:p>
          <a:p>
            <a:pPr algn="ctr">
              <a:lnSpc>
                <a:spcPct val="150000"/>
              </a:lnSpc>
              <a:spcAft>
                <a:spcPts val="1200"/>
              </a:spcAft>
            </a:pPr>
            <a:r>
              <a:rPr lang="en-US" sz="2000" dirty="0" smtClean="0"/>
              <a:t>To professionalize information management and raise administrators with apt knowledge of data processing and management to train corporate  leaders managers and personnel who will sustain the new age.</a:t>
            </a:r>
          </a:p>
          <a:p>
            <a:pPr algn="ctr">
              <a:lnSpc>
                <a:spcPct val="150000"/>
              </a:lnSpc>
              <a:spcAft>
                <a:spcPts val="1200"/>
              </a:spcAft>
            </a:pPr>
            <a:r>
              <a:rPr lang="en-US" sz="2000" dirty="0" smtClean="0"/>
              <a:t>To support humanity in its quest to change Cultural, Politics, and Social-economical activities of all human race.</a:t>
            </a:r>
            <a:endParaRPr lang="en-US" sz="20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25</a:t>
            </a:fld>
            <a:endParaRPr lang="en-US"/>
          </a:p>
        </p:txBody>
      </p:sp>
    </p:spTree>
    <p:extLst>
      <p:ext uri="{BB962C8B-B14F-4D97-AF65-F5344CB8AC3E}">
        <p14:creationId xmlns="" xmlns:p14="http://schemas.microsoft.com/office/powerpoint/2010/main" val="2134256088"/>
      </p:ext>
    </p:extLst>
  </p:cSld>
  <p:clrMapOvr>
    <a:masterClrMapping/>
  </p:clrMapOvr>
  <mc:AlternateContent xmlns:mc="http://schemas.openxmlformats.org/markup-compatibility/2006">
    <mc:Choice xmlns="" xmlns:p14="http://schemas.microsoft.com/office/powerpoint/2010/main" Requires="p14">
      <p:transition p14:dur="0"/>
    </mc:Choice>
    <mc:Fallback>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990600"/>
            <a:ext cx="7772400" cy="5122941"/>
          </a:xfrm>
          <a:prstGeom prst="rect">
            <a:avLst/>
          </a:prstGeom>
          <a:noFill/>
        </p:spPr>
        <p:txBody>
          <a:bodyPr wrap="square" rtlCol="0">
            <a:spAutoFit/>
          </a:bodyPr>
          <a:lstStyle/>
          <a:p>
            <a:pPr algn="ctr">
              <a:lnSpc>
                <a:spcPct val="150000"/>
              </a:lnSpc>
            </a:pPr>
            <a:r>
              <a:rPr lang="en-US" sz="2000" b="1" dirty="0" smtClean="0"/>
              <a:t>Our Vision </a:t>
            </a:r>
          </a:p>
          <a:p>
            <a:pPr algn="ctr">
              <a:lnSpc>
                <a:spcPct val="150000"/>
              </a:lnSpc>
            </a:pPr>
            <a:r>
              <a:rPr lang="en-US" sz="2000" dirty="0" smtClean="0"/>
              <a:t>To develop professions that would transform the global economy through knowledge of information application and management in every micro-economic. Aimed at </a:t>
            </a:r>
            <a:r>
              <a:rPr lang="en-US" sz="2000" dirty="0"/>
              <a:t>advancing the practice of Information processing, analysis, security and management. by building capacity in Information Management and Business Leadership through Trainings, Certification, Research, Consultancy and Professional services. We intend to develop professional competence in our primary field through sound practices and in collaboration with other academic, professional and research institutions around the world</a:t>
            </a:r>
            <a:r>
              <a:rPr lang="en-US" sz="2000" dirty="0" smtClean="0"/>
              <a:t>.</a:t>
            </a:r>
            <a:endParaRPr lang="en-US" sz="2000" dirty="0"/>
          </a:p>
        </p:txBody>
      </p:sp>
    </p:spTree>
    <p:extLst>
      <p:ext uri="{BB962C8B-B14F-4D97-AF65-F5344CB8AC3E}">
        <p14:creationId xmlns="" xmlns:p14="http://schemas.microsoft.com/office/powerpoint/2010/main" val="118493740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95400"/>
            <a:ext cx="8458200" cy="4514088"/>
          </a:xfrm>
        </p:spPr>
        <p:txBody>
          <a:bodyPr>
            <a:noAutofit/>
          </a:bodyPr>
          <a:lstStyle/>
          <a:p>
            <a:pPr algn="ctr">
              <a:lnSpc>
                <a:spcPct val="150000"/>
              </a:lnSpc>
            </a:pPr>
            <a:r>
              <a:rPr lang="en-US" sz="3600" b="1" spc="300" dirty="0" smtClean="0">
                <a:solidFill>
                  <a:schemeClr val="tx1"/>
                </a:solidFill>
                <a:effectLst>
                  <a:outerShdw blurRad="38100" dist="38100" dir="2700000" algn="tl">
                    <a:srgbClr val="000000">
                      <a:alpha val="43137"/>
                    </a:srgbClr>
                  </a:outerShdw>
                </a:effectLst>
              </a:rPr>
              <a:t/>
            </a:r>
            <a:br>
              <a:rPr lang="en-US" sz="3600" b="1" spc="300" dirty="0" smtClean="0">
                <a:solidFill>
                  <a:schemeClr val="tx1"/>
                </a:solidFill>
                <a:effectLst>
                  <a:outerShdw blurRad="38100" dist="38100" dir="2700000" algn="tl">
                    <a:srgbClr val="000000">
                      <a:alpha val="43137"/>
                    </a:srgbClr>
                  </a:outerShdw>
                </a:effectLst>
              </a:rPr>
            </a:br>
            <a:r>
              <a:rPr lang="en-US" sz="3600" b="1" spc="300" dirty="0" smtClean="0">
                <a:solidFill>
                  <a:schemeClr val="tx1"/>
                </a:solidFill>
                <a:effectLst>
                  <a:outerShdw blurRad="38100" dist="38100" dir="2700000" algn="tl">
                    <a:srgbClr val="000000">
                      <a:alpha val="43137"/>
                    </a:srgbClr>
                  </a:outerShdw>
                </a:effectLst>
              </a:rPr>
              <a:t>INFORMATION AND COMMUNICATION MANAGEMENT TECHNOLOGY FOR GOVERNANCE IN NIGERIA: </a:t>
            </a:r>
            <a:r>
              <a:rPr lang="en-US" sz="2800" b="1" spc="300" dirty="0" smtClean="0">
                <a:solidFill>
                  <a:schemeClr val="tx1"/>
                </a:solidFill>
                <a:effectLst>
                  <a:outerShdw blurRad="38100" dist="38100" dir="2700000" algn="tl">
                    <a:srgbClr val="000000">
                      <a:alpha val="43137"/>
                    </a:srgbClr>
                  </a:outerShdw>
                </a:effectLst>
              </a:rPr>
              <a:t/>
            </a:r>
            <a:br>
              <a:rPr lang="en-US" sz="2800" b="1" spc="300" dirty="0" smtClean="0">
                <a:solidFill>
                  <a:schemeClr val="tx1"/>
                </a:solidFill>
                <a:effectLst>
                  <a:outerShdw blurRad="38100" dist="38100" dir="2700000" algn="tl">
                    <a:srgbClr val="000000">
                      <a:alpha val="43137"/>
                    </a:srgbClr>
                  </a:outerShdw>
                </a:effectLst>
              </a:rPr>
            </a:br>
            <a:r>
              <a:rPr lang="en-US" sz="2800" b="1" spc="300" dirty="0" smtClean="0">
                <a:solidFill>
                  <a:schemeClr val="tx1"/>
                </a:solidFill>
                <a:effectLst>
                  <a:outerShdw blurRad="38100" dist="38100" dir="2700000" algn="tl">
                    <a:srgbClr val="000000">
                      <a:alpha val="43137"/>
                    </a:srgbClr>
                  </a:outerShdw>
                </a:effectLst>
              </a:rPr>
              <a:t>“ACHIEVEMENTS, CHALLENGES AND OPPORTUNITIES</a:t>
            </a:r>
            <a:r>
              <a:rPr lang="en-US" sz="3600" b="1" spc="300" dirty="0" smtClean="0">
                <a:solidFill>
                  <a:schemeClr val="tx1"/>
                </a:solidFill>
                <a:effectLst>
                  <a:outerShdw blurRad="38100" dist="38100" dir="2700000" algn="tl">
                    <a:srgbClr val="000000">
                      <a:alpha val="43137"/>
                    </a:srgbClr>
                  </a:outerShdw>
                </a:effectLst>
              </a:rPr>
              <a:t>” </a:t>
            </a:r>
            <a:endParaRPr lang="en-US" sz="3600" spc="300" dirty="0">
              <a:solidFill>
                <a:schemeClr val="tx1"/>
              </a:solidFill>
              <a:effectLst>
                <a:outerShdw blurRad="38100" dist="38100" dir="2700000" algn="tl">
                  <a:srgbClr val="000000">
                    <a:alpha val="43137"/>
                  </a:srgbClr>
                </a:outerShdw>
              </a:effectLst>
            </a:endParaRPr>
          </a:p>
        </p:txBody>
      </p:sp>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143000"/>
          </a:xfrm>
        </p:spPr>
        <p:txBody>
          <a:bodyPr>
            <a:normAutofit/>
          </a:bodyPr>
          <a:lstStyle/>
          <a:p>
            <a:pPr algn="ctr"/>
            <a:r>
              <a:rPr lang="en-US" sz="5400" b="1" dirty="0" smtClean="0">
                <a:solidFill>
                  <a:schemeClr val="tx1"/>
                </a:solidFill>
              </a:rPr>
              <a:t>Definition of Terms</a:t>
            </a:r>
            <a:endParaRPr lang="en-US" sz="5400" b="1" dirty="0">
              <a:solidFill>
                <a:schemeClr val="tx1"/>
              </a:solidFill>
            </a:endParaRPr>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0"/>
            <a:ext cx="8229600" cy="2286000"/>
          </a:xfrm>
        </p:spPr>
        <p:txBody>
          <a:bodyPr>
            <a:normAutofit fontScale="90000"/>
          </a:bodyPr>
          <a:lstStyle/>
          <a:p>
            <a:pPr algn="ctr"/>
            <a:r>
              <a:rPr lang="en-US" sz="5400" dirty="0" smtClean="0">
                <a:solidFill>
                  <a:schemeClr val="tx1"/>
                </a:solidFill>
              </a:rPr>
              <a:t>What is </a:t>
            </a:r>
            <a:r>
              <a:rPr lang="en-US" sz="5400" b="1" dirty="0" smtClean="0">
                <a:solidFill>
                  <a:schemeClr val="bg2">
                    <a:lumMod val="10000"/>
                  </a:schemeClr>
                </a:solidFill>
              </a:rPr>
              <a:t>Information and Communication Management Technology</a:t>
            </a:r>
            <a:r>
              <a:rPr lang="en-US" sz="5400" b="1" dirty="0" smtClean="0">
                <a:solidFill>
                  <a:schemeClr val="tx1"/>
                </a:solidFill>
              </a:rPr>
              <a:t>?</a:t>
            </a:r>
            <a:endParaRPr lang="en-US" sz="5400" b="1" dirty="0">
              <a:solidFill>
                <a:schemeClr val="tx1"/>
              </a:solidFill>
            </a:endParaRPr>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948690"/>
            <a:ext cx="8382000" cy="5493812"/>
          </a:xfrm>
          <a:prstGeom prst="rect">
            <a:avLst/>
          </a:prstGeom>
        </p:spPr>
        <p:txBody>
          <a:bodyPr wrap="square">
            <a:spAutoFit/>
          </a:bodyPr>
          <a:lstStyle/>
          <a:p>
            <a:pPr lvl="1" algn="just">
              <a:lnSpc>
                <a:spcPct val="150000"/>
              </a:lnSpc>
            </a:pPr>
            <a:r>
              <a:rPr lang="en-US" sz="2400" dirty="0" smtClean="0"/>
              <a:t>This is a cycle of organizational activity: the acquisition of information  from one or more sources, the custodianship and the distribution of that information to those who need it.</a:t>
            </a:r>
          </a:p>
          <a:p>
            <a:pPr marL="457200" indent="-457200" algn="just">
              <a:lnSpc>
                <a:spcPct val="150000"/>
              </a:lnSpc>
            </a:pPr>
            <a:endParaRPr lang="en-US" sz="2400" dirty="0" smtClean="0"/>
          </a:p>
          <a:p>
            <a:pPr marL="457200" indent="-457200" algn="just">
              <a:lnSpc>
                <a:spcPct val="150000"/>
              </a:lnSpc>
            </a:pPr>
            <a:r>
              <a:rPr lang="en-US" sz="2400" dirty="0" smtClean="0"/>
              <a:t>	ICMT is a technological tools and resources used to communicate, create, organize, disseminate, store, retrieve and manage information. Effective use of ICT tools for combating insecurity in Nigeria is a research</a:t>
            </a:r>
          </a:p>
          <a:p>
            <a:pPr marL="457200" indent="-457200" algn="just">
              <a:lnSpc>
                <a:spcPct val="150000"/>
              </a:lnSpc>
              <a:buFont typeface="Arial" pitchFamily="34" charset="0"/>
              <a:buChar char="•"/>
            </a:pPr>
            <a:endParaRPr lang="en-US" dirty="0"/>
          </a:p>
        </p:txBody>
      </p:sp>
      <p:sp>
        <p:nvSpPr>
          <p:cNvPr id="3" name="Slide Number Placeholder 2"/>
          <p:cNvSpPr>
            <a:spLocks noGrp="1"/>
          </p:cNvSpPr>
          <p:nvPr>
            <p:ph type="sldNum" sz="quarter" idx="12"/>
          </p:nvPr>
        </p:nvSpPr>
        <p:spPr/>
        <p:txBody>
          <a:bodyPr/>
          <a:lstStyle/>
          <a:p>
            <a:fld id="{BC136F81-0A4F-4F74-BCBE-EAE4E780B8CF}" type="slidenum">
              <a:rPr lang="en-US" smtClean="0"/>
              <a:pPr/>
              <a:t>6</a:t>
            </a:fld>
            <a:endParaRPr lang="en-US"/>
          </a:p>
        </p:txBody>
      </p:sp>
    </p:spTree>
    <p:custDataLst>
      <p:tags r:id="rId1"/>
    </p:custDataLst>
    <p:extLst>
      <p:ext uri="{BB962C8B-B14F-4D97-AF65-F5344CB8AC3E}">
        <p14:creationId xmlns:p14="http://schemas.microsoft.com/office/powerpoint/2010/main" xmlns="" val="185658589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2057400"/>
            <a:ext cx="8305800" cy="2862322"/>
          </a:xfrm>
          <a:prstGeom prst="rect">
            <a:avLst/>
          </a:prstGeom>
        </p:spPr>
        <p:txBody>
          <a:bodyPr wrap="square">
            <a:spAutoFit/>
          </a:bodyPr>
          <a:lstStyle/>
          <a:p>
            <a:pPr algn="just">
              <a:lnSpc>
                <a:spcPct val="150000"/>
              </a:lnSpc>
            </a:pPr>
            <a:r>
              <a:rPr lang="en-US" sz="2400" dirty="0" smtClean="0"/>
              <a:t>paper using the technology to execute some major issues of insecurity in the country, ICT is a very wide umbrella that includes any communication device which encompasses radio, phones, computer, satellite, networking, location and any other internet application such as video conferencing </a:t>
            </a:r>
            <a:endParaRPr lang="en-US" sz="2400" dirty="0"/>
          </a:p>
        </p:txBody>
      </p:sp>
      <p:sp>
        <p:nvSpPr>
          <p:cNvPr id="4" name="Slide Number Placeholder 3"/>
          <p:cNvSpPr>
            <a:spLocks noGrp="1"/>
          </p:cNvSpPr>
          <p:nvPr>
            <p:ph type="sldNum" sz="quarter" idx="12"/>
          </p:nvPr>
        </p:nvSpPr>
        <p:spPr/>
        <p:txBody>
          <a:bodyPr/>
          <a:lstStyle/>
          <a:p>
            <a:fld id="{BC136F81-0A4F-4F74-BCBE-EAE4E780B8CF}" type="slidenum">
              <a:rPr lang="en-US" smtClean="0"/>
              <a:pPr/>
              <a:t>7</a:t>
            </a:fld>
            <a:endParaRPr lang="en-US"/>
          </a:p>
        </p:txBody>
      </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a:bodyPr>
          <a:lstStyle/>
          <a:p>
            <a:pPr algn="ctr"/>
            <a:r>
              <a:rPr lang="en-US" sz="5400" dirty="0" smtClean="0">
                <a:solidFill>
                  <a:schemeClr val="tx1"/>
                </a:solidFill>
              </a:rPr>
              <a:t>What is a </a:t>
            </a:r>
            <a:r>
              <a:rPr lang="en-US" sz="5400" b="1" dirty="0" smtClean="0">
                <a:solidFill>
                  <a:schemeClr val="bg2">
                    <a:lumMod val="10000"/>
                  </a:schemeClr>
                </a:solidFill>
              </a:rPr>
              <a:t>Governance</a:t>
            </a:r>
            <a:r>
              <a:rPr lang="en-US" sz="5400" b="1" dirty="0" smtClean="0">
                <a:solidFill>
                  <a:schemeClr val="tx1"/>
                </a:solidFill>
              </a:rPr>
              <a:t>?</a:t>
            </a:r>
            <a:endParaRPr lang="en-US" sz="5400" b="1" dirty="0">
              <a:solidFill>
                <a:schemeClr val="tx1"/>
              </a:solidFill>
            </a:endParaRPr>
          </a:p>
        </p:txBody>
      </p:sp>
      <p:sp>
        <p:nvSpPr>
          <p:cNvPr id="3" name="Rectangle 2"/>
          <p:cNvSpPr/>
          <p:nvPr/>
        </p:nvSpPr>
        <p:spPr>
          <a:xfrm>
            <a:off x="381000" y="2438400"/>
            <a:ext cx="8305800" cy="1852815"/>
          </a:xfrm>
          <a:prstGeom prst="rect">
            <a:avLst/>
          </a:prstGeom>
        </p:spPr>
        <p:txBody>
          <a:bodyPr wrap="square">
            <a:spAutoFit/>
          </a:bodyPr>
          <a:lstStyle/>
          <a:p>
            <a:pPr algn="just">
              <a:lnSpc>
                <a:spcPct val="200000"/>
              </a:lnSpc>
            </a:pPr>
            <a:r>
              <a:rPr lang="en-US" sz="2000" dirty="0" smtClean="0"/>
              <a:t>According to the academic approach, the generic understanding of governance is the management of resources and policy-making by means of exercising authority (power).</a:t>
            </a:r>
            <a:endParaRPr lang="en-US" sz="2000" i="1" u="sng" dirty="0"/>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a:bodyPr>
          <a:lstStyle/>
          <a:p>
            <a:pPr algn="ctr"/>
            <a:r>
              <a:rPr lang="en-US" sz="5400" dirty="0" smtClean="0">
                <a:solidFill>
                  <a:schemeClr val="tx1"/>
                </a:solidFill>
              </a:rPr>
              <a:t>What is a </a:t>
            </a:r>
            <a:r>
              <a:rPr lang="en-US" sz="5400" b="1" dirty="0" smtClean="0">
                <a:solidFill>
                  <a:schemeClr val="bg2">
                    <a:lumMod val="10000"/>
                  </a:schemeClr>
                </a:solidFill>
              </a:rPr>
              <a:t>Achievement</a:t>
            </a:r>
            <a:r>
              <a:rPr lang="en-US" sz="5400" b="1" dirty="0" smtClean="0">
                <a:solidFill>
                  <a:schemeClr val="tx1"/>
                </a:solidFill>
              </a:rPr>
              <a:t>?</a:t>
            </a:r>
            <a:endParaRPr lang="en-US" sz="5400" b="1" dirty="0">
              <a:solidFill>
                <a:schemeClr val="tx1"/>
              </a:solidFill>
            </a:endParaRPr>
          </a:p>
        </p:txBody>
      </p:sp>
      <p:sp>
        <p:nvSpPr>
          <p:cNvPr id="3" name="Rectangle 2"/>
          <p:cNvSpPr/>
          <p:nvPr/>
        </p:nvSpPr>
        <p:spPr>
          <a:xfrm>
            <a:off x="304800" y="2438400"/>
            <a:ext cx="8305800" cy="2400657"/>
          </a:xfrm>
          <a:prstGeom prst="rect">
            <a:avLst/>
          </a:prstGeom>
        </p:spPr>
        <p:txBody>
          <a:bodyPr wrap="square">
            <a:spAutoFit/>
          </a:bodyPr>
          <a:lstStyle/>
          <a:p>
            <a:pPr algn="just">
              <a:lnSpc>
                <a:spcPct val="150000"/>
              </a:lnSpc>
            </a:pPr>
            <a:r>
              <a:rPr lang="en-US" sz="2000" dirty="0" smtClean="0">
                <a:solidFill>
                  <a:schemeClr val="bg2">
                    <a:lumMod val="10000"/>
                  </a:schemeClr>
                </a:solidFill>
              </a:rPr>
              <a:t>Something accomplished, especially by superior ability, special effort, great courage, etc.; </a:t>
            </a:r>
            <a:r>
              <a:rPr lang="en-US" sz="2000" i="1" dirty="0" smtClean="0">
                <a:solidFill>
                  <a:schemeClr val="bg2">
                    <a:lumMod val="10000"/>
                  </a:schemeClr>
                </a:solidFill>
              </a:rPr>
              <a:t>a great or heroic deed.</a:t>
            </a:r>
            <a:endParaRPr lang="en-US" sz="2000" i="1" dirty="0" smtClean="0"/>
          </a:p>
          <a:p>
            <a:pPr algn="just">
              <a:lnSpc>
                <a:spcPct val="150000"/>
              </a:lnSpc>
            </a:pPr>
            <a:endParaRPr lang="en-US" sz="2000" i="1" u="sng" dirty="0" smtClean="0"/>
          </a:p>
          <a:p>
            <a:pPr algn="just">
              <a:lnSpc>
                <a:spcPct val="150000"/>
              </a:lnSpc>
            </a:pPr>
            <a:r>
              <a:rPr lang="en-US" sz="2000" i="1" u="sng" dirty="0" smtClean="0"/>
              <a:t>Collin</a:t>
            </a:r>
            <a:r>
              <a:rPr lang="en-US" sz="2000" i="1" dirty="0" smtClean="0"/>
              <a:t> </a:t>
            </a:r>
            <a:r>
              <a:rPr lang="en-US" sz="2000" i="1" u="sng" dirty="0" smtClean="0"/>
              <a:t>dictionary</a:t>
            </a:r>
            <a:r>
              <a:rPr lang="en-US" sz="2000" i="1" dirty="0" smtClean="0"/>
              <a:t> </a:t>
            </a:r>
            <a:r>
              <a:rPr lang="en-US" sz="2000" dirty="0" smtClean="0"/>
              <a:t>defines achievement as something which someone has succeeded in doing, especially after a lot of effort.</a:t>
            </a:r>
            <a:endParaRPr lang="en-US" sz="2000" i="1" u="sng" dirty="0"/>
          </a:p>
        </p:txBody>
      </p:sp>
    </p:spTree>
    <p:extLst>
      <p:ext uri="{BB962C8B-B14F-4D97-AF65-F5344CB8AC3E}">
        <p14:creationId xmlns:p14="http://schemas.microsoft.com/office/powerpoint/2010/main" xmlns="" val="2621598816"/>
      </p:ext>
    </p:extLst>
  </p:cSld>
  <p:clrMapOvr>
    <a:masterClrMapping/>
  </p:clrMapOvr>
  <p:transition spd="slow">
    <p:push dir="u"/>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6|1.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1113</TotalTime>
  <Words>1508</Words>
  <Application>Microsoft Office PowerPoint</Application>
  <PresentationFormat>On-screen Show (4:3)</PresentationFormat>
  <Paragraphs>95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 </vt:lpstr>
      <vt:lpstr>Present</vt:lpstr>
      <vt:lpstr> INFORMATION AND COMMUNICATION MANAGEMENT TECHNOLOGY FOR GOVERNANCE IN NIGERIA:  “ACHIEVEMENTS, CHALLENGES AND OPPORTUNITIES” </vt:lpstr>
      <vt:lpstr>Definition of Terms</vt:lpstr>
      <vt:lpstr>What is Information and Communication Management Technology?</vt:lpstr>
      <vt:lpstr>Slide 6</vt:lpstr>
      <vt:lpstr>Slide 7</vt:lpstr>
      <vt:lpstr>What is a Governance?</vt:lpstr>
      <vt:lpstr>What is a Achievement?</vt:lpstr>
      <vt:lpstr>What is a Challenges?</vt:lpstr>
      <vt:lpstr>What is a Opportunity?</vt:lpstr>
      <vt:lpstr>Overview of the topic</vt:lpstr>
      <vt:lpstr> In recent years, Nigeria has responded to the global imperative to integrate (ICTM) in administrative and political processes through a variety of strategies. These include the development of an e-government framework in 2015 by the Federal Ministry of Communication Technology in collaboration with its agencies and industry stakeholders. Accordingly, federal ministries, departments and agencies have begun the automation of their administrative processes especially in the areas of budgeting, approvals and procurements. Also, states such as Lagos and Edo, have been at the vanguard of ICTM utilization and digitization. Overall, many successes have been recorded particularly in the last two years. Despite these positive developments however, Nigeria continues to trail in many indicators of e-government practice and readiness. </vt:lpstr>
      <vt:lpstr> The speed with which Information Communication  management Technology (ICMT) is developing and its impact on socio-economic activities cannot be overemphasized. It’s use pervasive and it’s impact, undeniable. Gadgets used for information and communication, to include telephones, televisions, radios, computers amongst others. Uses of ICT In Nigeria Admittedly, these gadgets have relieved several of the average Nigerian’s workload, in terms of elimination of tempo-spatial differences, that is, information is gotten across time and distance at the click of a button. With telephones, television and computers, audiovisual communication is effected</vt:lpstr>
      <vt:lpstr>Slide 15</vt:lpstr>
      <vt:lpstr>ACHIEVEMENT OF  E-GOVERNANCE</vt:lpstr>
      <vt:lpstr>Slide 17</vt:lpstr>
      <vt:lpstr> OPPORTUNITIES </vt:lpstr>
      <vt:lpstr>Slide 19</vt:lpstr>
      <vt:lpstr>Slide 20</vt:lpstr>
      <vt:lpstr>Slide 21</vt:lpstr>
      <vt:lpstr>Slide 22</vt:lpstr>
      <vt:lpstr>Slide 23</vt:lpstr>
      <vt:lpstr>Slide 24</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and Communication management tec for Governance in Nigeria: Achievements, Challenges and Opportunities</dc:title>
  <dc:creator>diekololami</dc:creator>
  <cp:lastModifiedBy>IYITOLUWA</cp:lastModifiedBy>
  <cp:revision>110</cp:revision>
  <dcterms:created xsi:type="dcterms:W3CDTF">2018-08-16T01:01:26Z</dcterms:created>
  <dcterms:modified xsi:type="dcterms:W3CDTF">2018-08-31T20:35:37Z</dcterms:modified>
</cp:coreProperties>
</file>