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69" r:id="rId3"/>
    <p:sldId id="299" r:id="rId4"/>
    <p:sldId id="271" r:id="rId5"/>
    <p:sldId id="285" r:id="rId6"/>
    <p:sldId id="286" r:id="rId7"/>
    <p:sldId id="287" r:id="rId8"/>
    <p:sldId id="288" r:id="rId9"/>
    <p:sldId id="272" r:id="rId10"/>
    <p:sldId id="284" r:id="rId11"/>
    <p:sldId id="289" r:id="rId12"/>
    <p:sldId id="300" r:id="rId13"/>
    <p:sldId id="290" r:id="rId14"/>
    <p:sldId id="301" r:id="rId15"/>
    <p:sldId id="307" r:id="rId16"/>
    <p:sldId id="292" r:id="rId17"/>
    <p:sldId id="302" r:id="rId18"/>
    <p:sldId id="256" r:id="rId19"/>
    <p:sldId id="296" r:id="rId20"/>
    <p:sldId id="274" r:id="rId21"/>
    <p:sldId id="297" r:id="rId22"/>
    <p:sldId id="303" r:id="rId23"/>
    <p:sldId id="298" r:id="rId24"/>
    <p:sldId id="294" r:id="rId25"/>
    <p:sldId id="276" r:id="rId26"/>
    <p:sldId id="308" r:id="rId27"/>
    <p:sldId id="295" r:id="rId28"/>
    <p:sldId id="281" r:id="rId29"/>
    <p:sldId id="306" r:id="rId30"/>
    <p:sldId id="282" r:id="rId31"/>
    <p:sldId id="304" r:id="rId32"/>
    <p:sldId id="305" r:id="rId33"/>
    <p:sldId id="293" r:id="rId34"/>
    <p:sldId id="279" r:id="rId35"/>
    <p:sldId id="280" r:id="rId36"/>
    <p:sldId id="2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8" d="100"/>
          <a:sy n="88" d="100"/>
        </p:scale>
        <p:origin x="99" y="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13744-0B21-4BA1-A690-3D927DB35D9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DEC42E5-259D-455D-A698-6D89339B8B1D}">
      <dgm:prSet/>
      <dgm:spPr/>
      <dgm:t>
        <a:bodyPr/>
        <a:lstStyle/>
        <a:p>
          <a:pPr>
            <a:lnSpc>
              <a:spcPct val="100000"/>
            </a:lnSpc>
            <a:defRPr cap="all"/>
          </a:pPr>
          <a:r>
            <a:rPr lang="en-US" b="1" dirty="0">
              <a:latin typeface="Baskerville Old Face" panose="02020602080505020303" pitchFamily="18" charset="0"/>
            </a:rPr>
            <a:t>Intelligence</a:t>
          </a:r>
        </a:p>
      </dgm:t>
    </dgm:pt>
    <dgm:pt modelId="{9F45C3C9-806D-44A7-A13E-23B729DC0765}" type="parTrans" cxnId="{019CE472-37F9-45CE-9E9F-3FCE1D56E127}">
      <dgm:prSet/>
      <dgm:spPr/>
      <dgm:t>
        <a:bodyPr/>
        <a:lstStyle/>
        <a:p>
          <a:endParaRPr lang="en-US"/>
        </a:p>
      </dgm:t>
    </dgm:pt>
    <dgm:pt modelId="{F3A0C1CB-0B3F-4190-822B-9080AF87419C}" type="sibTrans" cxnId="{019CE472-37F9-45CE-9E9F-3FCE1D56E127}">
      <dgm:prSet/>
      <dgm:spPr/>
      <dgm:t>
        <a:bodyPr/>
        <a:lstStyle/>
        <a:p>
          <a:endParaRPr lang="en-US"/>
        </a:p>
      </dgm:t>
    </dgm:pt>
    <dgm:pt modelId="{48231DAA-DCD8-4F80-9563-4F9086055682}">
      <dgm:prSet/>
      <dgm:spPr/>
      <dgm:t>
        <a:bodyPr/>
        <a:lstStyle/>
        <a:p>
          <a:pPr>
            <a:lnSpc>
              <a:spcPct val="100000"/>
            </a:lnSpc>
            <a:defRPr cap="all"/>
          </a:pPr>
          <a:r>
            <a:rPr lang="en-US" b="1" dirty="0">
              <a:latin typeface="Baskerville Old Face" panose="02020602080505020303" pitchFamily="18" charset="0"/>
            </a:rPr>
            <a:t>Impact</a:t>
          </a:r>
        </a:p>
      </dgm:t>
    </dgm:pt>
    <dgm:pt modelId="{51A3620A-0A31-4D91-AAED-32035D69447A}" type="parTrans" cxnId="{7C6F594A-9506-4E0B-8E4B-CFAEF556B4D9}">
      <dgm:prSet/>
      <dgm:spPr/>
      <dgm:t>
        <a:bodyPr/>
        <a:lstStyle/>
        <a:p>
          <a:endParaRPr lang="en-US"/>
        </a:p>
      </dgm:t>
    </dgm:pt>
    <dgm:pt modelId="{3D3C1533-A796-4E16-9F3A-2B25F0157F6D}" type="sibTrans" cxnId="{7C6F594A-9506-4E0B-8E4B-CFAEF556B4D9}">
      <dgm:prSet/>
      <dgm:spPr/>
      <dgm:t>
        <a:bodyPr/>
        <a:lstStyle/>
        <a:p>
          <a:endParaRPr lang="en-US"/>
        </a:p>
      </dgm:t>
    </dgm:pt>
    <dgm:pt modelId="{94B1CFC1-1311-4EDD-B278-FFB95BE21890}">
      <dgm:prSet/>
      <dgm:spPr/>
      <dgm:t>
        <a:bodyPr/>
        <a:lstStyle/>
        <a:p>
          <a:pPr>
            <a:lnSpc>
              <a:spcPct val="100000"/>
            </a:lnSpc>
            <a:defRPr cap="all"/>
          </a:pPr>
          <a:r>
            <a:rPr lang="en-US" b="1" dirty="0">
              <a:latin typeface="Baskerville Old Face" panose="02020602080505020303" pitchFamily="18" charset="0"/>
            </a:rPr>
            <a:t>Security</a:t>
          </a:r>
        </a:p>
      </dgm:t>
    </dgm:pt>
    <dgm:pt modelId="{028D7837-7092-4024-B1FE-1DC7EED493A9}" type="parTrans" cxnId="{AEDDB1D4-E57A-4D69-BDE7-E59BCBC5AA02}">
      <dgm:prSet/>
      <dgm:spPr/>
      <dgm:t>
        <a:bodyPr/>
        <a:lstStyle/>
        <a:p>
          <a:endParaRPr lang="en-US"/>
        </a:p>
      </dgm:t>
    </dgm:pt>
    <dgm:pt modelId="{596DEE56-39E5-4DE7-9320-5EDE1811B4EE}" type="sibTrans" cxnId="{AEDDB1D4-E57A-4D69-BDE7-E59BCBC5AA02}">
      <dgm:prSet/>
      <dgm:spPr/>
      <dgm:t>
        <a:bodyPr/>
        <a:lstStyle/>
        <a:p>
          <a:endParaRPr lang="en-US"/>
        </a:p>
      </dgm:t>
    </dgm:pt>
    <dgm:pt modelId="{A79EF423-5602-4132-A887-CC0698FB169B}">
      <dgm:prSet/>
      <dgm:spPr/>
      <dgm:t>
        <a:bodyPr/>
        <a:lstStyle/>
        <a:p>
          <a:pPr>
            <a:lnSpc>
              <a:spcPct val="100000"/>
            </a:lnSpc>
            <a:defRPr cap="all"/>
          </a:pPr>
          <a:r>
            <a:rPr lang="en-US" b="1" dirty="0">
              <a:latin typeface="Baskerville Old Face" panose="02020602080505020303" pitchFamily="18" charset="0"/>
            </a:rPr>
            <a:t>Management</a:t>
          </a:r>
        </a:p>
      </dgm:t>
    </dgm:pt>
    <dgm:pt modelId="{90565407-33F8-4270-A431-FF20AC5EBB94}" type="sibTrans" cxnId="{773B030B-57D6-4054-9F3F-29A93FE91B92}">
      <dgm:prSet/>
      <dgm:spPr/>
      <dgm:t>
        <a:bodyPr/>
        <a:lstStyle/>
        <a:p>
          <a:endParaRPr lang="en-US"/>
        </a:p>
      </dgm:t>
    </dgm:pt>
    <dgm:pt modelId="{ABD6A50E-9ED5-49F1-BC38-DA81D1C668D6}" type="parTrans" cxnId="{773B030B-57D6-4054-9F3F-29A93FE91B92}">
      <dgm:prSet/>
      <dgm:spPr/>
      <dgm:t>
        <a:bodyPr/>
        <a:lstStyle/>
        <a:p>
          <a:endParaRPr lang="en-US"/>
        </a:p>
      </dgm:t>
    </dgm:pt>
    <dgm:pt modelId="{D891E210-DD8E-4D79-89E1-BAF5D25DDEAE}" type="pres">
      <dgm:prSet presAssocID="{7C513744-0B21-4BA1-A690-3D927DB35D9D}" presName="root" presStyleCnt="0">
        <dgm:presLayoutVars>
          <dgm:dir/>
          <dgm:resizeHandles val="exact"/>
        </dgm:presLayoutVars>
      </dgm:prSet>
      <dgm:spPr/>
    </dgm:pt>
    <dgm:pt modelId="{BEC5FC74-A573-4276-AD3A-DA24659076E1}" type="pres">
      <dgm:prSet presAssocID="{4DEC42E5-259D-455D-A698-6D89339B8B1D}" presName="compNode" presStyleCnt="0"/>
      <dgm:spPr/>
    </dgm:pt>
    <dgm:pt modelId="{87A14833-BF53-4596-8CF3-067AE18C3617}" type="pres">
      <dgm:prSet presAssocID="{4DEC42E5-259D-455D-A698-6D89339B8B1D}" presName="iconBgRect" presStyleLbl="bgShp" presStyleIdx="0" presStyleCnt="4" custLinFactNeighborY="-2657"/>
      <dgm:spPr/>
    </dgm:pt>
    <dgm:pt modelId="{F4E3A863-D4FE-4D65-AAD8-D8D45D41533B}" type="pres">
      <dgm:prSet presAssocID="{4DEC42E5-259D-455D-A698-6D89339B8B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076B89A4-7BAF-4F1D-BC49-E662F143B100}" type="pres">
      <dgm:prSet presAssocID="{4DEC42E5-259D-455D-A698-6D89339B8B1D}" presName="spaceRect" presStyleCnt="0"/>
      <dgm:spPr/>
    </dgm:pt>
    <dgm:pt modelId="{4EF40D5C-A93C-40CA-A2E0-5B0A125A49B7}" type="pres">
      <dgm:prSet presAssocID="{4DEC42E5-259D-455D-A698-6D89339B8B1D}" presName="textRect" presStyleLbl="revTx" presStyleIdx="0" presStyleCnt="4">
        <dgm:presLayoutVars>
          <dgm:chMax val="1"/>
          <dgm:chPref val="1"/>
        </dgm:presLayoutVars>
      </dgm:prSet>
      <dgm:spPr/>
    </dgm:pt>
    <dgm:pt modelId="{57D72CF1-CFC8-4508-97D9-7874AD138798}" type="pres">
      <dgm:prSet presAssocID="{F3A0C1CB-0B3F-4190-822B-9080AF87419C}" presName="sibTrans" presStyleCnt="0"/>
      <dgm:spPr/>
    </dgm:pt>
    <dgm:pt modelId="{7BE8C2B9-0EC9-4F5E-9B25-6022209A813E}" type="pres">
      <dgm:prSet presAssocID="{A79EF423-5602-4132-A887-CC0698FB169B}" presName="compNode" presStyleCnt="0"/>
      <dgm:spPr/>
    </dgm:pt>
    <dgm:pt modelId="{AF1F659C-5283-4F6D-9C2E-CADEC53FFC8B}" type="pres">
      <dgm:prSet presAssocID="{A79EF423-5602-4132-A887-CC0698FB169B}" presName="iconBgRect" presStyleLbl="bgShp" presStyleIdx="1" presStyleCnt="4"/>
      <dgm:spPr/>
    </dgm:pt>
    <dgm:pt modelId="{D5D82EB5-2A0A-4A12-B4C6-46583ECC25BA}" type="pres">
      <dgm:prSet presAssocID="{A79EF423-5602-4132-A887-CC0698FB16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6BFB2DBC-B260-4521-8EFC-9944FCA8AD08}" type="pres">
      <dgm:prSet presAssocID="{A79EF423-5602-4132-A887-CC0698FB169B}" presName="spaceRect" presStyleCnt="0"/>
      <dgm:spPr/>
    </dgm:pt>
    <dgm:pt modelId="{084E15F2-C5B3-4522-AC35-E472038B6045}" type="pres">
      <dgm:prSet presAssocID="{A79EF423-5602-4132-A887-CC0698FB169B}" presName="textRect" presStyleLbl="revTx" presStyleIdx="1" presStyleCnt="4">
        <dgm:presLayoutVars>
          <dgm:chMax val="1"/>
          <dgm:chPref val="1"/>
        </dgm:presLayoutVars>
      </dgm:prSet>
      <dgm:spPr/>
    </dgm:pt>
    <dgm:pt modelId="{640A98AF-CF27-4F4E-98BF-E027F1BA1F30}" type="pres">
      <dgm:prSet presAssocID="{90565407-33F8-4270-A431-FF20AC5EBB94}" presName="sibTrans" presStyleCnt="0"/>
      <dgm:spPr/>
    </dgm:pt>
    <dgm:pt modelId="{63773688-FB8C-43FF-AAD9-3AF0CB00A4B7}" type="pres">
      <dgm:prSet presAssocID="{48231DAA-DCD8-4F80-9563-4F9086055682}" presName="compNode" presStyleCnt="0"/>
      <dgm:spPr/>
    </dgm:pt>
    <dgm:pt modelId="{62599740-91E8-490E-9653-0B54D4F9769D}" type="pres">
      <dgm:prSet presAssocID="{48231DAA-DCD8-4F80-9563-4F9086055682}" presName="iconBgRect" presStyleLbl="bgShp" presStyleIdx="2" presStyleCnt="4"/>
      <dgm:spPr/>
    </dgm:pt>
    <dgm:pt modelId="{4C19B4D2-14F8-4A41-9C19-4BDE68359761}" type="pres">
      <dgm:prSet presAssocID="{48231DAA-DCD8-4F80-9563-4F90860556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A53CFBA9-7878-4EA9-8AC5-95BA6BBC940F}" type="pres">
      <dgm:prSet presAssocID="{48231DAA-DCD8-4F80-9563-4F9086055682}" presName="spaceRect" presStyleCnt="0"/>
      <dgm:spPr/>
    </dgm:pt>
    <dgm:pt modelId="{495E5890-E143-416F-802F-3EA545632AEA}" type="pres">
      <dgm:prSet presAssocID="{48231DAA-DCD8-4F80-9563-4F9086055682}" presName="textRect" presStyleLbl="revTx" presStyleIdx="2" presStyleCnt="4">
        <dgm:presLayoutVars>
          <dgm:chMax val="1"/>
          <dgm:chPref val="1"/>
        </dgm:presLayoutVars>
      </dgm:prSet>
      <dgm:spPr/>
    </dgm:pt>
    <dgm:pt modelId="{A46F94E8-86AA-4223-BB53-09D48947CB9C}" type="pres">
      <dgm:prSet presAssocID="{3D3C1533-A796-4E16-9F3A-2B25F0157F6D}" presName="sibTrans" presStyleCnt="0"/>
      <dgm:spPr/>
    </dgm:pt>
    <dgm:pt modelId="{2D962753-1CBB-4B7C-9BC3-280A2B33A80A}" type="pres">
      <dgm:prSet presAssocID="{94B1CFC1-1311-4EDD-B278-FFB95BE21890}" presName="compNode" presStyleCnt="0"/>
      <dgm:spPr/>
    </dgm:pt>
    <dgm:pt modelId="{05ADD3E3-1B47-460C-8C1B-E7C5F3B7BE6A}" type="pres">
      <dgm:prSet presAssocID="{94B1CFC1-1311-4EDD-B278-FFB95BE21890}" presName="iconBgRect" presStyleLbl="bgShp" presStyleIdx="3" presStyleCnt="4"/>
      <dgm:spPr/>
    </dgm:pt>
    <dgm:pt modelId="{5CCD60AB-3C07-462C-898C-E6F1D8BA53E0}" type="pres">
      <dgm:prSet presAssocID="{94B1CFC1-1311-4EDD-B278-FFB95BE218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curity Camera"/>
        </a:ext>
      </dgm:extLst>
    </dgm:pt>
    <dgm:pt modelId="{C3B30915-058A-465A-B70B-11C24A87EFB4}" type="pres">
      <dgm:prSet presAssocID="{94B1CFC1-1311-4EDD-B278-FFB95BE21890}" presName="spaceRect" presStyleCnt="0"/>
      <dgm:spPr/>
    </dgm:pt>
    <dgm:pt modelId="{EDA000D4-6840-4295-B0A1-275F712FCA13}" type="pres">
      <dgm:prSet presAssocID="{94B1CFC1-1311-4EDD-B278-FFB95BE21890}" presName="textRect" presStyleLbl="revTx" presStyleIdx="3" presStyleCnt="4">
        <dgm:presLayoutVars>
          <dgm:chMax val="1"/>
          <dgm:chPref val="1"/>
        </dgm:presLayoutVars>
      </dgm:prSet>
      <dgm:spPr/>
    </dgm:pt>
  </dgm:ptLst>
  <dgm:cxnLst>
    <dgm:cxn modelId="{773B030B-57D6-4054-9F3F-29A93FE91B92}" srcId="{7C513744-0B21-4BA1-A690-3D927DB35D9D}" destId="{A79EF423-5602-4132-A887-CC0698FB169B}" srcOrd="1" destOrd="0" parTransId="{ABD6A50E-9ED5-49F1-BC38-DA81D1C668D6}" sibTransId="{90565407-33F8-4270-A431-FF20AC5EBB94}"/>
    <dgm:cxn modelId="{DEB04C2D-89FD-4EEA-896D-906CE3BF2B4F}" type="presOf" srcId="{7C513744-0B21-4BA1-A690-3D927DB35D9D}" destId="{D891E210-DD8E-4D79-89E1-BAF5D25DDEAE}" srcOrd="0" destOrd="0" presId="urn:microsoft.com/office/officeart/2018/5/layout/IconCircleLabelList"/>
    <dgm:cxn modelId="{7C6F594A-9506-4E0B-8E4B-CFAEF556B4D9}" srcId="{7C513744-0B21-4BA1-A690-3D927DB35D9D}" destId="{48231DAA-DCD8-4F80-9563-4F9086055682}" srcOrd="2" destOrd="0" parTransId="{51A3620A-0A31-4D91-AAED-32035D69447A}" sibTransId="{3D3C1533-A796-4E16-9F3A-2B25F0157F6D}"/>
    <dgm:cxn modelId="{019CE472-37F9-45CE-9E9F-3FCE1D56E127}" srcId="{7C513744-0B21-4BA1-A690-3D927DB35D9D}" destId="{4DEC42E5-259D-455D-A698-6D89339B8B1D}" srcOrd="0" destOrd="0" parTransId="{9F45C3C9-806D-44A7-A13E-23B729DC0765}" sibTransId="{F3A0C1CB-0B3F-4190-822B-9080AF87419C}"/>
    <dgm:cxn modelId="{CEEAFD91-F206-4F6A-8E9F-A2D093A9EF00}" type="presOf" srcId="{4DEC42E5-259D-455D-A698-6D89339B8B1D}" destId="{4EF40D5C-A93C-40CA-A2E0-5B0A125A49B7}" srcOrd="0" destOrd="0" presId="urn:microsoft.com/office/officeart/2018/5/layout/IconCircleLabelList"/>
    <dgm:cxn modelId="{2B7CB793-440F-4663-9939-0D3D39A2E6EF}" type="presOf" srcId="{48231DAA-DCD8-4F80-9563-4F9086055682}" destId="{495E5890-E143-416F-802F-3EA545632AEA}" srcOrd="0" destOrd="0" presId="urn:microsoft.com/office/officeart/2018/5/layout/IconCircleLabelList"/>
    <dgm:cxn modelId="{AF5ECCA2-61C8-48F8-8B14-C6A42695DF00}" type="presOf" srcId="{A79EF423-5602-4132-A887-CC0698FB169B}" destId="{084E15F2-C5B3-4522-AC35-E472038B6045}" srcOrd="0" destOrd="0" presId="urn:microsoft.com/office/officeart/2018/5/layout/IconCircleLabelList"/>
    <dgm:cxn modelId="{2E535EB9-DE30-44BE-8B21-AF655DBC64B3}" type="presOf" srcId="{94B1CFC1-1311-4EDD-B278-FFB95BE21890}" destId="{EDA000D4-6840-4295-B0A1-275F712FCA13}" srcOrd="0" destOrd="0" presId="urn:microsoft.com/office/officeart/2018/5/layout/IconCircleLabelList"/>
    <dgm:cxn modelId="{AEDDB1D4-E57A-4D69-BDE7-E59BCBC5AA02}" srcId="{7C513744-0B21-4BA1-A690-3D927DB35D9D}" destId="{94B1CFC1-1311-4EDD-B278-FFB95BE21890}" srcOrd="3" destOrd="0" parTransId="{028D7837-7092-4024-B1FE-1DC7EED493A9}" sibTransId="{596DEE56-39E5-4DE7-9320-5EDE1811B4EE}"/>
    <dgm:cxn modelId="{C59833E2-7DED-4B2E-8109-335F0A209304}" type="presParOf" srcId="{D891E210-DD8E-4D79-89E1-BAF5D25DDEAE}" destId="{BEC5FC74-A573-4276-AD3A-DA24659076E1}" srcOrd="0" destOrd="0" presId="urn:microsoft.com/office/officeart/2018/5/layout/IconCircleLabelList"/>
    <dgm:cxn modelId="{ED58277A-67ED-4163-9371-AB6441F59742}" type="presParOf" srcId="{BEC5FC74-A573-4276-AD3A-DA24659076E1}" destId="{87A14833-BF53-4596-8CF3-067AE18C3617}" srcOrd="0" destOrd="0" presId="urn:microsoft.com/office/officeart/2018/5/layout/IconCircleLabelList"/>
    <dgm:cxn modelId="{D1922BF3-900D-4F20-94FC-3BA8A9F12CF3}" type="presParOf" srcId="{BEC5FC74-A573-4276-AD3A-DA24659076E1}" destId="{F4E3A863-D4FE-4D65-AAD8-D8D45D41533B}" srcOrd="1" destOrd="0" presId="urn:microsoft.com/office/officeart/2018/5/layout/IconCircleLabelList"/>
    <dgm:cxn modelId="{4A0CC005-7DD3-4A14-BF7D-12C5B06E20C4}" type="presParOf" srcId="{BEC5FC74-A573-4276-AD3A-DA24659076E1}" destId="{076B89A4-7BAF-4F1D-BC49-E662F143B100}" srcOrd="2" destOrd="0" presId="urn:microsoft.com/office/officeart/2018/5/layout/IconCircleLabelList"/>
    <dgm:cxn modelId="{A2DEF817-E352-4609-8BE7-DBE1D675A6F4}" type="presParOf" srcId="{BEC5FC74-A573-4276-AD3A-DA24659076E1}" destId="{4EF40D5C-A93C-40CA-A2E0-5B0A125A49B7}" srcOrd="3" destOrd="0" presId="urn:microsoft.com/office/officeart/2018/5/layout/IconCircleLabelList"/>
    <dgm:cxn modelId="{18925130-089A-4A15-92D2-09AE40EBCEAC}" type="presParOf" srcId="{D891E210-DD8E-4D79-89E1-BAF5D25DDEAE}" destId="{57D72CF1-CFC8-4508-97D9-7874AD138798}" srcOrd="1" destOrd="0" presId="urn:microsoft.com/office/officeart/2018/5/layout/IconCircleLabelList"/>
    <dgm:cxn modelId="{64933A6B-766A-4E46-AF77-94976FA60DED}" type="presParOf" srcId="{D891E210-DD8E-4D79-89E1-BAF5D25DDEAE}" destId="{7BE8C2B9-0EC9-4F5E-9B25-6022209A813E}" srcOrd="2" destOrd="0" presId="urn:microsoft.com/office/officeart/2018/5/layout/IconCircleLabelList"/>
    <dgm:cxn modelId="{CEB2FA5D-FB49-42D2-AF8D-2E1C980EFD18}" type="presParOf" srcId="{7BE8C2B9-0EC9-4F5E-9B25-6022209A813E}" destId="{AF1F659C-5283-4F6D-9C2E-CADEC53FFC8B}" srcOrd="0" destOrd="0" presId="urn:microsoft.com/office/officeart/2018/5/layout/IconCircleLabelList"/>
    <dgm:cxn modelId="{52A8F622-19AE-4D9A-AC53-CBD4858A9D09}" type="presParOf" srcId="{7BE8C2B9-0EC9-4F5E-9B25-6022209A813E}" destId="{D5D82EB5-2A0A-4A12-B4C6-46583ECC25BA}" srcOrd="1" destOrd="0" presId="urn:microsoft.com/office/officeart/2018/5/layout/IconCircleLabelList"/>
    <dgm:cxn modelId="{41893FD8-290B-4153-B786-171FA0A08854}" type="presParOf" srcId="{7BE8C2B9-0EC9-4F5E-9B25-6022209A813E}" destId="{6BFB2DBC-B260-4521-8EFC-9944FCA8AD08}" srcOrd="2" destOrd="0" presId="urn:microsoft.com/office/officeart/2018/5/layout/IconCircleLabelList"/>
    <dgm:cxn modelId="{2E057500-90AA-4692-AE41-9F5659B0CCA1}" type="presParOf" srcId="{7BE8C2B9-0EC9-4F5E-9B25-6022209A813E}" destId="{084E15F2-C5B3-4522-AC35-E472038B6045}" srcOrd="3" destOrd="0" presId="urn:microsoft.com/office/officeart/2018/5/layout/IconCircleLabelList"/>
    <dgm:cxn modelId="{9956D78E-6816-4101-B29D-6EBA9B925742}" type="presParOf" srcId="{D891E210-DD8E-4D79-89E1-BAF5D25DDEAE}" destId="{640A98AF-CF27-4F4E-98BF-E027F1BA1F30}" srcOrd="3" destOrd="0" presId="urn:microsoft.com/office/officeart/2018/5/layout/IconCircleLabelList"/>
    <dgm:cxn modelId="{AC2427FE-78D1-4D90-BA68-3E9651614415}" type="presParOf" srcId="{D891E210-DD8E-4D79-89E1-BAF5D25DDEAE}" destId="{63773688-FB8C-43FF-AAD9-3AF0CB00A4B7}" srcOrd="4" destOrd="0" presId="urn:microsoft.com/office/officeart/2018/5/layout/IconCircleLabelList"/>
    <dgm:cxn modelId="{E5B200BB-5D7B-4960-BCD8-EE98E39F3BAA}" type="presParOf" srcId="{63773688-FB8C-43FF-AAD9-3AF0CB00A4B7}" destId="{62599740-91E8-490E-9653-0B54D4F9769D}" srcOrd="0" destOrd="0" presId="urn:microsoft.com/office/officeart/2018/5/layout/IconCircleLabelList"/>
    <dgm:cxn modelId="{D6613BBE-E7B7-49FE-89FB-2FBD149F1D47}" type="presParOf" srcId="{63773688-FB8C-43FF-AAD9-3AF0CB00A4B7}" destId="{4C19B4D2-14F8-4A41-9C19-4BDE68359761}" srcOrd="1" destOrd="0" presId="urn:microsoft.com/office/officeart/2018/5/layout/IconCircleLabelList"/>
    <dgm:cxn modelId="{A1B4D22D-F9C4-4535-9757-8E3B78B9E010}" type="presParOf" srcId="{63773688-FB8C-43FF-AAD9-3AF0CB00A4B7}" destId="{A53CFBA9-7878-4EA9-8AC5-95BA6BBC940F}" srcOrd="2" destOrd="0" presId="urn:microsoft.com/office/officeart/2018/5/layout/IconCircleLabelList"/>
    <dgm:cxn modelId="{4DB7E489-922A-43CB-90C2-0D1F799B1A8C}" type="presParOf" srcId="{63773688-FB8C-43FF-AAD9-3AF0CB00A4B7}" destId="{495E5890-E143-416F-802F-3EA545632AEA}" srcOrd="3" destOrd="0" presId="urn:microsoft.com/office/officeart/2018/5/layout/IconCircleLabelList"/>
    <dgm:cxn modelId="{EA084677-43D5-488C-84CB-5B1AF25CAE4B}" type="presParOf" srcId="{D891E210-DD8E-4D79-89E1-BAF5D25DDEAE}" destId="{A46F94E8-86AA-4223-BB53-09D48947CB9C}" srcOrd="5" destOrd="0" presId="urn:microsoft.com/office/officeart/2018/5/layout/IconCircleLabelList"/>
    <dgm:cxn modelId="{A357DB7E-2291-4511-ACE2-A88C41FD73D1}" type="presParOf" srcId="{D891E210-DD8E-4D79-89E1-BAF5D25DDEAE}" destId="{2D962753-1CBB-4B7C-9BC3-280A2B33A80A}" srcOrd="6" destOrd="0" presId="urn:microsoft.com/office/officeart/2018/5/layout/IconCircleLabelList"/>
    <dgm:cxn modelId="{E406BAA4-FE3B-4A80-9FB4-F59433016203}" type="presParOf" srcId="{2D962753-1CBB-4B7C-9BC3-280A2B33A80A}" destId="{05ADD3E3-1B47-460C-8C1B-E7C5F3B7BE6A}" srcOrd="0" destOrd="0" presId="urn:microsoft.com/office/officeart/2018/5/layout/IconCircleLabelList"/>
    <dgm:cxn modelId="{A6A7B03E-7A25-4F01-B9B1-F700AB5C3E40}" type="presParOf" srcId="{2D962753-1CBB-4B7C-9BC3-280A2B33A80A}" destId="{5CCD60AB-3C07-462C-898C-E6F1D8BA53E0}" srcOrd="1" destOrd="0" presId="urn:microsoft.com/office/officeart/2018/5/layout/IconCircleLabelList"/>
    <dgm:cxn modelId="{969F4B7F-FA39-4EE6-939A-356BEFAB2454}" type="presParOf" srcId="{2D962753-1CBB-4B7C-9BC3-280A2B33A80A}" destId="{C3B30915-058A-465A-B70B-11C24A87EFB4}" srcOrd="2" destOrd="0" presId="urn:microsoft.com/office/officeart/2018/5/layout/IconCircleLabelList"/>
    <dgm:cxn modelId="{B0AF3F8C-1CB5-4130-9AE8-E5E63553EFE9}" type="presParOf" srcId="{2D962753-1CBB-4B7C-9BC3-280A2B33A80A}" destId="{EDA000D4-6840-4295-B0A1-275F712FCA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22B06D-E8D4-4EFC-8996-871892BD503E}"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DF977347-3382-4AE1-975D-5158B38021DB}">
      <dgm:prSet/>
      <dgm:spPr/>
      <dgm:t>
        <a:bodyPr/>
        <a:lstStyle/>
        <a:p>
          <a:r>
            <a:rPr lang="en-US"/>
            <a:t>The trends in intelligence management have been evolving and changing, because there are often new strategic threats, actors, challenges, and trends in crime and criminality; hence intelligence itself must be dynamic albeit adaptive</a:t>
          </a:r>
        </a:p>
      </dgm:t>
    </dgm:pt>
    <dgm:pt modelId="{C17D216F-D358-4010-9AC0-A364F37CCE63}" type="parTrans" cxnId="{20D40D8E-C9F1-49B8-918A-6CE7BD94577C}">
      <dgm:prSet/>
      <dgm:spPr/>
      <dgm:t>
        <a:bodyPr/>
        <a:lstStyle/>
        <a:p>
          <a:endParaRPr lang="en-US"/>
        </a:p>
      </dgm:t>
    </dgm:pt>
    <dgm:pt modelId="{D3022983-6B44-4958-B494-7558BF6C393E}" type="sibTrans" cxnId="{20D40D8E-C9F1-49B8-918A-6CE7BD94577C}">
      <dgm:prSet/>
      <dgm:spPr/>
      <dgm:t>
        <a:bodyPr/>
        <a:lstStyle/>
        <a:p>
          <a:endParaRPr lang="en-US"/>
        </a:p>
      </dgm:t>
    </dgm:pt>
    <dgm:pt modelId="{70A03616-F3C7-489C-B746-DD4D8017DB4B}">
      <dgm:prSet/>
      <dgm:spPr/>
      <dgm:t>
        <a:bodyPr/>
        <a:lstStyle/>
        <a:p>
          <a:r>
            <a:rPr lang="en-US" dirty="0"/>
            <a:t>To </a:t>
          </a:r>
          <a:r>
            <a:rPr lang="en-US" dirty="0" err="1"/>
            <a:t>analyse</a:t>
          </a:r>
          <a:r>
            <a:rPr lang="en-US" dirty="0"/>
            <a:t> the current international security environment more efficiently, it is essential to explore these current challenges and trends since they determine the national security settings of countries</a:t>
          </a:r>
        </a:p>
      </dgm:t>
    </dgm:pt>
    <dgm:pt modelId="{F307E867-E775-4C11-8FA3-1FD640E644D9}" type="parTrans" cxnId="{A48DA99D-C527-4852-8ECE-4CE45BFA4813}">
      <dgm:prSet/>
      <dgm:spPr/>
      <dgm:t>
        <a:bodyPr/>
        <a:lstStyle/>
        <a:p>
          <a:endParaRPr lang="en-US"/>
        </a:p>
      </dgm:t>
    </dgm:pt>
    <dgm:pt modelId="{95694ECB-E854-4E83-86B4-63C5DE1A8126}" type="sibTrans" cxnId="{A48DA99D-C527-4852-8ECE-4CE45BFA4813}">
      <dgm:prSet/>
      <dgm:spPr/>
      <dgm:t>
        <a:bodyPr/>
        <a:lstStyle/>
        <a:p>
          <a:endParaRPr lang="en-US"/>
        </a:p>
      </dgm:t>
    </dgm:pt>
    <dgm:pt modelId="{CA450F01-DDF9-4914-A930-03B1CDC201D9}">
      <dgm:prSet/>
      <dgm:spPr/>
      <dgm:t>
        <a:bodyPr/>
        <a:lstStyle/>
        <a:p>
          <a:r>
            <a:rPr lang="en-US"/>
            <a:t>Accordingly the current challenges in intelligence could be categorised into four groups namely:  technological, financial, organizational, and political</a:t>
          </a:r>
        </a:p>
      </dgm:t>
    </dgm:pt>
    <dgm:pt modelId="{0126558F-ACD6-460D-A86C-0CAFA439FD03}" type="parTrans" cxnId="{3901BB54-5177-4191-8217-D43E9A24F4AC}">
      <dgm:prSet/>
      <dgm:spPr/>
      <dgm:t>
        <a:bodyPr/>
        <a:lstStyle/>
        <a:p>
          <a:endParaRPr lang="en-US"/>
        </a:p>
      </dgm:t>
    </dgm:pt>
    <dgm:pt modelId="{D6A5727C-20CA-4A94-B0C3-5CD0E6CEEFB0}" type="sibTrans" cxnId="{3901BB54-5177-4191-8217-D43E9A24F4AC}">
      <dgm:prSet/>
      <dgm:spPr/>
      <dgm:t>
        <a:bodyPr/>
        <a:lstStyle/>
        <a:p>
          <a:endParaRPr lang="en-US"/>
        </a:p>
      </dgm:t>
    </dgm:pt>
    <dgm:pt modelId="{24D4F8DF-A0C1-46F8-A8F7-A69D2BD3B822}" type="pres">
      <dgm:prSet presAssocID="{0722B06D-E8D4-4EFC-8996-871892BD503E}" presName="hierChild1" presStyleCnt="0">
        <dgm:presLayoutVars>
          <dgm:chPref val="1"/>
          <dgm:dir/>
          <dgm:animOne val="branch"/>
          <dgm:animLvl val="lvl"/>
          <dgm:resizeHandles/>
        </dgm:presLayoutVars>
      </dgm:prSet>
      <dgm:spPr/>
    </dgm:pt>
    <dgm:pt modelId="{82EFAE41-6517-4348-AE2F-E0E534B777B0}" type="pres">
      <dgm:prSet presAssocID="{DF977347-3382-4AE1-975D-5158B38021DB}" presName="hierRoot1" presStyleCnt="0"/>
      <dgm:spPr/>
    </dgm:pt>
    <dgm:pt modelId="{5F20DDC3-0A77-40F3-9BDF-C6D44584C0FD}" type="pres">
      <dgm:prSet presAssocID="{DF977347-3382-4AE1-975D-5158B38021DB}" presName="composite" presStyleCnt="0"/>
      <dgm:spPr/>
    </dgm:pt>
    <dgm:pt modelId="{5E7F46EA-C8F2-4E9F-996A-AD17B26C8007}" type="pres">
      <dgm:prSet presAssocID="{DF977347-3382-4AE1-975D-5158B38021DB}" presName="background" presStyleLbl="node0" presStyleIdx="0" presStyleCnt="3"/>
      <dgm:spPr/>
    </dgm:pt>
    <dgm:pt modelId="{ECC44032-5AD6-4150-B819-C3427301D22F}" type="pres">
      <dgm:prSet presAssocID="{DF977347-3382-4AE1-975D-5158B38021DB}" presName="text" presStyleLbl="fgAcc0" presStyleIdx="0" presStyleCnt="3">
        <dgm:presLayoutVars>
          <dgm:chPref val="3"/>
        </dgm:presLayoutVars>
      </dgm:prSet>
      <dgm:spPr/>
    </dgm:pt>
    <dgm:pt modelId="{0C7E673E-F099-4EE5-939D-D845F44BD782}" type="pres">
      <dgm:prSet presAssocID="{DF977347-3382-4AE1-975D-5158B38021DB}" presName="hierChild2" presStyleCnt="0"/>
      <dgm:spPr/>
    </dgm:pt>
    <dgm:pt modelId="{156B2FFE-0AF0-4453-A3AD-E6875A739E83}" type="pres">
      <dgm:prSet presAssocID="{70A03616-F3C7-489C-B746-DD4D8017DB4B}" presName="hierRoot1" presStyleCnt="0"/>
      <dgm:spPr/>
    </dgm:pt>
    <dgm:pt modelId="{1CE0F5FC-85A8-44FD-A7B5-3FD7F3581CA7}" type="pres">
      <dgm:prSet presAssocID="{70A03616-F3C7-489C-B746-DD4D8017DB4B}" presName="composite" presStyleCnt="0"/>
      <dgm:spPr/>
    </dgm:pt>
    <dgm:pt modelId="{7D6EBE4C-44A5-4CB2-98A2-C87CE5EDA7BC}" type="pres">
      <dgm:prSet presAssocID="{70A03616-F3C7-489C-B746-DD4D8017DB4B}" presName="background" presStyleLbl="node0" presStyleIdx="1" presStyleCnt="3"/>
      <dgm:spPr/>
    </dgm:pt>
    <dgm:pt modelId="{B5E1C2A9-3EAE-426C-B03B-42A99079EB17}" type="pres">
      <dgm:prSet presAssocID="{70A03616-F3C7-489C-B746-DD4D8017DB4B}" presName="text" presStyleLbl="fgAcc0" presStyleIdx="1" presStyleCnt="3">
        <dgm:presLayoutVars>
          <dgm:chPref val="3"/>
        </dgm:presLayoutVars>
      </dgm:prSet>
      <dgm:spPr/>
    </dgm:pt>
    <dgm:pt modelId="{422A05BB-F5BD-41F4-BF6A-AAF1E6D858A5}" type="pres">
      <dgm:prSet presAssocID="{70A03616-F3C7-489C-B746-DD4D8017DB4B}" presName="hierChild2" presStyleCnt="0"/>
      <dgm:spPr/>
    </dgm:pt>
    <dgm:pt modelId="{A881EBD6-C303-4F90-B6AC-5B68BB91C221}" type="pres">
      <dgm:prSet presAssocID="{CA450F01-DDF9-4914-A930-03B1CDC201D9}" presName="hierRoot1" presStyleCnt="0"/>
      <dgm:spPr/>
    </dgm:pt>
    <dgm:pt modelId="{F1EA8C14-8633-45C9-AF89-015DA0FAB2D7}" type="pres">
      <dgm:prSet presAssocID="{CA450F01-DDF9-4914-A930-03B1CDC201D9}" presName="composite" presStyleCnt="0"/>
      <dgm:spPr/>
    </dgm:pt>
    <dgm:pt modelId="{4A7ED23F-C7A1-4D82-A316-51A07FAFF1E8}" type="pres">
      <dgm:prSet presAssocID="{CA450F01-DDF9-4914-A930-03B1CDC201D9}" presName="background" presStyleLbl="node0" presStyleIdx="2" presStyleCnt="3"/>
      <dgm:spPr/>
    </dgm:pt>
    <dgm:pt modelId="{20C8A46F-E859-4A5D-B18E-3177B2D046EB}" type="pres">
      <dgm:prSet presAssocID="{CA450F01-DDF9-4914-A930-03B1CDC201D9}" presName="text" presStyleLbl="fgAcc0" presStyleIdx="2" presStyleCnt="3">
        <dgm:presLayoutVars>
          <dgm:chPref val="3"/>
        </dgm:presLayoutVars>
      </dgm:prSet>
      <dgm:spPr/>
    </dgm:pt>
    <dgm:pt modelId="{5390BB7A-2ABF-4735-A7A7-33C75BE6175A}" type="pres">
      <dgm:prSet presAssocID="{CA450F01-DDF9-4914-A930-03B1CDC201D9}" presName="hierChild2" presStyleCnt="0"/>
      <dgm:spPr/>
    </dgm:pt>
  </dgm:ptLst>
  <dgm:cxnLst>
    <dgm:cxn modelId="{24E0F702-04B7-4B18-A407-7DF365E99A38}" type="presOf" srcId="{70A03616-F3C7-489C-B746-DD4D8017DB4B}" destId="{B5E1C2A9-3EAE-426C-B03B-42A99079EB17}" srcOrd="0" destOrd="0" presId="urn:microsoft.com/office/officeart/2005/8/layout/hierarchy1"/>
    <dgm:cxn modelId="{22933F06-5524-4918-BD4E-271226DEF6F9}" type="presOf" srcId="{CA450F01-DDF9-4914-A930-03B1CDC201D9}" destId="{20C8A46F-E859-4A5D-B18E-3177B2D046EB}" srcOrd="0" destOrd="0" presId="urn:microsoft.com/office/officeart/2005/8/layout/hierarchy1"/>
    <dgm:cxn modelId="{3901BB54-5177-4191-8217-D43E9A24F4AC}" srcId="{0722B06D-E8D4-4EFC-8996-871892BD503E}" destId="{CA450F01-DDF9-4914-A930-03B1CDC201D9}" srcOrd="2" destOrd="0" parTransId="{0126558F-ACD6-460D-A86C-0CAFA439FD03}" sibTransId="{D6A5727C-20CA-4A94-B0C3-5CD0E6CEEFB0}"/>
    <dgm:cxn modelId="{20D40D8E-C9F1-49B8-918A-6CE7BD94577C}" srcId="{0722B06D-E8D4-4EFC-8996-871892BD503E}" destId="{DF977347-3382-4AE1-975D-5158B38021DB}" srcOrd="0" destOrd="0" parTransId="{C17D216F-D358-4010-9AC0-A364F37CCE63}" sibTransId="{D3022983-6B44-4958-B494-7558BF6C393E}"/>
    <dgm:cxn modelId="{A48DA99D-C527-4852-8ECE-4CE45BFA4813}" srcId="{0722B06D-E8D4-4EFC-8996-871892BD503E}" destId="{70A03616-F3C7-489C-B746-DD4D8017DB4B}" srcOrd="1" destOrd="0" parTransId="{F307E867-E775-4C11-8FA3-1FD640E644D9}" sibTransId="{95694ECB-E854-4E83-86B4-63C5DE1A8126}"/>
    <dgm:cxn modelId="{AFB58BDD-49AA-43D0-9E16-F79EF928D2EE}" type="presOf" srcId="{0722B06D-E8D4-4EFC-8996-871892BD503E}" destId="{24D4F8DF-A0C1-46F8-A8F7-A69D2BD3B822}" srcOrd="0" destOrd="0" presId="urn:microsoft.com/office/officeart/2005/8/layout/hierarchy1"/>
    <dgm:cxn modelId="{DF8F11F3-BB49-4988-989F-7A05B4162B7D}" type="presOf" srcId="{DF977347-3382-4AE1-975D-5158B38021DB}" destId="{ECC44032-5AD6-4150-B819-C3427301D22F}" srcOrd="0" destOrd="0" presId="urn:microsoft.com/office/officeart/2005/8/layout/hierarchy1"/>
    <dgm:cxn modelId="{26A1A6C7-7BCA-4CA2-9D17-B6448AC68AD8}" type="presParOf" srcId="{24D4F8DF-A0C1-46F8-A8F7-A69D2BD3B822}" destId="{82EFAE41-6517-4348-AE2F-E0E534B777B0}" srcOrd="0" destOrd="0" presId="urn:microsoft.com/office/officeart/2005/8/layout/hierarchy1"/>
    <dgm:cxn modelId="{41770FA2-43E2-4F88-B20E-ADF18620C9B1}" type="presParOf" srcId="{82EFAE41-6517-4348-AE2F-E0E534B777B0}" destId="{5F20DDC3-0A77-40F3-9BDF-C6D44584C0FD}" srcOrd="0" destOrd="0" presId="urn:microsoft.com/office/officeart/2005/8/layout/hierarchy1"/>
    <dgm:cxn modelId="{FBCA87F6-7323-4338-B45B-AAC0E67B612E}" type="presParOf" srcId="{5F20DDC3-0A77-40F3-9BDF-C6D44584C0FD}" destId="{5E7F46EA-C8F2-4E9F-996A-AD17B26C8007}" srcOrd="0" destOrd="0" presId="urn:microsoft.com/office/officeart/2005/8/layout/hierarchy1"/>
    <dgm:cxn modelId="{537EBB2C-2ED5-472D-AE2C-DBE39B47CC5E}" type="presParOf" srcId="{5F20DDC3-0A77-40F3-9BDF-C6D44584C0FD}" destId="{ECC44032-5AD6-4150-B819-C3427301D22F}" srcOrd="1" destOrd="0" presId="urn:microsoft.com/office/officeart/2005/8/layout/hierarchy1"/>
    <dgm:cxn modelId="{F6C852E4-C7C5-49F4-A3AC-D001D19010EA}" type="presParOf" srcId="{82EFAE41-6517-4348-AE2F-E0E534B777B0}" destId="{0C7E673E-F099-4EE5-939D-D845F44BD782}" srcOrd="1" destOrd="0" presId="urn:microsoft.com/office/officeart/2005/8/layout/hierarchy1"/>
    <dgm:cxn modelId="{39F655F2-C56A-41D4-AA1A-B7F14F7CF83A}" type="presParOf" srcId="{24D4F8DF-A0C1-46F8-A8F7-A69D2BD3B822}" destId="{156B2FFE-0AF0-4453-A3AD-E6875A739E83}" srcOrd="1" destOrd="0" presId="urn:microsoft.com/office/officeart/2005/8/layout/hierarchy1"/>
    <dgm:cxn modelId="{375F42FD-14A0-494D-808E-FFF90BCC0559}" type="presParOf" srcId="{156B2FFE-0AF0-4453-A3AD-E6875A739E83}" destId="{1CE0F5FC-85A8-44FD-A7B5-3FD7F3581CA7}" srcOrd="0" destOrd="0" presId="urn:microsoft.com/office/officeart/2005/8/layout/hierarchy1"/>
    <dgm:cxn modelId="{1FBA749B-B03B-4543-87FD-2BAB716FD062}" type="presParOf" srcId="{1CE0F5FC-85A8-44FD-A7B5-3FD7F3581CA7}" destId="{7D6EBE4C-44A5-4CB2-98A2-C87CE5EDA7BC}" srcOrd="0" destOrd="0" presId="urn:microsoft.com/office/officeart/2005/8/layout/hierarchy1"/>
    <dgm:cxn modelId="{78EA047E-CE3D-4F70-BF7F-B40A3ACC1BE2}" type="presParOf" srcId="{1CE0F5FC-85A8-44FD-A7B5-3FD7F3581CA7}" destId="{B5E1C2A9-3EAE-426C-B03B-42A99079EB17}" srcOrd="1" destOrd="0" presId="urn:microsoft.com/office/officeart/2005/8/layout/hierarchy1"/>
    <dgm:cxn modelId="{FE68FFF9-7F38-412B-A788-35FB65E1E86F}" type="presParOf" srcId="{156B2FFE-0AF0-4453-A3AD-E6875A739E83}" destId="{422A05BB-F5BD-41F4-BF6A-AAF1E6D858A5}" srcOrd="1" destOrd="0" presId="urn:microsoft.com/office/officeart/2005/8/layout/hierarchy1"/>
    <dgm:cxn modelId="{9EDFAA52-32FE-4F32-9104-98FE43716DE1}" type="presParOf" srcId="{24D4F8DF-A0C1-46F8-A8F7-A69D2BD3B822}" destId="{A881EBD6-C303-4F90-B6AC-5B68BB91C221}" srcOrd="2" destOrd="0" presId="urn:microsoft.com/office/officeart/2005/8/layout/hierarchy1"/>
    <dgm:cxn modelId="{8BF3AD52-AFC6-446B-805F-122B1286307A}" type="presParOf" srcId="{A881EBD6-C303-4F90-B6AC-5B68BB91C221}" destId="{F1EA8C14-8633-45C9-AF89-015DA0FAB2D7}" srcOrd="0" destOrd="0" presId="urn:microsoft.com/office/officeart/2005/8/layout/hierarchy1"/>
    <dgm:cxn modelId="{D76D33D9-EDC0-497B-BB88-9FDCE3900FDF}" type="presParOf" srcId="{F1EA8C14-8633-45C9-AF89-015DA0FAB2D7}" destId="{4A7ED23F-C7A1-4D82-A316-51A07FAFF1E8}" srcOrd="0" destOrd="0" presId="urn:microsoft.com/office/officeart/2005/8/layout/hierarchy1"/>
    <dgm:cxn modelId="{11292579-FBE6-4541-A307-97EAE6086DAD}" type="presParOf" srcId="{F1EA8C14-8633-45C9-AF89-015DA0FAB2D7}" destId="{20C8A46F-E859-4A5D-B18E-3177B2D046EB}" srcOrd="1" destOrd="0" presId="urn:microsoft.com/office/officeart/2005/8/layout/hierarchy1"/>
    <dgm:cxn modelId="{EB51ADAC-2004-4F2D-BC56-4A5642E67C35}" type="presParOf" srcId="{A881EBD6-C303-4F90-B6AC-5B68BB91C221}" destId="{5390BB7A-2ABF-4735-A7A7-33C75BE617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D985AD-2C14-42A2-8FA6-985DD67B00AF}"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F88D1ACE-A2F9-41C2-888A-41E85E5AFB58}">
      <dgm:prSet/>
      <dgm:spPr/>
      <dgm:t>
        <a:bodyPr/>
        <a:lstStyle/>
        <a:p>
          <a:r>
            <a:rPr lang="en-US"/>
            <a:t>Nigeria is currently grappling with a lot of security challenges notably insurgency, terrorism, unemployment, poverty, movements for self-determination; the efforts of the Federal and State Governments in tackling these challenges have significantly arrested the excesses of insurgent and terrorists including other forms of criminality</a:t>
          </a:r>
        </a:p>
      </dgm:t>
    </dgm:pt>
    <dgm:pt modelId="{776FC043-36CC-45A3-9151-1E735E5D642A}" type="parTrans" cxnId="{498B2FCA-954F-43F5-9564-D82199312899}">
      <dgm:prSet/>
      <dgm:spPr/>
      <dgm:t>
        <a:bodyPr/>
        <a:lstStyle/>
        <a:p>
          <a:endParaRPr lang="en-US"/>
        </a:p>
      </dgm:t>
    </dgm:pt>
    <dgm:pt modelId="{8FBDA9AD-4F87-44C7-8546-269E9F64231E}" type="sibTrans" cxnId="{498B2FCA-954F-43F5-9564-D82199312899}">
      <dgm:prSet/>
      <dgm:spPr/>
      <dgm:t>
        <a:bodyPr/>
        <a:lstStyle/>
        <a:p>
          <a:endParaRPr lang="en-US"/>
        </a:p>
      </dgm:t>
    </dgm:pt>
    <dgm:pt modelId="{2C67C226-9A99-4DE1-810C-11E6E3051902}">
      <dgm:prSet/>
      <dgm:spPr/>
      <dgm:t>
        <a:bodyPr/>
        <a:lstStyle/>
        <a:p>
          <a:r>
            <a:rPr lang="en-US"/>
            <a:t>The promulgation of the NCMD and Police Act are commendable efforts that have redefined and enhanced the management of intelligence; notwithstanding more needs to be done to further positively impact security challenges and this demands a Comprehensive albeit Whole of Government Approach, with technology driven approaches that employs the use of drones, CCTV, AI, machine learning, forensic laboratory, etc</a:t>
          </a:r>
        </a:p>
      </dgm:t>
    </dgm:pt>
    <dgm:pt modelId="{F8BC7D45-688F-4A1F-A893-B839EFD965E7}" type="parTrans" cxnId="{77F8398D-DFD5-4E4A-8DE3-480EAAE51C9D}">
      <dgm:prSet/>
      <dgm:spPr/>
      <dgm:t>
        <a:bodyPr/>
        <a:lstStyle/>
        <a:p>
          <a:endParaRPr lang="en-US"/>
        </a:p>
      </dgm:t>
    </dgm:pt>
    <dgm:pt modelId="{99FED5E6-2C00-47FC-8449-6813C85E4C23}" type="sibTrans" cxnId="{77F8398D-DFD5-4E4A-8DE3-480EAAE51C9D}">
      <dgm:prSet/>
      <dgm:spPr/>
      <dgm:t>
        <a:bodyPr/>
        <a:lstStyle/>
        <a:p>
          <a:endParaRPr lang="en-US"/>
        </a:p>
      </dgm:t>
    </dgm:pt>
    <dgm:pt modelId="{4AFF837F-4F07-46C9-BE3B-337187F6CAAB}" type="pres">
      <dgm:prSet presAssocID="{90D985AD-2C14-42A2-8FA6-985DD67B00AF}" presName="hierChild1" presStyleCnt="0">
        <dgm:presLayoutVars>
          <dgm:chPref val="1"/>
          <dgm:dir/>
          <dgm:animOne val="branch"/>
          <dgm:animLvl val="lvl"/>
          <dgm:resizeHandles/>
        </dgm:presLayoutVars>
      </dgm:prSet>
      <dgm:spPr/>
    </dgm:pt>
    <dgm:pt modelId="{6E5DAB7A-4ACE-46FA-87C2-7A356CBE11ED}" type="pres">
      <dgm:prSet presAssocID="{F88D1ACE-A2F9-41C2-888A-41E85E5AFB58}" presName="hierRoot1" presStyleCnt="0"/>
      <dgm:spPr/>
    </dgm:pt>
    <dgm:pt modelId="{0E56A829-C393-44E9-B4C4-2FBD0F92D5CF}" type="pres">
      <dgm:prSet presAssocID="{F88D1ACE-A2F9-41C2-888A-41E85E5AFB58}" presName="composite" presStyleCnt="0"/>
      <dgm:spPr/>
    </dgm:pt>
    <dgm:pt modelId="{EF2DF21C-A8A4-4C6C-9D98-5C557002B534}" type="pres">
      <dgm:prSet presAssocID="{F88D1ACE-A2F9-41C2-888A-41E85E5AFB58}" presName="background" presStyleLbl="node0" presStyleIdx="0" presStyleCnt="2"/>
      <dgm:spPr/>
    </dgm:pt>
    <dgm:pt modelId="{A7BB04CA-D8D2-446B-9964-C78DDA7C9CCA}" type="pres">
      <dgm:prSet presAssocID="{F88D1ACE-A2F9-41C2-888A-41E85E5AFB58}" presName="text" presStyleLbl="fgAcc0" presStyleIdx="0" presStyleCnt="2">
        <dgm:presLayoutVars>
          <dgm:chPref val="3"/>
        </dgm:presLayoutVars>
      </dgm:prSet>
      <dgm:spPr/>
    </dgm:pt>
    <dgm:pt modelId="{CEFA8D03-33FA-414F-A0A7-A32D8CBC4206}" type="pres">
      <dgm:prSet presAssocID="{F88D1ACE-A2F9-41C2-888A-41E85E5AFB58}" presName="hierChild2" presStyleCnt="0"/>
      <dgm:spPr/>
    </dgm:pt>
    <dgm:pt modelId="{81093F29-A3AC-4AB5-B7F9-3CA451C47262}" type="pres">
      <dgm:prSet presAssocID="{2C67C226-9A99-4DE1-810C-11E6E3051902}" presName="hierRoot1" presStyleCnt="0"/>
      <dgm:spPr/>
    </dgm:pt>
    <dgm:pt modelId="{338A12B3-8A83-4AE3-90E4-E22E4407135E}" type="pres">
      <dgm:prSet presAssocID="{2C67C226-9A99-4DE1-810C-11E6E3051902}" presName="composite" presStyleCnt="0"/>
      <dgm:spPr/>
    </dgm:pt>
    <dgm:pt modelId="{BF47DC4A-647F-467A-97B9-0B4009CA1768}" type="pres">
      <dgm:prSet presAssocID="{2C67C226-9A99-4DE1-810C-11E6E3051902}" presName="background" presStyleLbl="node0" presStyleIdx="1" presStyleCnt="2"/>
      <dgm:spPr/>
    </dgm:pt>
    <dgm:pt modelId="{6D6AC167-A1F3-4BE9-BD7F-D2107516F68B}" type="pres">
      <dgm:prSet presAssocID="{2C67C226-9A99-4DE1-810C-11E6E3051902}" presName="text" presStyleLbl="fgAcc0" presStyleIdx="1" presStyleCnt="2">
        <dgm:presLayoutVars>
          <dgm:chPref val="3"/>
        </dgm:presLayoutVars>
      </dgm:prSet>
      <dgm:spPr/>
    </dgm:pt>
    <dgm:pt modelId="{7D8018AC-9D62-4D2B-B8EA-433E72229112}" type="pres">
      <dgm:prSet presAssocID="{2C67C226-9A99-4DE1-810C-11E6E3051902}" presName="hierChild2" presStyleCnt="0"/>
      <dgm:spPr/>
    </dgm:pt>
  </dgm:ptLst>
  <dgm:cxnLst>
    <dgm:cxn modelId="{5C70565A-AB25-4074-A4B0-965F03CA10BC}" type="presOf" srcId="{F88D1ACE-A2F9-41C2-888A-41E85E5AFB58}" destId="{A7BB04CA-D8D2-446B-9964-C78DDA7C9CCA}" srcOrd="0" destOrd="0" presId="urn:microsoft.com/office/officeart/2005/8/layout/hierarchy1"/>
    <dgm:cxn modelId="{63102280-2663-4385-B956-FA208FCA5F0F}" type="presOf" srcId="{90D985AD-2C14-42A2-8FA6-985DD67B00AF}" destId="{4AFF837F-4F07-46C9-BE3B-337187F6CAAB}" srcOrd="0" destOrd="0" presId="urn:microsoft.com/office/officeart/2005/8/layout/hierarchy1"/>
    <dgm:cxn modelId="{77F8398D-DFD5-4E4A-8DE3-480EAAE51C9D}" srcId="{90D985AD-2C14-42A2-8FA6-985DD67B00AF}" destId="{2C67C226-9A99-4DE1-810C-11E6E3051902}" srcOrd="1" destOrd="0" parTransId="{F8BC7D45-688F-4A1F-A893-B839EFD965E7}" sibTransId="{99FED5E6-2C00-47FC-8449-6813C85E4C23}"/>
    <dgm:cxn modelId="{E7D794A8-8C7C-4CDC-A503-83D2FCF131E5}" type="presOf" srcId="{2C67C226-9A99-4DE1-810C-11E6E3051902}" destId="{6D6AC167-A1F3-4BE9-BD7F-D2107516F68B}" srcOrd="0" destOrd="0" presId="urn:microsoft.com/office/officeart/2005/8/layout/hierarchy1"/>
    <dgm:cxn modelId="{498B2FCA-954F-43F5-9564-D82199312899}" srcId="{90D985AD-2C14-42A2-8FA6-985DD67B00AF}" destId="{F88D1ACE-A2F9-41C2-888A-41E85E5AFB58}" srcOrd="0" destOrd="0" parTransId="{776FC043-36CC-45A3-9151-1E735E5D642A}" sibTransId="{8FBDA9AD-4F87-44C7-8546-269E9F64231E}"/>
    <dgm:cxn modelId="{EC091A94-0482-4A7E-9900-44DB21D14EB0}" type="presParOf" srcId="{4AFF837F-4F07-46C9-BE3B-337187F6CAAB}" destId="{6E5DAB7A-4ACE-46FA-87C2-7A356CBE11ED}" srcOrd="0" destOrd="0" presId="urn:microsoft.com/office/officeart/2005/8/layout/hierarchy1"/>
    <dgm:cxn modelId="{7145B145-9382-4B2C-9DD8-42441C98FD58}" type="presParOf" srcId="{6E5DAB7A-4ACE-46FA-87C2-7A356CBE11ED}" destId="{0E56A829-C393-44E9-B4C4-2FBD0F92D5CF}" srcOrd="0" destOrd="0" presId="urn:microsoft.com/office/officeart/2005/8/layout/hierarchy1"/>
    <dgm:cxn modelId="{5E6D2600-52F1-4A05-843B-2656B18FC97C}" type="presParOf" srcId="{0E56A829-C393-44E9-B4C4-2FBD0F92D5CF}" destId="{EF2DF21C-A8A4-4C6C-9D98-5C557002B534}" srcOrd="0" destOrd="0" presId="urn:microsoft.com/office/officeart/2005/8/layout/hierarchy1"/>
    <dgm:cxn modelId="{46D8FD38-5DE3-493C-BCA4-E672811C56B9}" type="presParOf" srcId="{0E56A829-C393-44E9-B4C4-2FBD0F92D5CF}" destId="{A7BB04CA-D8D2-446B-9964-C78DDA7C9CCA}" srcOrd="1" destOrd="0" presId="urn:microsoft.com/office/officeart/2005/8/layout/hierarchy1"/>
    <dgm:cxn modelId="{02AAB0AF-1639-4978-99AD-766E1581EB52}" type="presParOf" srcId="{6E5DAB7A-4ACE-46FA-87C2-7A356CBE11ED}" destId="{CEFA8D03-33FA-414F-A0A7-A32D8CBC4206}" srcOrd="1" destOrd="0" presId="urn:microsoft.com/office/officeart/2005/8/layout/hierarchy1"/>
    <dgm:cxn modelId="{D4B2D92D-F2B4-4231-AD3C-FF37F785BBFE}" type="presParOf" srcId="{4AFF837F-4F07-46C9-BE3B-337187F6CAAB}" destId="{81093F29-A3AC-4AB5-B7F9-3CA451C47262}" srcOrd="1" destOrd="0" presId="urn:microsoft.com/office/officeart/2005/8/layout/hierarchy1"/>
    <dgm:cxn modelId="{36DD16EC-8C43-4693-9C24-BA8A5F3A6537}" type="presParOf" srcId="{81093F29-A3AC-4AB5-B7F9-3CA451C47262}" destId="{338A12B3-8A83-4AE3-90E4-E22E4407135E}" srcOrd="0" destOrd="0" presId="urn:microsoft.com/office/officeart/2005/8/layout/hierarchy1"/>
    <dgm:cxn modelId="{73F94806-C6C9-446C-A8BA-23B921B99DD8}" type="presParOf" srcId="{338A12B3-8A83-4AE3-90E4-E22E4407135E}" destId="{BF47DC4A-647F-467A-97B9-0B4009CA1768}" srcOrd="0" destOrd="0" presId="urn:microsoft.com/office/officeart/2005/8/layout/hierarchy1"/>
    <dgm:cxn modelId="{A9166276-12C9-4873-BD32-083EF5E4684A}" type="presParOf" srcId="{338A12B3-8A83-4AE3-90E4-E22E4407135E}" destId="{6D6AC167-A1F3-4BE9-BD7F-D2107516F68B}" srcOrd="1" destOrd="0" presId="urn:microsoft.com/office/officeart/2005/8/layout/hierarchy1"/>
    <dgm:cxn modelId="{0B976669-C5BB-4BF4-A7E3-9DF97CA6CDBF}" type="presParOf" srcId="{81093F29-A3AC-4AB5-B7F9-3CA451C47262}" destId="{7D8018AC-9D62-4D2B-B8EA-433E722291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14833-BF53-4596-8CF3-067AE18C3617}">
      <dsp:nvSpPr>
        <dsp:cNvPr id="0" name=""/>
        <dsp:cNvSpPr/>
      </dsp:nvSpPr>
      <dsp:spPr>
        <a:xfrm>
          <a:off x="339167" y="1194027"/>
          <a:ext cx="1055109" cy="10551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3A863-D4FE-4D65-AAD8-D8D45D41533B}">
      <dsp:nvSpPr>
        <dsp:cNvPr id="0" name=""/>
        <dsp:cNvSpPr/>
      </dsp:nvSpPr>
      <dsp:spPr>
        <a:xfrm>
          <a:off x="564026" y="1446920"/>
          <a:ext cx="605390" cy="605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F40D5C-A93C-40CA-A2E0-5B0A125A49B7}">
      <dsp:nvSpPr>
        <dsp:cNvPr id="0" name=""/>
        <dsp:cNvSpPr/>
      </dsp:nvSpPr>
      <dsp:spPr>
        <a:xfrm>
          <a:off x="1878" y="2605811"/>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dirty="0">
              <a:latin typeface="Baskerville Old Face" panose="02020602080505020303" pitchFamily="18" charset="0"/>
            </a:rPr>
            <a:t>Intelligence</a:t>
          </a:r>
        </a:p>
      </dsp:txBody>
      <dsp:txXfrm>
        <a:off x="1878" y="2605811"/>
        <a:ext cx="1729687" cy="691875"/>
      </dsp:txXfrm>
    </dsp:sp>
    <dsp:sp modelId="{AF1F659C-5283-4F6D-9C2E-CADEC53FFC8B}">
      <dsp:nvSpPr>
        <dsp:cNvPr id="0" name=""/>
        <dsp:cNvSpPr/>
      </dsp:nvSpPr>
      <dsp:spPr>
        <a:xfrm>
          <a:off x="2371550" y="1222061"/>
          <a:ext cx="1055109" cy="10551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D82EB5-2A0A-4A12-B4C6-46583ECC25BA}">
      <dsp:nvSpPr>
        <dsp:cNvPr id="0" name=""/>
        <dsp:cNvSpPr/>
      </dsp:nvSpPr>
      <dsp:spPr>
        <a:xfrm>
          <a:off x="2596409" y="1446920"/>
          <a:ext cx="605390" cy="605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4E15F2-C5B3-4522-AC35-E472038B6045}">
      <dsp:nvSpPr>
        <dsp:cNvPr id="0" name=""/>
        <dsp:cNvSpPr/>
      </dsp:nvSpPr>
      <dsp:spPr>
        <a:xfrm>
          <a:off x="2034261" y="2605811"/>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dirty="0">
              <a:latin typeface="Baskerville Old Face" panose="02020602080505020303" pitchFamily="18" charset="0"/>
            </a:rPr>
            <a:t>Management</a:t>
          </a:r>
        </a:p>
      </dsp:txBody>
      <dsp:txXfrm>
        <a:off x="2034261" y="2605811"/>
        <a:ext cx="1729687" cy="691875"/>
      </dsp:txXfrm>
    </dsp:sp>
    <dsp:sp modelId="{62599740-91E8-490E-9653-0B54D4F9769D}">
      <dsp:nvSpPr>
        <dsp:cNvPr id="0" name=""/>
        <dsp:cNvSpPr/>
      </dsp:nvSpPr>
      <dsp:spPr>
        <a:xfrm>
          <a:off x="4403933" y="1222061"/>
          <a:ext cx="1055109" cy="10551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9B4D2-14F8-4A41-9C19-4BDE68359761}">
      <dsp:nvSpPr>
        <dsp:cNvPr id="0" name=""/>
        <dsp:cNvSpPr/>
      </dsp:nvSpPr>
      <dsp:spPr>
        <a:xfrm>
          <a:off x="4628792" y="1446920"/>
          <a:ext cx="605390" cy="605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5E5890-E143-416F-802F-3EA545632AEA}">
      <dsp:nvSpPr>
        <dsp:cNvPr id="0" name=""/>
        <dsp:cNvSpPr/>
      </dsp:nvSpPr>
      <dsp:spPr>
        <a:xfrm>
          <a:off x="4066644" y="2605811"/>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dirty="0">
              <a:latin typeface="Baskerville Old Face" panose="02020602080505020303" pitchFamily="18" charset="0"/>
            </a:rPr>
            <a:t>Impact</a:t>
          </a:r>
        </a:p>
      </dsp:txBody>
      <dsp:txXfrm>
        <a:off x="4066644" y="2605811"/>
        <a:ext cx="1729687" cy="691875"/>
      </dsp:txXfrm>
    </dsp:sp>
    <dsp:sp modelId="{05ADD3E3-1B47-460C-8C1B-E7C5F3B7BE6A}">
      <dsp:nvSpPr>
        <dsp:cNvPr id="0" name=""/>
        <dsp:cNvSpPr/>
      </dsp:nvSpPr>
      <dsp:spPr>
        <a:xfrm>
          <a:off x="6436316" y="1222061"/>
          <a:ext cx="1055109" cy="10551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D60AB-3C07-462C-898C-E6F1D8BA53E0}">
      <dsp:nvSpPr>
        <dsp:cNvPr id="0" name=""/>
        <dsp:cNvSpPr/>
      </dsp:nvSpPr>
      <dsp:spPr>
        <a:xfrm>
          <a:off x="6661175" y="1446920"/>
          <a:ext cx="605390" cy="6053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000D4-6840-4295-B0A1-275F712FCA13}">
      <dsp:nvSpPr>
        <dsp:cNvPr id="0" name=""/>
        <dsp:cNvSpPr/>
      </dsp:nvSpPr>
      <dsp:spPr>
        <a:xfrm>
          <a:off x="6099026" y="2605811"/>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dirty="0">
              <a:latin typeface="Baskerville Old Face" panose="02020602080505020303" pitchFamily="18" charset="0"/>
            </a:rPr>
            <a:t>Security</a:t>
          </a:r>
        </a:p>
      </dsp:txBody>
      <dsp:txXfrm>
        <a:off x="6099026" y="2605811"/>
        <a:ext cx="1729687" cy="691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F46EA-C8F2-4E9F-996A-AD17B26C8007}">
      <dsp:nvSpPr>
        <dsp:cNvPr id="0" name=""/>
        <dsp:cNvSpPr/>
      </dsp:nvSpPr>
      <dsp:spPr>
        <a:xfrm>
          <a:off x="0" y="2032158"/>
          <a:ext cx="1714499" cy="1088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C44032-5AD6-4150-B819-C3427301D22F}">
      <dsp:nvSpPr>
        <dsp:cNvPr id="0" name=""/>
        <dsp:cNvSpPr/>
      </dsp:nvSpPr>
      <dsp:spPr>
        <a:xfrm>
          <a:off x="190500" y="2213133"/>
          <a:ext cx="1714499" cy="1088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The trends in intelligence management have been evolving and changing, because there are often new strategic threats, actors, challenges, and trends in crime and criminality; hence intelligence itself must be dynamic albeit adaptive</a:t>
          </a:r>
        </a:p>
      </dsp:txBody>
      <dsp:txXfrm>
        <a:off x="222387" y="2245020"/>
        <a:ext cx="1650725" cy="1024933"/>
      </dsp:txXfrm>
    </dsp:sp>
    <dsp:sp modelId="{7D6EBE4C-44A5-4CB2-98A2-C87CE5EDA7BC}">
      <dsp:nvSpPr>
        <dsp:cNvPr id="0" name=""/>
        <dsp:cNvSpPr/>
      </dsp:nvSpPr>
      <dsp:spPr>
        <a:xfrm>
          <a:off x="2095500" y="2032158"/>
          <a:ext cx="1714499" cy="1088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E1C2A9-3EAE-426C-B03B-42A99079EB17}">
      <dsp:nvSpPr>
        <dsp:cNvPr id="0" name=""/>
        <dsp:cNvSpPr/>
      </dsp:nvSpPr>
      <dsp:spPr>
        <a:xfrm>
          <a:off x="2285999" y="2213133"/>
          <a:ext cx="1714499" cy="1088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To </a:t>
          </a:r>
          <a:r>
            <a:rPr lang="en-US" sz="800" kern="1200" dirty="0" err="1"/>
            <a:t>analyse</a:t>
          </a:r>
          <a:r>
            <a:rPr lang="en-US" sz="800" kern="1200" dirty="0"/>
            <a:t> the current international security environment more efficiently, it is essential to explore these current challenges and trends since they determine the national security settings of countries</a:t>
          </a:r>
        </a:p>
      </dsp:txBody>
      <dsp:txXfrm>
        <a:off x="2317886" y="2245020"/>
        <a:ext cx="1650725" cy="1024933"/>
      </dsp:txXfrm>
    </dsp:sp>
    <dsp:sp modelId="{4A7ED23F-C7A1-4D82-A316-51A07FAFF1E8}">
      <dsp:nvSpPr>
        <dsp:cNvPr id="0" name=""/>
        <dsp:cNvSpPr/>
      </dsp:nvSpPr>
      <dsp:spPr>
        <a:xfrm>
          <a:off x="4190999" y="2032158"/>
          <a:ext cx="1714499" cy="1088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8A46F-E859-4A5D-B18E-3177B2D046EB}">
      <dsp:nvSpPr>
        <dsp:cNvPr id="0" name=""/>
        <dsp:cNvSpPr/>
      </dsp:nvSpPr>
      <dsp:spPr>
        <a:xfrm>
          <a:off x="4381500" y="2213133"/>
          <a:ext cx="1714499" cy="1088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Accordingly the current challenges in intelligence could be categorised into four groups namely:  technological, financial, organizational, and political</a:t>
          </a:r>
        </a:p>
      </dsp:txBody>
      <dsp:txXfrm>
        <a:off x="4413387" y="2245020"/>
        <a:ext cx="1650725" cy="102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DF21C-A8A4-4C6C-9D98-5C557002B534}">
      <dsp:nvSpPr>
        <dsp:cNvPr id="0" name=""/>
        <dsp:cNvSpPr/>
      </dsp:nvSpPr>
      <dsp:spPr>
        <a:xfrm>
          <a:off x="744" y="1699859"/>
          <a:ext cx="2611933" cy="16585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B04CA-D8D2-446B-9964-C78DDA7C9CCA}">
      <dsp:nvSpPr>
        <dsp:cNvPr id="0" name=""/>
        <dsp:cNvSpPr/>
      </dsp:nvSpPr>
      <dsp:spPr>
        <a:xfrm>
          <a:off x="290958" y="1975563"/>
          <a:ext cx="2611933" cy="16585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Nigeria is currently grappling with a lot of security challenges notably insurgency, terrorism, unemployment, poverty, movements for self-determination; the efforts of the Federal and State Governments in tackling these challenges have significantly arrested the excesses of insurgent and terrorists including other forms of criminality</a:t>
          </a:r>
        </a:p>
      </dsp:txBody>
      <dsp:txXfrm>
        <a:off x="339536" y="2024141"/>
        <a:ext cx="2514777" cy="1561421"/>
      </dsp:txXfrm>
    </dsp:sp>
    <dsp:sp modelId="{BF47DC4A-647F-467A-97B9-0B4009CA1768}">
      <dsp:nvSpPr>
        <dsp:cNvPr id="0" name=""/>
        <dsp:cNvSpPr/>
      </dsp:nvSpPr>
      <dsp:spPr>
        <a:xfrm>
          <a:off x="3193107" y="1699859"/>
          <a:ext cx="2611933" cy="16585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AC167-A1F3-4BE9-BD7F-D2107516F68B}">
      <dsp:nvSpPr>
        <dsp:cNvPr id="0" name=""/>
        <dsp:cNvSpPr/>
      </dsp:nvSpPr>
      <dsp:spPr>
        <a:xfrm>
          <a:off x="3483322" y="1975563"/>
          <a:ext cx="2611933" cy="16585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The promulgation of the NCMD and Police Act are commendable efforts that have redefined and enhanced the management of intelligence; notwithstanding more needs to be done to further positively impact security challenges and this demands a Comprehensive albeit Whole of Government Approach, with technology driven approaches that employs the use of drones, CCTV, AI, machine learning, forensic laboratory, etc</a:t>
          </a:r>
        </a:p>
      </dsp:txBody>
      <dsp:txXfrm>
        <a:off x="3531900" y="2024141"/>
        <a:ext cx="2514777" cy="156142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85D5C-0357-46EE-921B-001FF564AD29}" type="datetimeFigureOut">
              <a:rPr lang="en-NG" smtClean="0"/>
              <a:t>05/13/2023</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B3880-6772-4730-87ED-544125B704C1}" type="slidenum">
              <a:rPr lang="en-NG" smtClean="0"/>
              <a:t>‹#›</a:t>
            </a:fld>
            <a:endParaRPr lang="en-NG"/>
          </a:p>
        </p:txBody>
      </p:sp>
    </p:spTree>
    <p:extLst>
      <p:ext uri="{BB962C8B-B14F-4D97-AF65-F5344CB8AC3E}">
        <p14:creationId xmlns:p14="http://schemas.microsoft.com/office/powerpoint/2010/main" val="138132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996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32348a4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32348a4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b30bb4f9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b30bb4f9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fc25fbfc5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fc25fbfc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862397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25102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778861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sp>
        <p:nvSpPr>
          <p:cNvPr id="15" name="Google Shape;15;p3"/>
          <p:cNvSpPr/>
          <p:nvPr/>
        </p:nvSpPr>
        <p:spPr>
          <a:xfrm>
            <a:off x="0" y="0"/>
            <a:ext cx="12192000" cy="6858000"/>
          </a:xfrm>
          <a:prstGeom prst="rect">
            <a:avLst/>
          </a:prstGeom>
          <a:solidFill>
            <a:srgbClr val="142236">
              <a:alpha val="79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8133" y="4572000"/>
            <a:ext cx="12200000" cy="2286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ctrTitle"/>
          </p:nvPr>
        </p:nvSpPr>
        <p:spPr>
          <a:xfrm>
            <a:off x="2082567" y="4027216"/>
            <a:ext cx="9338400" cy="7292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5867">
                <a:solidFill>
                  <a:schemeClr val="lt1"/>
                </a:solidFill>
              </a:defRPr>
            </a:lvl1pPr>
            <a:lvl2pPr lvl="1" rtl="0">
              <a:spcBef>
                <a:spcPts val="0"/>
              </a:spcBef>
              <a:spcAft>
                <a:spcPts val="0"/>
              </a:spcAft>
              <a:buClr>
                <a:schemeClr val="lt1"/>
              </a:buClr>
              <a:buSzPts val="4400"/>
              <a:buNone/>
              <a:defRPr sz="5867">
                <a:solidFill>
                  <a:schemeClr val="lt1"/>
                </a:solidFill>
              </a:defRPr>
            </a:lvl2pPr>
            <a:lvl3pPr lvl="2" rtl="0">
              <a:spcBef>
                <a:spcPts val="0"/>
              </a:spcBef>
              <a:spcAft>
                <a:spcPts val="0"/>
              </a:spcAft>
              <a:buClr>
                <a:schemeClr val="lt1"/>
              </a:buClr>
              <a:buSzPts val="4400"/>
              <a:buNone/>
              <a:defRPr sz="5867">
                <a:solidFill>
                  <a:schemeClr val="lt1"/>
                </a:solidFill>
              </a:defRPr>
            </a:lvl3pPr>
            <a:lvl4pPr lvl="3" rtl="0">
              <a:spcBef>
                <a:spcPts val="0"/>
              </a:spcBef>
              <a:spcAft>
                <a:spcPts val="0"/>
              </a:spcAft>
              <a:buClr>
                <a:schemeClr val="lt1"/>
              </a:buClr>
              <a:buSzPts val="4400"/>
              <a:buNone/>
              <a:defRPr sz="5867">
                <a:solidFill>
                  <a:schemeClr val="lt1"/>
                </a:solidFill>
              </a:defRPr>
            </a:lvl4pPr>
            <a:lvl5pPr lvl="4" rtl="0">
              <a:spcBef>
                <a:spcPts val="0"/>
              </a:spcBef>
              <a:spcAft>
                <a:spcPts val="0"/>
              </a:spcAft>
              <a:buClr>
                <a:schemeClr val="lt1"/>
              </a:buClr>
              <a:buSzPts val="4400"/>
              <a:buNone/>
              <a:defRPr sz="5867">
                <a:solidFill>
                  <a:schemeClr val="lt1"/>
                </a:solidFill>
              </a:defRPr>
            </a:lvl5pPr>
            <a:lvl6pPr lvl="5" rtl="0">
              <a:spcBef>
                <a:spcPts val="0"/>
              </a:spcBef>
              <a:spcAft>
                <a:spcPts val="0"/>
              </a:spcAft>
              <a:buClr>
                <a:schemeClr val="lt1"/>
              </a:buClr>
              <a:buSzPts val="4400"/>
              <a:buNone/>
              <a:defRPr sz="5867">
                <a:solidFill>
                  <a:schemeClr val="lt1"/>
                </a:solidFill>
              </a:defRPr>
            </a:lvl6pPr>
            <a:lvl7pPr lvl="6" rtl="0">
              <a:spcBef>
                <a:spcPts val="0"/>
              </a:spcBef>
              <a:spcAft>
                <a:spcPts val="0"/>
              </a:spcAft>
              <a:buClr>
                <a:schemeClr val="lt1"/>
              </a:buClr>
              <a:buSzPts val="4400"/>
              <a:buNone/>
              <a:defRPr sz="5867">
                <a:solidFill>
                  <a:schemeClr val="lt1"/>
                </a:solidFill>
              </a:defRPr>
            </a:lvl7pPr>
            <a:lvl8pPr lvl="7" rtl="0">
              <a:spcBef>
                <a:spcPts val="0"/>
              </a:spcBef>
              <a:spcAft>
                <a:spcPts val="0"/>
              </a:spcAft>
              <a:buClr>
                <a:schemeClr val="lt1"/>
              </a:buClr>
              <a:buSzPts val="4400"/>
              <a:buNone/>
              <a:defRPr sz="5867">
                <a:solidFill>
                  <a:schemeClr val="lt1"/>
                </a:solidFill>
              </a:defRPr>
            </a:lvl8pPr>
            <a:lvl9pPr lvl="8" rtl="0">
              <a:spcBef>
                <a:spcPts val="0"/>
              </a:spcBef>
              <a:spcAft>
                <a:spcPts val="0"/>
              </a:spcAft>
              <a:buClr>
                <a:schemeClr val="lt1"/>
              </a:buClr>
              <a:buSzPts val="4400"/>
              <a:buNone/>
              <a:defRPr sz="5867">
                <a:solidFill>
                  <a:schemeClr val="lt1"/>
                </a:solidFill>
              </a:defRPr>
            </a:lvl9pPr>
          </a:lstStyle>
          <a:p>
            <a:endParaRPr/>
          </a:p>
        </p:txBody>
      </p:sp>
      <p:sp>
        <p:nvSpPr>
          <p:cNvPr id="18" name="Google Shape;18;p3"/>
          <p:cNvSpPr txBox="1">
            <a:spLocks noGrp="1"/>
          </p:cNvSpPr>
          <p:nvPr>
            <p:ph type="subTitle" idx="1"/>
          </p:nvPr>
        </p:nvSpPr>
        <p:spPr>
          <a:xfrm>
            <a:off x="2082567" y="4711167"/>
            <a:ext cx="9338400" cy="3728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Clr>
                <a:schemeClr val="dk2"/>
              </a:buClr>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SzPts val="1800"/>
              <a:buNone/>
              <a:defRPr sz="2400">
                <a:solidFill>
                  <a:schemeClr val="dk2"/>
                </a:solidFill>
              </a:defRPr>
            </a:lvl4pPr>
            <a:lvl5pPr lvl="4" rtl="0">
              <a:spcBef>
                <a:spcPts val="0"/>
              </a:spcBef>
              <a:spcAft>
                <a:spcPts val="0"/>
              </a:spcAft>
              <a:buSzPts val="1800"/>
              <a:buNone/>
              <a:defRPr sz="2400">
                <a:solidFill>
                  <a:schemeClr val="dk2"/>
                </a:solidFill>
              </a:defRPr>
            </a:lvl5pPr>
            <a:lvl6pPr lvl="5" rtl="0">
              <a:spcBef>
                <a:spcPts val="0"/>
              </a:spcBef>
              <a:spcAft>
                <a:spcPts val="0"/>
              </a:spcAft>
              <a:buSzPts val="1800"/>
              <a:buNone/>
              <a:defRPr sz="2400">
                <a:solidFill>
                  <a:schemeClr val="dk2"/>
                </a:solidFill>
              </a:defRPr>
            </a:lvl6pPr>
            <a:lvl7pPr lvl="6" rtl="0">
              <a:spcBef>
                <a:spcPts val="0"/>
              </a:spcBef>
              <a:spcAft>
                <a:spcPts val="0"/>
              </a:spcAft>
              <a:buSzPts val="1800"/>
              <a:buNone/>
              <a:defRPr sz="2400">
                <a:solidFill>
                  <a:schemeClr val="dk2"/>
                </a:solidFill>
              </a:defRPr>
            </a:lvl7pPr>
            <a:lvl8pPr lvl="7" rtl="0">
              <a:spcBef>
                <a:spcPts val="0"/>
              </a:spcBef>
              <a:spcAft>
                <a:spcPts val="0"/>
              </a:spcAft>
              <a:buSzPts val="1800"/>
              <a:buNone/>
              <a:defRPr sz="2400">
                <a:solidFill>
                  <a:schemeClr val="dk2"/>
                </a:solidFill>
              </a:defRPr>
            </a:lvl8pPr>
            <a:lvl9pPr lvl="8" rtl="0">
              <a:spcBef>
                <a:spcPts val="0"/>
              </a:spcBef>
              <a:spcAft>
                <a:spcPts val="0"/>
              </a:spcAft>
              <a:buSzPts val="1800"/>
              <a:buNone/>
              <a:defRPr sz="2400">
                <a:solidFill>
                  <a:schemeClr val="dk2"/>
                </a:solidFill>
              </a:defRPr>
            </a:lvl9pPr>
          </a:lstStyle>
          <a:p>
            <a:endParaRPr/>
          </a:p>
        </p:txBody>
      </p:sp>
      <p:sp>
        <p:nvSpPr>
          <p:cNvPr id="19" name="Google Shape;19;p3"/>
          <p:cNvSpPr/>
          <p:nvPr/>
        </p:nvSpPr>
        <p:spPr>
          <a:xfrm>
            <a:off x="0" y="2664400"/>
            <a:ext cx="1907600" cy="19076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Tree>
    <p:extLst>
      <p:ext uri="{BB962C8B-B14F-4D97-AF65-F5344CB8AC3E}">
        <p14:creationId xmlns:p14="http://schemas.microsoft.com/office/powerpoint/2010/main" val="11327637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12192000" cy="6858000"/>
          </a:xfrm>
          <a:prstGeom prst="rect">
            <a:avLst/>
          </a:prstGeom>
          <a:solidFill>
            <a:srgbClr val="142236">
              <a:alpha val="530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flipH="1">
            <a:off x="0" y="-67"/>
            <a:ext cx="8109200" cy="3688800"/>
          </a:xfrm>
          <a:prstGeom prst="round1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608800" y="612367"/>
            <a:ext cx="6867200" cy="24596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5867"/>
            </a:lvl1pPr>
            <a:lvl2pPr lvl="1" rtl="0">
              <a:spcBef>
                <a:spcPts val="0"/>
              </a:spcBef>
              <a:spcAft>
                <a:spcPts val="0"/>
              </a:spcAft>
              <a:buSzPts val="4400"/>
              <a:buNone/>
              <a:defRPr sz="5867"/>
            </a:lvl2pPr>
            <a:lvl3pPr lvl="2" rtl="0">
              <a:spcBef>
                <a:spcPts val="0"/>
              </a:spcBef>
              <a:spcAft>
                <a:spcPts val="0"/>
              </a:spcAft>
              <a:buSzPts val="4400"/>
              <a:buNone/>
              <a:defRPr sz="5867"/>
            </a:lvl3pPr>
            <a:lvl4pPr lvl="3" rtl="0">
              <a:spcBef>
                <a:spcPts val="0"/>
              </a:spcBef>
              <a:spcAft>
                <a:spcPts val="0"/>
              </a:spcAft>
              <a:buSzPts val="4400"/>
              <a:buNone/>
              <a:defRPr sz="5867"/>
            </a:lvl4pPr>
            <a:lvl5pPr lvl="4" rtl="0">
              <a:spcBef>
                <a:spcPts val="0"/>
              </a:spcBef>
              <a:spcAft>
                <a:spcPts val="0"/>
              </a:spcAft>
              <a:buSzPts val="4400"/>
              <a:buNone/>
              <a:defRPr sz="5867"/>
            </a:lvl5pPr>
            <a:lvl6pPr lvl="5" rtl="0">
              <a:spcBef>
                <a:spcPts val="0"/>
              </a:spcBef>
              <a:spcAft>
                <a:spcPts val="0"/>
              </a:spcAft>
              <a:buSzPts val="4400"/>
              <a:buNone/>
              <a:defRPr sz="5867"/>
            </a:lvl6pPr>
            <a:lvl7pPr lvl="6" rtl="0">
              <a:spcBef>
                <a:spcPts val="0"/>
              </a:spcBef>
              <a:spcAft>
                <a:spcPts val="0"/>
              </a:spcAft>
              <a:buSzPts val="4400"/>
              <a:buNone/>
              <a:defRPr sz="5867"/>
            </a:lvl7pPr>
            <a:lvl8pPr lvl="7" rtl="0">
              <a:spcBef>
                <a:spcPts val="0"/>
              </a:spcBef>
              <a:spcAft>
                <a:spcPts val="0"/>
              </a:spcAft>
              <a:buSzPts val="4400"/>
              <a:buNone/>
              <a:defRPr sz="5867"/>
            </a:lvl8pPr>
            <a:lvl9pPr lvl="8" rtl="0">
              <a:spcBef>
                <a:spcPts val="0"/>
              </a:spcBef>
              <a:spcAft>
                <a:spcPts val="0"/>
              </a:spcAft>
              <a:buSzPts val="4400"/>
              <a:buNone/>
              <a:defRPr sz="5867"/>
            </a:lvl9pPr>
          </a:lstStyle>
          <a:p>
            <a:endParaRPr/>
          </a:p>
        </p:txBody>
      </p:sp>
      <p:sp>
        <p:nvSpPr>
          <p:cNvPr id="13" name="Google Shape;13;p2"/>
          <p:cNvSpPr/>
          <p:nvPr/>
        </p:nvSpPr>
        <p:spPr>
          <a:xfrm flipH="1">
            <a:off x="10592800" y="5258933"/>
            <a:ext cx="1599200" cy="15992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Tree>
    <p:extLst>
      <p:ext uri="{BB962C8B-B14F-4D97-AF65-F5344CB8AC3E}">
        <p14:creationId xmlns:p14="http://schemas.microsoft.com/office/powerpoint/2010/main" val="22432098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5856199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949079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399725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808663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7234330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656867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576415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5/13/2023</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544188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5/13/2023</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5691512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480">
          <p15:clr>
            <a:srgbClr val="F26B43"/>
          </p15:clr>
        </p15:guide>
        <p15:guide id="3" pos="960">
          <p15:clr>
            <a:srgbClr val="F26B43"/>
          </p15:clr>
        </p15:guide>
        <p15:guide id="4" pos="1440">
          <p15:clr>
            <a:srgbClr val="F26B43"/>
          </p15:clr>
        </p15:guide>
        <p15:guide id="5" pos="1920">
          <p15:clr>
            <a:srgbClr val="F26B43"/>
          </p15:clr>
        </p15:guide>
        <p15:guide id="6" pos="2400">
          <p15:clr>
            <a:srgbClr val="F26B43"/>
          </p15:clr>
        </p15:guide>
        <p15:guide id="7" pos="2880">
          <p15:clr>
            <a:srgbClr val="F26B43"/>
          </p15:clr>
        </p15:guide>
        <p15:guide id="8" pos="3360">
          <p15:clr>
            <a:srgbClr val="F26B43"/>
          </p15:clr>
        </p15:guide>
        <p15:guide id="9" pos="3840">
          <p15:clr>
            <a:srgbClr val="F26B43"/>
          </p15:clr>
        </p15:guide>
        <p15:guide id="10" pos="4320">
          <p15:clr>
            <a:srgbClr val="F26B43"/>
          </p15:clr>
        </p15:guide>
        <p15:guide id="11" pos="4800">
          <p15:clr>
            <a:srgbClr val="F26B43"/>
          </p15:clr>
        </p15:guide>
        <p15:guide id="12" pos="5280">
          <p15:clr>
            <a:srgbClr val="F26B43"/>
          </p15:clr>
        </p15:guide>
        <p15:guide id="13" pos="5760">
          <p15:clr>
            <a:srgbClr val="F26B43"/>
          </p15:clr>
        </p15:guide>
        <p15:guide id="14" pos="6240">
          <p15:clr>
            <a:srgbClr val="F26B43"/>
          </p15:clr>
        </p15:guide>
        <p15:guide id="15" pos="6720">
          <p15:clr>
            <a:srgbClr val="F26B43"/>
          </p15:clr>
        </p15:guide>
        <p15:guide id="16" pos="7200">
          <p15:clr>
            <a:srgbClr val="F26B43"/>
          </p15:clr>
        </p15:guide>
        <p15:guide id="17" pos="7680">
          <p15:clr>
            <a:srgbClr val="F26B43"/>
          </p15:clr>
        </p15:guide>
        <p15:guide id="18" orient="horz">
          <p15:clr>
            <a:srgbClr val="F26B43"/>
          </p15:clr>
        </p15:guide>
        <p15:guide id="19" orient="horz" pos="480">
          <p15:clr>
            <a:srgbClr val="F26B43"/>
          </p15:clr>
        </p15:guide>
        <p15:guide id="20" orient="horz" pos="960">
          <p15:clr>
            <a:srgbClr val="F26B43"/>
          </p15:clr>
        </p15:guide>
        <p15:guide id="21" orient="horz" pos="1440">
          <p15:clr>
            <a:srgbClr val="F26B43"/>
          </p15:clr>
        </p15:guide>
        <p15:guide id="22" orient="horz" pos="1920">
          <p15:clr>
            <a:srgbClr val="F26B43"/>
          </p15:clr>
        </p15:guide>
        <p15:guide id="23" orient="horz" pos="2400">
          <p15:clr>
            <a:srgbClr val="F26B43"/>
          </p15:clr>
        </p15:guide>
        <p15:guide id="24" orient="horz" pos="2880">
          <p15:clr>
            <a:srgbClr val="F26B43"/>
          </p15:clr>
        </p15:guide>
        <p15:guide id="25" orient="horz" pos="3360">
          <p15:clr>
            <a:srgbClr val="F26B43"/>
          </p15:clr>
        </p15:guide>
        <p15:guide id="26" orient="horz" pos="3840">
          <p15:clr>
            <a:srgbClr val="F26B43"/>
          </p15:clr>
        </p15:guide>
        <p15:guide id="27" orient="horz" pos="43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client=firefox-b-d&amp;sxsrf=APwXEdfNEUx0STZ7CxDHxZTxTuBlwBFGqA:1681784872748&amp;q=forcible&amp;si=AMnBZoFm76bvId4K9j6r5bU9rVYrbabl5FbCfyIy2fNLkm3juIcKwuQlu5wWxu0mFUwK3pyA67bLgN2pRE1LHgw5_aAhLvAo7g%3D%3D&amp;expnd=1" TargetMode="External"/><Relationship Id="rId2" Type="http://schemas.openxmlformats.org/officeDocument/2006/relationships/hyperlink" Target="https://www.google.com/search?client=firefox-b-d&amp;sxsrf=APwXEdfNEUx0STZ7CxDHxZTxTuBlwBFGqA:1681784872748&amp;q=forcibly&amp;si=AMnBZoFm76bvId4K9j6r5bU9rVYr5TG30QLgkD_Kkv9ON3UF3dIwhaRer_dAdw1cwdfBXHruQQXs4UeRmQ2kbqy-RzJWvl3lSw%3D%3D&amp;expnd=1" TargetMode="Externa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Freeform: Shape 10">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Rectangle: Rounded Corners 7">
            <a:extLst>
              <a:ext uri="{FF2B5EF4-FFF2-40B4-BE49-F238E27FC236}">
                <a16:creationId xmlns:a16="http://schemas.microsoft.com/office/drawing/2014/main" id="{286BB019-2FE1-321C-5B82-E64D64455569}"/>
              </a:ext>
            </a:extLst>
          </p:cNvPr>
          <p:cNvSpPr/>
          <p:nvPr/>
        </p:nvSpPr>
        <p:spPr>
          <a:xfrm>
            <a:off x="1" y="-17417"/>
            <a:ext cx="7393577" cy="2943498"/>
          </a:xfrm>
          <a:prstGeom prst="roundRect">
            <a:avLst>
              <a:gd name="adj" fmla="val 26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0" name="Rectangle 9">
            <a:extLst>
              <a:ext uri="{FF2B5EF4-FFF2-40B4-BE49-F238E27FC236}">
                <a16:creationId xmlns:a16="http://schemas.microsoft.com/office/drawing/2014/main" id="{3827DCE2-A0A2-824B-2159-D051A71C0172}"/>
              </a:ext>
            </a:extLst>
          </p:cNvPr>
          <p:cNvSpPr/>
          <p:nvPr/>
        </p:nvSpPr>
        <p:spPr>
          <a:xfrm>
            <a:off x="0" y="0"/>
            <a:ext cx="1872343" cy="1679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2" name="Rectangle 11">
            <a:extLst>
              <a:ext uri="{FF2B5EF4-FFF2-40B4-BE49-F238E27FC236}">
                <a16:creationId xmlns:a16="http://schemas.microsoft.com/office/drawing/2014/main" id="{E9577651-4E10-1F76-B97C-C559B4076249}"/>
              </a:ext>
            </a:extLst>
          </p:cNvPr>
          <p:cNvSpPr/>
          <p:nvPr/>
        </p:nvSpPr>
        <p:spPr>
          <a:xfrm>
            <a:off x="0" y="1264130"/>
            <a:ext cx="1872343" cy="1679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3" name="Rectangle 12">
            <a:extLst>
              <a:ext uri="{FF2B5EF4-FFF2-40B4-BE49-F238E27FC236}">
                <a16:creationId xmlns:a16="http://schemas.microsoft.com/office/drawing/2014/main" id="{98EEE419-B2C2-B2C5-DFCD-D3F0F18D5799}"/>
              </a:ext>
            </a:extLst>
          </p:cNvPr>
          <p:cNvSpPr/>
          <p:nvPr/>
        </p:nvSpPr>
        <p:spPr>
          <a:xfrm>
            <a:off x="5521234" y="-8709"/>
            <a:ext cx="1872343" cy="1679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6" name="Google Shape;99;p14">
            <a:extLst>
              <a:ext uri="{FF2B5EF4-FFF2-40B4-BE49-F238E27FC236}">
                <a16:creationId xmlns:a16="http://schemas.microsoft.com/office/drawing/2014/main" id="{31370D69-4E95-72D0-4EF5-8BDE52F9D6B2}"/>
              </a:ext>
            </a:extLst>
          </p:cNvPr>
          <p:cNvSpPr txBox="1">
            <a:spLocks noGrp="1"/>
          </p:cNvSpPr>
          <p:nvPr>
            <p:ph type="ctrTitle"/>
          </p:nvPr>
        </p:nvSpPr>
        <p:spPr>
          <a:xfrm>
            <a:off x="-2" y="-1"/>
            <a:ext cx="7393580" cy="2934789"/>
          </a:xfrm>
          <a:prstGeom prst="rect">
            <a:avLst/>
          </a:prstGeom>
        </p:spPr>
        <p:txBody>
          <a:bodyPr spcFirstLastPara="1" wrap="square" lIns="0" tIns="0" rIns="0" bIns="0" anchor="ctr" anchorCtr="0">
            <a:noAutofit/>
          </a:bodyPr>
          <a:lstStyle/>
          <a:p>
            <a:pPr algn="ctr">
              <a:lnSpc>
                <a:spcPct val="107000"/>
              </a:lnSpc>
              <a:spcAft>
                <a:spcPts val="800"/>
              </a:spcAft>
            </a:pPr>
            <a:r>
              <a:rPr lang="en-GB" sz="2400" b="1" dirty="0">
                <a:effectLst/>
                <a:latin typeface="Red Hat Display" panose="020B0604020202020204" charset="0"/>
                <a:ea typeface="Calibri" panose="020F0502020204030204" pitchFamily="34" charset="0"/>
                <a:cs typeface="Arial" panose="020B0604020202020204" pitchFamily="34" charset="0"/>
              </a:rPr>
              <a:t> </a:t>
            </a:r>
            <a:br>
              <a:rPr lang="en-NG" sz="2400" b="1" dirty="0">
                <a:effectLst/>
                <a:latin typeface="Red Hat Display" panose="020B0604020202020204" charset="0"/>
                <a:ea typeface="Calibri" panose="020F0502020204030204" pitchFamily="34" charset="0"/>
                <a:cs typeface="Arial" panose="020B0604020202020204" pitchFamily="34" charset="0"/>
              </a:rPr>
            </a:br>
            <a:r>
              <a:rPr lang="en-GB" sz="2400" b="1" dirty="0">
                <a:effectLst/>
                <a:latin typeface="Red Hat Display" panose="020B0604020202020204" charset="0"/>
                <a:ea typeface="Calibri" panose="020F0502020204030204" pitchFamily="34" charset="0"/>
                <a:cs typeface="Arial" panose="020B0604020202020204" pitchFamily="34" charset="0"/>
              </a:rPr>
              <a:t>INTELLIGENCE MANAGEMENT AND ITS IMPACT ON SECURITY CHALLENGES IN NIGERIA</a:t>
            </a:r>
            <a:br>
              <a:rPr lang="en-GB" sz="2400" b="1" dirty="0">
                <a:effectLst/>
                <a:latin typeface="Red Hat Display" panose="020B0604020202020204" charset="0"/>
                <a:ea typeface="Calibri" panose="020F0502020204030204" pitchFamily="34" charset="0"/>
                <a:cs typeface="Arial" panose="020B0604020202020204" pitchFamily="34" charset="0"/>
              </a:rPr>
            </a:br>
            <a:r>
              <a:rPr lang="en-GB" sz="2400" b="1" dirty="0">
                <a:effectLst/>
                <a:latin typeface="Red Hat Display" panose="020B0604020202020204" charset="0"/>
                <a:ea typeface="Calibri" panose="020F0502020204030204" pitchFamily="34" charset="0"/>
                <a:cs typeface="Arial" panose="020B0604020202020204" pitchFamily="34" charset="0"/>
              </a:rPr>
              <a:t>BEING A  PAPER PRESENTED</a:t>
            </a:r>
            <a:br>
              <a:rPr lang="en-NG" sz="2400" dirty="0">
                <a:effectLst/>
                <a:latin typeface="Red Hat Display" panose="020B0604020202020204" charset="0"/>
                <a:ea typeface="Calibri" panose="020F0502020204030204" pitchFamily="34" charset="0"/>
                <a:cs typeface="Arial" panose="020B0604020202020204" pitchFamily="34" charset="0"/>
              </a:rPr>
            </a:br>
            <a:r>
              <a:rPr lang="en-GB" sz="2400" b="1" dirty="0">
                <a:effectLst/>
                <a:latin typeface="Red Hat Display" panose="020B0604020202020204" charset="0"/>
                <a:ea typeface="Calibri" panose="020F0502020204030204" pitchFamily="34" charset="0"/>
                <a:cs typeface="Arial" panose="020B0604020202020204" pitchFamily="34" charset="0"/>
              </a:rPr>
              <a:t>AT</a:t>
            </a:r>
            <a:br>
              <a:rPr lang="en-NG" sz="2400" dirty="0">
                <a:effectLst/>
                <a:latin typeface="Red Hat Display" panose="020B0604020202020204" charset="0"/>
                <a:ea typeface="Calibri" panose="020F0502020204030204" pitchFamily="34" charset="0"/>
                <a:cs typeface="Arial" panose="020B0604020202020204" pitchFamily="34" charset="0"/>
              </a:rPr>
            </a:br>
            <a:r>
              <a:rPr lang="en-GB" sz="2400" b="1" dirty="0">
                <a:effectLst/>
                <a:latin typeface="Red Hat Display" panose="020B0604020202020204" charset="0"/>
                <a:ea typeface="Calibri" panose="020F0502020204030204" pitchFamily="34" charset="0"/>
                <a:cs typeface="Arial" panose="020B0604020202020204" pitchFamily="34" charset="0"/>
              </a:rPr>
              <a:t>THE 2023 CONFERENCE</a:t>
            </a:r>
            <a:br>
              <a:rPr lang="en-NG" sz="2400" dirty="0">
                <a:effectLst/>
                <a:latin typeface="Red Hat Display" panose="020B0604020202020204" charset="0"/>
                <a:ea typeface="Calibri" panose="020F0502020204030204" pitchFamily="34" charset="0"/>
                <a:cs typeface="Arial" panose="020B0604020202020204" pitchFamily="34" charset="0"/>
              </a:rPr>
            </a:br>
            <a:r>
              <a:rPr lang="en-GB" sz="2400" b="1" dirty="0">
                <a:effectLst/>
                <a:latin typeface="Red Hat Display" panose="020B0604020202020204" charset="0"/>
                <a:ea typeface="Calibri" panose="020F0502020204030204" pitchFamily="34" charset="0"/>
                <a:cs typeface="Arial" panose="020B0604020202020204" pitchFamily="34" charset="0"/>
              </a:rPr>
              <a:t>OF</a:t>
            </a:r>
            <a:br>
              <a:rPr lang="en-NG" sz="2400" dirty="0">
                <a:effectLst/>
                <a:latin typeface="Red Hat Display" panose="020B0604020202020204" charset="0"/>
                <a:ea typeface="Calibri" panose="020F0502020204030204" pitchFamily="34" charset="0"/>
                <a:cs typeface="Arial" panose="020B0604020202020204" pitchFamily="34" charset="0"/>
              </a:rPr>
            </a:br>
            <a:r>
              <a:rPr lang="en-GB" sz="2400" b="1" dirty="0">
                <a:effectLst/>
                <a:latin typeface="Red Hat Display" panose="020B0604020202020204" charset="0"/>
                <a:ea typeface="Calibri" panose="020F0502020204030204" pitchFamily="34" charset="0"/>
                <a:cs typeface="Arial" panose="020B0604020202020204" pitchFamily="34" charset="0"/>
              </a:rPr>
              <a:t>INFORMATION MANAGEMENT CONSULTANTS</a:t>
            </a:r>
            <a:br>
              <a:rPr lang="en-NG" sz="2400" dirty="0">
                <a:effectLst/>
                <a:latin typeface="Red Hat Display" panose="020B0604020202020204" charset="0"/>
                <a:ea typeface="Calibri" panose="020F0502020204030204" pitchFamily="34" charset="0"/>
                <a:cs typeface="Arial" panose="020B0604020202020204" pitchFamily="34" charset="0"/>
              </a:rPr>
            </a:br>
            <a:endParaRPr lang="en-NG" sz="2400" b="1" dirty="0">
              <a:effectLst/>
              <a:latin typeface="Red Hat Display" panose="020B0604020202020204" charset="0"/>
              <a:ea typeface="Calibri" panose="020F050202020403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9CDF9A5E-E27C-94B9-B006-2DD4C3A194FA}"/>
              </a:ext>
            </a:extLst>
          </p:cNvPr>
          <p:cNvSpPr/>
          <p:nvPr/>
        </p:nvSpPr>
        <p:spPr>
          <a:xfrm>
            <a:off x="4798423" y="3897875"/>
            <a:ext cx="7393577" cy="2943498"/>
          </a:xfrm>
          <a:prstGeom prst="roundRect">
            <a:avLst>
              <a:gd name="adj" fmla="val 26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5" name="Rectangle 14">
            <a:extLst>
              <a:ext uri="{FF2B5EF4-FFF2-40B4-BE49-F238E27FC236}">
                <a16:creationId xmlns:a16="http://schemas.microsoft.com/office/drawing/2014/main" id="{47602DB7-C84F-AC7C-A21D-2C45C71167D3}"/>
              </a:ext>
            </a:extLst>
          </p:cNvPr>
          <p:cNvSpPr/>
          <p:nvPr/>
        </p:nvSpPr>
        <p:spPr>
          <a:xfrm>
            <a:off x="10006148" y="5601639"/>
            <a:ext cx="2185852" cy="1271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6" name="Rectangle 15">
            <a:extLst>
              <a:ext uri="{FF2B5EF4-FFF2-40B4-BE49-F238E27FC236}">
                <a16:creationId xmlns:a16="http://schemas.microsoft.com/office/drawing/2014/main" id="{20922DA3-F777-D1E2-387F-B5C11D7E8593}"/>
              </a:ext>
            </a:extLst>
          </p:cNvPr>
          <p:cNvSpPr/>
          <p:nvPr/>
        </p:nvSpPr>
        <p:spPr>
          <a:xfrm>
            <a:off x="10006148" y="3899903"/>
            <a:ext cx="2185852" cy="1271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8" name="Rectangle 17">
            <a:extLst>
              <a:ext uri="{FF2B5EF4-FFF2-40B4-BE49-F238E27FC236}">
                <a16:creationId xmlns:a16="http://schemas.microsoft.com/office/drawing/2014/main" id="{CAFC358A-F52F-5DE5-BE71-6C81C97B327E}"/>
              </a:ext>
            </a:extLst>
          </p:cNvPr>
          <p:cNvSpPr/>
          <p:nvPr/>
        </p:nvSpPr>
        <p:spPr>
          <a:xfrm>
            <a:off x="4798423" y="5586176"/>
            <a:ext cx="2185852" cy="1271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7" name="TextBox 6">
            <a:extLst>
              <a:ext uri="{FF2B5EF4-FFF2-40B4-BE49-F238E27FC236}">
                <a16:creationId xmlns:a16="http://schemas.microsoft.com/office/drawing/2014/main" id="{A6043229-EDA0-317B-38DA-69594CE7A43A}"/>
              </a:ext>
            </a:extLst>
          </p:cNvPr>
          <p:cNvSpPr txBox="1"/>
          <p:nvPr/>
        </p:nvSpPr>
        <p:spPr>
          <a:xfrm>
            <a:off x="4798422" y="3928809"/>
            <a:ext cx="7393577" cy="3345659"/>
          </a:xfrm>
          <a:prstGeom prst="rect">
            <a:avLst/>
          </a:prstGeom>
          <a:noFill/>
        </p:spPr>
        <p:txBody>
          <a:bodyPr wrap="square" rtlCol="0">
            <a:spAutoFit/>
          </a:bodyPr>
          <a:lstStyle/>
          <a:p>
            <a:pPr algn="ctr">
              <a:lnSpc>
                <a:spcPct val="107000"/>
              </a:lnSpc>
              <a:spcAft>
                <a:spcPts val="800"/>
              </a:spcAft>
            </a:pPr>
            <a:r>
              <a:rPr lang="en-GB" sz="2400" b="1" dirty="0">
                <a:effectLst/>
                <a:latin typeface="Red Hat Display" panose="020B0604020202020204" charset="0"/>
                <a:ea typeface="Calibri" panose="020F0502020204030204" pitchFamily="34" charset="0"/>
                <a:cs typeface="Arial" panose="020B0604020202020204" pitchFamily="34" charset="0"/>
              </a:rPr>
              <a:t>THEME</a:t>
            </a:r>
            <a:endParaRPr lang="en-NG" sz="2400" dirty="0">
              <a:effectLst/>
              <a:latin typeface="Red Hat Display" panose="020B0604020202020204" charset="0"/>
              <a:ea typeface="Calibri" panose="020F0502020204030204" pitchFamily="34" charset="0"/>
              <a:cs typeface="Arial" panose="020B0604020202020204" pitchFamily="34" charset="0"/>
            </a:endParaRPr>
          </a:p>
          <a:p>
            <a:pPr algn="ctr">
              <a:lnSpc>
                <a:spcPct val="107000"/>
              </a:lnSpc>
              <a:spcAft>
                <a:spcPts val="800"/>
              </a:spcAft>
            </a:pPr>
            <a:r>
              <a:rPr lang="en-GB" sz="2400" b="1" dirty="0">
                <a:effectLst/>
                <a:latin typeface="Red Hat Display" panose="020B0604020202020204" charset="0"/>
                <a:ea typeface="Calibri" panose="020F0502020204030204" pitchFamily="34" charset="0"/>
                <a:cs typeface="Arial" panose="020B0604020202020204" pitchFamily="34" charset="0"/>
              </a:rPr>
              <a:t>‘‘THE FOCUS OF APPLIED INFORMATION MANAGEMENT PROFESSIONALS IN 2023’’</a:t>
            </a:r>
            <a:endParaRPr lang="en-NG" sz="2400" dirty="0">
              <a:effectLst/>
              <a:latin typeface="Red Hat Display" panose="020B0604020202020204" charset="0"/>
              <a:ea typeface="Calibri" panose="020F0502020204030204" pitchFamily="34" charset="0"/>
              <a:cs typeface="Arial" panose="020B0604020202020204" pitchFamily="34" charset="0"/>
            </a:endParaRPr>
          </a:p>
          <a:p>
            <a:pPr algn="ctr">
              <a:lnSpc>
                <a:spcPct val="107000"/>
              </a:lnSpc>
              <a:spcAft>
                <a:spcPts val="800"/>
              </a:spcAft>
            </a:pPr>
            <a:r>
              <a:rPr lang="en-GB" sz="2400" b="1" dirty="0">
                <a:effectLst/>
                <a:latin typeface="Red Hat Display" panose="020B0604020202020204" charset="0"/>
                <a:ea typeface="Calibri" panose="020F0502020204030204" pitchFamily="34" charset="0"/>
                <a:cs typeface="Arial" panose="020B0604020202020204" pitchFamily="34" charset="0"/>
              </a:rPr>
              <a:t>BY </a:t>
            </a:r>
            <a:endParaRPr lang="en-NG" sz="2400" dirty="0">
              <a:effectLst/>
              <a:latin typeface="Red Hat Display" panose="020B0604020202020204" charset="0"/>
              <a:ea typeface="Calibri" panose="020F0502020204030204" pitchFamily="34" charset="0"/>
              <a:cs typeface="Arial" panose="020B0604020202020204" pitchFamily="34" charset="0"/>
            </a:endParaRPr>
          </a:p>
          <a:p>
            <a:pPr algn="ctr">
              <a:lnSpc>
                <a:spcPct val="107000"/>
              </a:lnSpc>
              <a:spcAft>
                <a:spcPts val="800"/>
              </a:spcAft>
            </a:pPr>
            <a:r>
              <a:rPr lang="en-GB" sz="2400" b="1" dirty="0">
                <a:effectLst/>
                <a:latin typeface="Red Hat Display" panose="020B0604020202020204" charset="0"/>
                <a:ea typeface="Calibri" panose="020F0502020204030204" pitchFamily="34" charset="0"/>
                <a:cs typeface="Arial" panose="020B0604020202020204" pitchFamily="34" charset="0"/>
              </a:rPr>
              <a:t>TIM DAKWAT PhD </a:t>
            </a:r>
            <a:endParaRPr lang="en-NG" sz="2400" dirty="0">
              <a:effectLst/>
              <a:latin typeface="Red Hat Display" panose="020B0604020202020204" charset="0"/>
              <a:ea typeface="Calibri" panose="020F0502020204030204" pitchFamily="34" charset="0"/>
              <a:cs typeface="Arial" panose="020B0604020202020204" pitchFamily="34" charset="0"/>
            </a:endParaRPr>
          </a:p>
          <a:p>
            <a:pPr algn="ctr">
              <a:lnSpc>
                <a:spcPct val="107000"/>
              </a:lnSpc>
              <a:spcAft>
                <a:spcPts val="800"/>
              </a:spcAft>
            </a:pPr>
            <a:r>
              <a:rPr lang="en-GB" sz="2400" b="1" dirty="0">
                <a:effectLst/>
                <a:latin typeface="Red Hat Display" panose="020B0604020202020204" charset="0"/>
                <a:ea typeface="Calibri" panose="020F0502020204030204" pitchFamily="34" charset="0"/>
                <a:cs typeface="Arial" panose="020B0604020202020204" pitchFamily="34" charset="0"/>
              </a:rPr>
              <a:t>Rear Admiral (</a:t>
            </a:r>
            <a:r>
              <a:rPr lang="en-GB" sz="2400" b="1" dirty="0" err="1">
                <a:latin typeface="Red Hat Display" panose="020B0604020202020204" charset="0"/>
                <a:ea typeface="Calibri" panose="020F0502020204030204" pitchFamily="34" charset="0"/>
                <a:cs typeface="Arial" panose="020B0604020202020204" pitchFamily="34" charset="0"/>
              </a:rPr>
              <a:t>R</a:t>
            </a:r>
            <a:r>
              <a:rPr lang="en-GB" sz="2400" b="1" dirty="0" err="1">
                <a:effectLst/>
                <a:latin typeface="Red Hat Display" panose="020B0604020202020204" charset="0"/>
                <a:ea typeface="Calibri" panose="020F0502020204030204" pitchFamily="34" charset="0"/>
                <a:cs typeface="Arial" panose="020B0604020202020204" pitchFamily="34" charset="0"/>
              </a:rPr>
              <a:t>td</a:t>
            </a:r>
            <a:r>
              <a:rPr lang="en-GB" sz="2400" b="1" dirty="0">
                <a:effectLst/>
                <a:latin typeface="Red Hat Display" panose="020B0604020202020204" charset="0"/>
                <a:ea typeface="Calibri" panose="020F0502020204030204" pitchFamily="34" charset="0"/>
                <a:cs typeface="Arial" panose="020B0604020202020204" pitchFamily="34" charset="0"/>
              </a:rPr>
              <a:t>)</a:t>
            </a:r>
            <a:endParaRPr lang="en-NG" sz="2400" dirty="0">
              <a:effectLst/>
              <a:latin typeface="Red Hat Display" panose="020B0604020202020204" charset="0"/>
              <a:ea typeface="Calibri" panose="020F0502020204030204" pitchFamily="34" charset="0"/>
              <a:cs typeface="Arial" panose="020B0604020202020204" pitchFamily="34" charset="0"/>
            </a:endParaRPr>
          </a:p>
          <a:p>
            <a:pPr algn="ctr"/>
            <a:endParaRPr lang="en-NG" sz="2400" dirty="0">
              <a:latin typeface="Red Hat Display" panose="020B0604020202020204" charset="0"/>
            </a:endParaRPr>
          </a:p>
        </p:txBody>
      </p:sp>
    </p:spTree>
    <p:extLst>
      <p:ext uri="{BB962C8B-B14F-4D97-AF65-F5344CB8AC3E}">
        <p14:creationId xmlns:p14="http://schemas.microsoft.com/office/powerpoint/2010/main" val="4003288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One Rounded and One Snipped 11">
            <a:extLst>
              <a:ext uri="{FF2B5EF4-FFF2-40B4-BE49-F238E27FC236}">
                <a16:creationId xmlns:a16="http://schemas.microsoft.com/office/drawing/2014/main" id="{0810F148-B0D0-92D1-2690-2E9712626896}"/>
              </a:ext>
            </a:extLst>
          </p:cNvPr>
          <p:cNvSpPr/>
          <p:nvPr/>
        </p:nvSpPr>
        <p:spPr>
          <a:xfrm rot="5400000" flipH="1">
            <a:off x="3836829" y="-3872435"/>
            <a:ext cx="3464606" cy="11138265"/>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1" name="TextBox 10">
            <a:extLst>
              <a:ext uri="{FF2B5EF4-FFF2-40B4-BE49-F238E27FC236}">
                <a16:creationId xmlns:a16="http://schemas.microsoft.com/office/drawing/2014/main" id="{FEF70C22-3571-6B7F-1EBC-7C5E418E70C5}"/>
              </a:ext>
            </a:extLst>
          </p:cNvPr>
          <p:cNvSpPr txBox="1"/>
          <p:nvPr/>
        </p:nvSpPr>
        <p:spPr>
          <a:xfrm>
            <a:off x="243841" y="357869"/>
            <a:ext cx="10607040" cy="2677656"/>
          </a:xfrm>
          <a:prstGeom prst="rect">
            <a:avLst/>
          </a:prstGeom>
          <a:noFill/>
        </p:spPr>
        <p:txBody>
          <a:bodyPr wrap="square">
            <a:spAutoFit/>
          </a:bodyPr>
          <a:lstStyle/>
          <a:p>
            <a:pPr algn="just"/>
            <a:r>
              <a:rPr lang="en-GB" sz="2400" dirty="0">
                <a:effectLst/>
                <a:latin typeface="Baskerville Old Face" panose="02020602080505020303" pitchFamily="18" charset="0"/>
                <a:ea typeface="Times New Roman" panose="02020603050405020304" pitchFamily="18" charset="0"/>
              </a:rPr>
              <a:t>Accordingly the factors that have given rise to insecurity challenges and by implication Intelligence Management in Nigeria include but not limited to the following:</a:t>
            </a:r>
            <a:endParaRPr lang="en-NG" sz="2400" dirty="0">
              <a:effectLst/>
              <a:latin typeface="Times New Roman" panose="02020603050405020304" pitchFamily="18" charset="0"/>
              <a:ea typeface="Times New Roman" panose="02020603050405020304" pitchFamily="18" charset="0"/>
            </a:endParaRPr>
          </a:p>
          <a:p>
            <a:pPr algn="just"/>
            <a:r>
              <a:rPr lang="en-GB" sz="2400" dirty="0">
                <a:effectLst/>
                <a:latin typeface="Cambria" panose="02040503050406030204" pitchFamily="18" charset="0"/>
                <a:ea typeface="Times New Roman" panose="02020603050405020304" pitchFamily="18" charset="0"/>
                <a:cs typeface="Cambria" panose="02040503050406030204" pitchFamily="18" charset="0"/>
              </a:rPr>
              <a:t>·</a:t>
            </a:r>
            <a:r>
              <a:rPr lang="en-GB" sz="2400" dirty="0">
                <a:effectLst/>
                <a:latin typeface="Baskerville Old Face" panose="02020602080505020303" pitchFamily="18" charset="0"/>
                <a:ea typeface="Times New Roman" panose="02020603050405020304" pitchFamily="18" charset="0"/>
                <a:cs typeface="Baskerville Old Face" panose="02020602080505020303" pitchFamily="18" charset="0"/>
              </a:rPr>
              <a:t>       </a:t>
            </a:r>
            <a:r>
              <a:rPr lang="en-GB" sz="2400" b="1" dirty="0">
                <a:effectLst/>
                <a:latin typeface="Baskerville Old Face" panose="02020602080505020303" pitchFamily="18" charset="0"/>
                <a:ea typeface="Times New Roman" panose="02020603050405020304" pitchFamily="18" charset="0"/>
              </a:rPr>
              <a:t>Pervasive Material Inequalities and Unfairness </a:t>
            </a:r>
            <a:endParaRPr lang="en-NG" sz="2400" dirty="0">
              <a:effectLst/>
              <a:latin typeface="Times New Roman" panose="02020603050405020304" pitchFamily="18" charset="0"/>
              <a:ea typeface="Times New Roman" panose="02020603050405020304" pitchFamily="18" charset="0"/>
            </a:endParaRPr>
          </a:p>
          <a:p>
            <a:pPr algn="just"/>
            <a:r>
              <a:rPr lang="en-GB" sz="2400" dirty="0">
                <a:effectLst/>
                <a:latin typeface="Cambria" panose="02040503050406030204" pitchFamily="18" charset="0"/>
                <a:ea typeface="Times New Roman" panose="02020603050405020304" pitchFamily="18" charset="0"/>
                <a:cs typeface="Cambria" panose="02040503050406030204" pitchFamily="18" charset="0"/>
              </a:rPr>
              <a:t>·</a:t>
            </a:r>
            <a:r>
              <a:rPr lang="en-GB" sz="2400" dirty="0">
                <a:effectLst/>
                <a:latin typeface="Baskerville Old Face" panose="02020602080505020303" pitchFamily="18" charset="0"/>
                <a:ea typeface="Times New Roman" panose="02020603050405020304" pitchFamily="18" charset="0"/>
                <a:cs typeface="Baskerville Old Face" panose="02020602080505020303" pitchFamily="18" charset="0"/>
              </a:rPr>
              <a:t>       </a:t>
            </a:r>
            <a:r>
              <a:rPr lang="en-GB" sz="2400" b="1" dirty="0">
                <a:effectLst/>
                <a:latin typeface="Baskerville Old Face" panose="02020602080505020303" pitchFamily="18" charset="0"/>
                <a:ea typeface="Times New Roman" panose="02020603050405020304" pitchFamily="18" charset="0"/>
              </a:rPr>
              <a:t>Ethno-Religious Conflicts</a:t>
            </a:r>
            <a:endParaRPr lang="en-NG" sz="2400" dirty="0">
              <a:effectLst/>
              <a:latin typeface="Times New Roman" panose="02020603050405020304" pitchFamily="18" charset="0"/>
              <a:ea typeface="Times New Roman" panose="02020603050405020304" pitchFamily="18" charset="0"/>
            </a:endParaRPr>
          </a:p>
          <a:p>
            <a:pPr algn="just"/>
            <a:r>
              <a:rPr lang="en-GB" sz="2400" dirty="0">
                <a:effectLst/>
                <a:latin typeface="Cambria" panose="02040503050406030204" pitchFamily="18" charset="0"/>
                <a:ea typeface="Times New Roman" panose="02020603050405020304" pitchFamily="18" charset="0"/>
                <a:cs typeface="Cambria" panose="02040503050406030204" pitchFamily="18" charset="0"/>
              </a:rPr>
              <a:t>·</a:t>
            </a:r>
            <a:r>
              <a:rPr lang="en-GB" sz="2400" dirty="0">
                <a:effectLst/>
                <a:latin typeface="Baskerville Old Face" panose="02020602080505020303" pitchFamily="18" charset="0"/>
                <a:ea typeface="Times New Roman" panose="02020603050405020304" pitchFamily="18" charset="0"/>
                <a:cs typeface="Baskerville Old Face" panose="02020602080505020303" pitchFamily="18" charset="0"/>
              </a:rPr>
              <a:t>       </a:t>
            </a:r>
            <a:r>
              <a:rPr lang="en-GB" sz="2400" b="1" dirty="0">
                <a:effectLst/>
                <a:latin typeface="Baskerville Old Face" panose="02020602080505020303" pitchFamily="18" charset="0"/>
                <a:ea typeface="Times New Roman" panose="02020603050405020304" pitchFamily="18" charset="0"/>
              </a:rPr>
              <a:t>Conflict of Perceptions between the Public and government </a:t>
            </a:r>
            <a:endParaRPr lang="en-NG" sz="2400" dirty="0">
              <a:effectLst/>
              <a:latin typeface="Times New Roman" panose="02020603050405020304" pitchFamily="18" charset="0"/>
              <a:ea typeface="Times New Roman" panose="02020603050405020304" pitchFamily="18" charset="0"/>
            </a:endParaRPr>
          </a:p>
          <a:p>
            <a:pPr algn="just"/>
            <a:r>
              <a:rPr lang="en-GB" sz="2400" dirty="0">
                <a:effectLst/>
                <a:latin typeface="Cambria" panose="02040503050406030204" pitchFamily="18" charset="0"/>
                <a:ea typeface="Times New Roman" panose="02020603050405020304" pitchFamily="18" charset="0"/>
                <a:cs typeface="Cambria" panose="02040503050406030204" pitchFamily="18" charset="0"/>
              </a:rPr>
              <a:t>·</a:t>
            </a:r>
            <a:r>
              <a:rPr lang="en-GB" sz="2400" dirty="0">
                <a:effectLst/>
                <a:latin typeface="Baskerville Old Face" panose="02020602080505020303" pitchFamily="18" charset="0"/>
                <a:ea typeface="Times New Roman" panose="02020603050405020304" pitchFamily="18" charset="0"/>
                <a:cs typeface="Baskerville Old Face" panose="02020602080505020303" pitchFamily="18" charset="0"/>
              </a:rPr>
              <a:t>       </a:t>
            </a:r>
            <a:r>
              <a:rPr lang="en-GB" sz="2400" b="1" dirty="0">
                <a:effectLst/>
                <a:latin typeface="Baskerville Old Face" panose="02020602080505020303" pitchFamily="18" charset="0"/>
                <a:ea typeface="Times New Roman" panose="02020603050405020304" pitchFamily="18" charset="0"/>
              </a:rPr>
              <a:t>Weak Security System and inability of government to provide adequate weapons to security forces that can match the weapons of dissidents or social miscreants.</a:t>
            </a:r>
            <a:endParaRPr lang="en-NG"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3FE9C157-5256-0C7D-1D1B-C4EEC140A679}"/>
              </a:ext>
            </a:extLst>
          </p:cNvPr>
          <p:cNvSpPr txBox="1"/>
          <p:nvPr/>
        </p:nvSpPr>
        <p:spPr>
          <a:xfrm>
            <a:off x="243840" y="3753956"/>
            <a:ext cx="7417723" cy="2862322"/>
          </a:xfrm>
          <a:prstGeom prst="rect">
            <a:avLst/>
          </a:prstGeom>
          <a:noFill/>
        </p:spPr>
        <p:txBody>
          <a:bodyPr wrap="square">
            <a:spAutoFit/>
          </a:bodyPr>
          <a:lstStyle/>
          <a:p>
            <a:pPr algn="just"/>
            <a:r>
              <a:rPr lang="en-GB" sz="2000" b="1" dirty="0">
                <a:effectLst/>
                <a:latin typeface="Baskerville Old Face" panose="02020602080505020303" pitchFamily="18" charset="0"/>
                <a:ea typeface="Times New Roman" panose="02020603050405020304" pitchFamily="18" charset="0"/>
              </a:rPr>
              <a:t>a. Loss of Socio-cultural and communal value system </a:t>
            </a:r>
            <a:endParaRPr lang="en-NG" dirty="0">
              <a:effectLst/>
              <a:latin typeface="Times New Roman" panose="02020603050405020304" pitchFamily="18" charset="0"/>
              <a:ea typeface="Times New Roman" panose="02020603050405020304" pitchFamily="18" charset="0"/>
            </a:endParaRPr>
          </a:p>
          <a:p>
            <a:pPr algn="just"/>
            <a:r>
              <a:rPr lang="en-GB" sz="2000" b="1" dirty="0">
                <a:effectLst/>
                <a:latin typeface="Baskerville Old Face" panose="02020602080505020303" pitchFamily="18" charset="0"/>
                <a:ea typeface="Times New Roman" panose="02020603050405020304" pitchFamily="18" charset="0"/>
              </a:rPr>
              <a:t>b. Porous Borders </a:t>
            </a:r>
            <a:endParaRPr lang="en-NG" dirty="0">
              <a:effectLst/>
              <a:latin typeface="Times New Roman" panose="02020603050405020304" pitchFamily="18" charset="0"/>
              <a:ea typeface="Times New Roman" panose="02020603050405020304" pitchFamily="18" charset="0"/>
            </a:endParaRPr>
          </a:p>
          <a:p>
            <a:pPr algn="just"/>
            <a:r>
              <a:rPr lang="en-GB" sz="2000" b="1" dirty="0">
                <a:effectLst/>
                <a:latin typeface="Baskerville Old Face" panose="02020602080505020303" pitchFamily="18" charset="0"/>
                <a:ea typeface="Times New Roman" panose="02020603050405020304" pitchFamily="18" charset="0"/>
              </a:rPr>
              <a:t>c. Rural/Urban Drift</a:t>
            </a:r>
            <a:endParaRPr lang="en-NG" dirty="0">
              <a:effectLst/>
              <a:latin typeface="Times New Roman" panose="02020603050405020304" pitchFamily="18" charset="0"/>
              <a:ea typeface="Times New Roman" panose="02020603050405020304" pitchFamily="18" charset="0"/>
            </a:endParaRPr>
          </a:p>
          <a:p>
            <a:pPr algn="just"/>
            <a:r>
              <a:rPr lang="en-GB" sz="2000" b="1" dirty="0">
                <a:effectLst/>
                <a:latin typeface="Baskerville Old Face" panose="02020602080505020303" pitchFamily="18" charset="0"/>
                <a:ea typeface="Times New Roman" panose="02020603050405020304" pitchFamily="18" charset="0"/>
              </a:rPr>
              <a:t>d. Unemployment/Poverty </a:t>
            </a:r>
            <a:endParaRPr lang="en-NG" dirty="0">
              <a:effectLst/>
              <a:latin typeface="Times New Roman" panose="02020603050405020304" pitchFamily="18" charset="0"/>
              <a:ea typeface="Times New Roman" panose="02020603050405020304" pitchFamily="18" charset="0"/>
            </a:endParaRPr>
          </a:p>
          <a:p>
            <a:pPr algn="just"/>
            <a:r>
              <a:rPr lang="en-GB" sz="2000" b="1" dirty="0">
                <a:effectLst/>
                <a:latin typeface="Baskerville Old Face" panose="02020602080505020303" pitchFamily="18" charset="0"/>
                <a:ea typeface="Times New Roman" panose="02020603050405020304" pitchFamily="18" charset="0"/>
              </a:rPr>
              <a:t>e. Terrorism, kidnapping and banditry</a:t>
            </a:r>
            <a:endParaRPr lang="en-NG" dirty="0">
              <a:effectLst/>
              <a:latin typeface="Times New Roman" panose="02020603050405020304" pitchFamily="18" charset="0"/>
              <a:ea typeface="Times New Roman" panose="02020603050405020304" pitchFamily="18" charset="0"/>
            </a:endParaRPr>
          </a:p>
          <a:p>
            <a:pPr algn="just"/>
            <a:r>
              <a:rPr lang="en-GB" sz="2000" b="1" dirty="0">
                <a:effectLst/>
                <a:latin typeface="Baskerville Old Face" panose="02020602080505020303" pitchFamily="18" charset="0"/>
                <a:ea typeface="Times New Roman" panose="02020603050405020304" pitchFamily="18" charset="0"/>
              </a:rPr>
              <a:t>f. Cyber crimes </a:t>
            </a:r>
            <a:endParaRPr lang="en-NG" dirty="0">
              <a:effectLst/>
              <a:latin typeface="Times New Roman" panose="02020603050405020304" pitchFamily="18" charset="0"/>
              <a:ea typeface="Times New Roman" panose="02020603050405020304" pitchFamily="18" charset="0"/>
            </a:endParaRPr>
          </a:p>
          <a:p>
            <a:pPr algn="just"/>
            <a:r>
              <a:rPr lang="en-GB" sz="2000" b="1" dirty="0">
                <a:effectLst/>
                <a:latin typeface="Baskerville Old Face" panose="02020602080505020303" pitchFamily="18" charset="0"/>
                <a:ea typeface="Times New Roman" panose="02020603050405020304" pitchFamily="18" charset="0"/>
              </a:rPr>
              <a:t>g. Industrial action/protests like the frequent strikes by ASUU, NUT, NMA, and other institutions resulting in workers/students opting to crime and other vices due to idleness, indolence etc</a:t>
            </a:r>
            <a:endParaRPr lang="en-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60520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One Rounded and One Snipped 11">
            <a:extLst>
              <a:ext uri="{FF2B5EF4-FFF2-40B4-BE49-F238E27FC236}">
                <a16:creationId xmlns:a16="http://schemas.microsoft.com/office/drawing/2014/main" id="{0810F148-B0D0-92D1-2690-2E9712626896}"/>
              </a:ext>
            </a:extLst>
          </p:cNvPr>
          <p:cNvSpPr/>
          <p:nvPr/>
        </p:nvSpPr>
        <p:spPr>
          <a:xfrm rot="5400000" flipH="1">
            <a:off x="3008425" y="-3044030"/>
            <a:ext cx="5931311" cy="11948160"/>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1" name="TextBox 10">
            <a:extLst>
              <a:ext uri="{FF2B5EF4-FFF2-40B4-BE49-F238E27FC236}">
                <a16:creationId xmlns:a16="http://schemas.microsoft.com/office/drawing/2014/main" id="{FEF70C22-3571-6B7F-1EBC-7C5E418E70C5}"/>
              </a:ext>
            </a:extLst>
          </p:cNvPr>
          <p:cNvSpPr txBox="1"/>
          <p:nvPr/>
        </p:nvSpPr>
        <p:spPr>
          <a:xfrm>
            <a:off x="243840" y="209007"/>
            <a:ext cx="11449396" cy="5262979"/>
          </a:xfrm>
          <a:prstGeom prst="rect">
            <a:avLst/>
          </a:prstGeom>
          <a:noFill/>
        </p:spPr>
        <p:txBody>
          <a:bodyPr wrap="square">
            <a:spAutoFit/>
          </a:bodyPr>
          <a:lstStyle/>
          <a:p>
            <a:pPr algn="just"/>
            <a:r>
              <a:rPr lang="en-GB" sz="2800" dirty="0">
                <a:effectLst/>
                <a:latin typeface="Baskerville Old Face" panose="02020602080505020303" pitchFamily="18" charset="0"/>
                <a:ea typeface="Times New Roman" panose="02020603050405020304" pitchFamily="18" charset="0"/>
              </a:rPr>
              <a:t>To bolster intelligence management in order to tackle insecurity, a key starting point should be to understand its root causes as well as to investigate the sources of social disorder and instability. Like in many other societies, the sources of insecurity in Nigeria have been traced to a number of factors and explained by different people. </a:t>
            </a:r>
            <a:r>
              <a:rPr lang="en-GB" sz="2800" b="1" i="1" dirty="0">
                <a:effectLst/>
                <a:latin typeface="Baskerville Old Face" panose="02020602080505020303" pitchFamily="18" charset="0"/>
                <a:ea typeface="Times New Roman" panose="02020603050405020304" pitchFamily="18" charset="0"/>
              </a:rPr>
              <a:t>These factors have been classified or grouped into external and internal factors.</a:t>
            </a:r>
            <a:r>
              <a:rPr lang="en-GB" sz="2800" dirty="0">
                <a:effectLst/>
                <a:latin typeface="Baskerville Old Face" panose="02020602080505020303" pitchFamily="18" charset="0"/>
                <a:ea typeface="Times New Roman" panose="02020603050405020304" pitchFamily="18" charset="0"/>
              </a:rPr>
              <a:t> </a:t>
            </a:r>
            <a:r>
              <a:rPr lang="en-GB" sz="2800" b="1" i="1" dirty="0">
                <a:effectLst/>
                <a:latin typeface="Baskerville Old Face" panose="02020602080505020303" pitchFamily="18" charset="0"/>
                <a:ea typeface="Times New Roman" panose="02020603050405020304" pitchFamily="18" charset="0"/>
              </a:rPr>
              <a:t>Beyond the external-internal dichotomy, sources of insecurity have also been classified as either remote or proximate and immediate sources/causal factors.</a:t>
            </a:r>
            <a:r>
              <a:rPr lang="en-GB" sz="2800" dirty="0">
                <a:effectLst/>
                <a:latin typeface="Baskerville Old Face" panose="02020602080505020303" pitchFamily="18" charset="0"/>
                <a:ea typeface="Times New Roman" panose="02020603050405020304" pitchFamily="18" charset="0"/>
              </a:rPr>
              <a:t> In Nigeria, the challenge is not so much about insecurity of external sources. This may not be unconnected with the increasing ethnic hate, religious bigotry, political rivalry and a growing population of disenchanted/disgruntled citizens in the country who feel that they have been short-changed and given very limited or no access to the common patrimony. </a:t>
            </a:r>
            <a:endParaRPr lang="en-NG"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003970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One Rounded and One Snipped 11">
            <a:extLst>
              <a:ext uri="{FF2B5EF4-FFF2-40B4-BE49-F238E27FC236}">
                <a16:creationId xmlns:a16="http://schemas.microsoft.com/office/drawing/2014/main" id="{0810F148-B0D0-92D1-2690-2E9712626896}"/>
              </a:ext>
            </a:extLst>
          </p:cNvPr>
          <p:cNvSpPr/>
          <p:nvPr/>
        </p:nvSpPr>
        <p:spPr>
          <a:xfrm rot="5400000" flipH="1">
            <a:off x="3008425" y="-3044030"/>
            <a:ext cx="5931311" cy="11948160"/>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1" name="TextBox 10">
            <a:extLst>
              <a:ext uri="{FF2B5EF4-FFF2-40B4-BE49-F238E27FC236}">
                <a16:creationId xmlns:a16="http://schemas.microsoft.com/office/drawing/2014/main" id="{FEF70C22-3571-6B7F-1EBC-7C5E418E70C5}"/>
              </a:ext>
            </a:extLst>
          </p:cNvPr>
          <p:cNvSpPr txBox="1"/>
          <p:nvPr/>
        </p:nvSpPr>
        <p:spPr>
          <a:xfrm>
            <a:off x="243840" y="209007"/>
            <a:ext cx="10607040" cy="2015936"/>
          </a:xfrm>
          <a:prstGeom prst="rect">
            <a:avLst/>
          </a:prstGeom>
          <a:noFill/>
        </p:spPr>
        <p:txBody>
          <a:bodyPr wrap="square">
            <a:spAutoFit/>
          </a:bodyPr>
          <a:lstStyle/>
          <a:p>
            <a:pPr algn="just"/>
            <a:r>
              <a:rPr lang="en-GB" sz="2500" b="1" i="1" dirty="0">
                <a:effectLst/>
                <a:latin typeface="Baskerville Old Face" panose="02020602080505020303" pitchFamily="18" charset="0"/>
                <a:ea typeface="Times New Roman" panose="02020603050405020304" pitchFamily="18" charset="0"/>
              </a:rPr>
              <a:t>The primordial tendencies of various ethnic groups towards violence, the perennial eruption of various ethnic militias and the preponderant religious fundamentalism in place, given expression to by some sections of the dominant religious establishments in Nigeria, have inevitably aggravated the scale and propensity of insecurity and widened its scope in various ramifications</a:t>
            </a:r>
            <a:r>
              <a:rPr lang="en-GB" sz="2500" dirty="0">
                <a:effectLst/>
                <a:latin typeface="Baskerville Old Face" panose="02020602080505020303" pitchFamily="18" charset="0"/>
                <a:ea typeface="Times New Roman" panose="02020603050405020304" pitchFamily="18" charset="0"/>
              </a:rPr>
              <a:t>.</a:t>
            </a:r>
            <a:endParaRPr lang="en-NG" sz="25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568874FF-2175-6C98-F55F-570A2F704B21}"/>
              </a:ext>
            </a:extLst>
          </p:cNvPr>
          <p:cNvSpPr txBox="1"/>
          <p:nvPr/>
        </p:nvSpPr>
        <p:spPr>
          <a:xfrm>
            <a:off x="243839" y="2859996"/>
            <a:ext cx="10946675" cy="2400657"/>
          </a:xfrm>
          <a:prstGeom prst="rect">
            <a:avLst/>
          </a:prstGeom>
          <a:noFill/>
        </p:spPr>
        <p:txBody>
          <a:bodyPr wrap="square">
            <a:spAutoFit/>
          </a:bodyPr>
          <a:lstStyle/>
          <a:p>
            <a:pPr algn="just"/>
            <a:r>
              <a:rPr lang="en-GB" sz="2500" i="1" dirty="0">
                <a:effectLst/>
                <a:latin typeface="Baskerville Old Face" panose="02020602080505020303" pitchFamily="18" charset="0"/>
                <a:ea typeface="Times New Roman" panose="02020603050405020304" pitchFamily="18" charset="0"/>
              </a:rPr>
              <a:t>Additionally, not only has the continued state of insecurity threatened the very fabric of national integration in the country and created the ecology of fear, disquiet and anxiety, it has also meted a deadly blow to industrial development.</a:t>
            </a:r>
            <a:r>
              <a:rPr lang="en-GB" sz="2500" b="1" i="1" dirty="0">
                <a:effectLst/>
                <a:latin typeface="Baskerville Old Face" panose="02020602080505020303" pitchFamily="18" charset="0"/>
                <a:ea typeface="Times New Roman" panose="02020603050405020304" pitchFamily="18" charset="0"/>
              </a:rPr>
              <a:t> The destruction of the badly needed infrastructure has taken the country many years backwards. The government has continued to trudge on in the face of this daring challenge and has continued to evolve strategies to contain or douse this conflagration.</a:t>
            </a:r>
            <a:endParaRPr lang="en-NG"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351069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One Rounded and One Snipped 11">
            <a:extLst>
              <a:ext uri="{FF2B5EF4-FFF2-40B4-BE49-F238E27FC236}">
                <a16:creationId xmlns:a16="http://schemas.microsoft.com/office/drawing/2014/main" id="{0810F148-B0D0-92D1-2690-2E9712626896}"/>
              </a:ext>
            </a:extLst>
          </p:cNvPr>
          <p:cNvSpPr/>
          <p:nvPr/>
        </p:nvSpPr>
        <p:spPr>
          <a:xfrm rot="5400000" flipH="1" flipV="1">
            <a:off x="3474333" y="-2786357"/>
            <a:ext cx="5931311" cy="11504023"/>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4" name="TextBox 3">
            <a:extLst>
              <a:ext uri="{FF2B5EF4-FFF2-40B4-BE49-F238E27FC236}">
                <a16:creationId xmlns:a16="http://schemas.microsoft.com/office/drawing/2014/main" id="{735688A3-7BDD-99EE-BE42-A2079A8CE6D3}"/>
              </a:ext>
            </a:extLst>
          </p:cNvPr>
          <p:cNvSpPr txBox="1"/>
          <p:nvPr/>
        </p:nvSpPr>
        <p:spPr>
          <a:xfrm>
            <a:off x="862940" y="403253"/>
            <a:ext cx="10877006" cy="4893647"/>
          </a:xfrm>
          <a:prstGeom prst="rect">
            <a:avLst/>
          </a:prstGeom>
          <a:noFill/>
        </p:spPr>
        <p:txBody>
          <a:bodyPr wrap="square">
            <a:spAutoFit/>
          </a:bodyPr>
          <a:lstStyle/>
          <a:p>
            <a:pPr algn="just"/>
            <a:r>
              <a:rPr lang="en-GB" sz="2600" dirty="0">
                <a:effectLst/>
                <a:latin typeface="Baskerville Old Face" panose="02020602080505020303" pitchFamily="18" charset="0"/>
                <a:ea typeface="Times New Roman" panose="02020603050405020304" pitchFamily="18" charset="0"/>
              </a:rPr>
              <a:t>The state of insecurity in the country has been sustained by a regressing economy, unviable hospital facilities and health services, lack of good pipe borne water, transportation and bad roads, fuel problems, unemployment and a growing sense of disenchantment that government and its representatives have not been fair to the people, thus pushing some citizens into criminal activities including violent crimes to make a living and to take out their anger on a passive society. Consequently, the state of increased lawlessness, violence and criminality, that has become characteristic of life in Nigeria, has further increased the dismalness of insecurity challenges facing the country.</a:t>
            </a:r>
            <a:endParaRPr lang="en-NG" sz="2600" dirty="0">
              <a:effectLst/>
              <a:latin typeface="Times New Roman" panose="02020603050405020304" pitchFamily="18" charset="0"/>
              <a:ea typeface="Times New Roman" panose="02020603050405020304" pitchFamily="18" charset="0"/>
            </a:endParaRPr>
          </a:p>
          <a:p>
            <a:pPr algn="just"/>
            <a:r>
              <a:rPr lang="en-GB" sz="2600" dirty="0">
                <a:effectLst/>
                <a:latin typeface="Baskerville Old Face" panose="02020602080505020303" pitchFamily="18" charset="0"/>
                <a:ea typeface="Times New Roman" panose="02020603050405020304" pitchFamily="18" charset="0"/>
              </a:rPr>
              <a:t>The diminishing standard of living and the deteriorating social infrastructure like roads, refineries, hospitals and the educational system have all contributed to a nation of desperate people. </a:t>
            </a:r>
            <a:endParaRPr lang="en-NG"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486339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One Rounded and One Snipped 11">
            <a:extLst>
              <a:ext uri="{FF2B5EF4-FFF2-40B4-BE49-F238E27FC236}">
                <a16:creationId xmlns:a16="http://schemas.microsoft.com/office/drawing/2014/main" id="{0810F148-B0D0-92D1-2690-2E9712626896}"/>
              </a:ext>
            </a:extLst>
          </p:cNvPr>
          <p:cNvSpPr/>
          <p:nvPr/>
        </p:nvSpPr>
        <p:spPr>
          <a:xfrm rot="5400000" flipH="1" flipV="1">
            <a:off x="3474333" y="-2786357"/>
            <a:ext cx="5931311" cy="11504023"/>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4" name="TextBox 3">
            <a:extLst>
              <a:ext uri="{FF2B5EF4-FFF2-40B4-BE49-F238E27FC236}">
                <a16:creationId xmlns:a16="http://schemas.microsoft.com/office/drawing/2014/main" id="{735688A3-7BDD-99EE-BE42-A2079A8CE6D3}"/>
              </a:ext>
            </a:extLst>
          </p:cNvPr>
          <p:cNvSpPr txBox="1"/>
          <p:nvPr/>
        </p:nvSpPr>
        <p:spPr>
          <a:xfrm>
            <a:off x="1201783" y="217768"/>
            <a:ext cx="10877006" cy="2677656"/>
          </a:xfrm>
          <a:prstGeom prst="rect">
            <a:avLst/>
          </a:prstGeom>
          <a:noFill/>
        </p:spPr>
        <p:txBody>
          <a:bodyPr wrap="square">
            <a:spAutoFit/>
          </a:bodyPr>
          <a:lstStyle/>
          <a:p>
            <a:pPr algn="just"/>
            <a:r>
              <a:rPr lang="en-GB" sz="2400" dirty="0">
                <a:effectLst/>
                <a:latin typeface="Baskerville Old Face" panose="02020602080505020303" pitchFamily="18" charset="0"/>
                <a:ea typeface="Times New Roman" panose="02020603050405020304" pitchFamily="18" charset="0"/>
              </a:rPr>
              <a:t>Also, religious fundamentalism in the country has arisen as a result of multiple problems including lack of education of the adherents, strongly held misconceptions by religious zealots that the only way to expand their religious territories is by killing those who refuse to be proselytized by their arm-twisting tactics, misinterpretation or literal interpretation of scriptural demands, economic deprivation which forces them to vent their anger on the state and an seemingly insensitive and irresponsible government that has failed consistently to provide the people with the basic necessities of life. </a:t>
            </a:r>
            <a:endParaRPr lang="en-NG"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1EA9E58-C0E0-FB84-CF1C-92F5ACC77FAF}"/>
              </a:ext>
            </a:extLst>
          </p:cNvPr>
          <p:cNvSpPr txBox="1"/>
          <p:nvPr/>
        </p:nvSpPr>
        <p:spPr>
          <a:xfrm>
            <a:off x="1201783" y="3259205"/>
            <a:ext cx="10877006" cy="2308324"/>
          </a:xfrm>
          <a:prstGeom prst="rect">
            <a:avLst/>
          </a:prstGeom>
          <a:noFill/>
        </p:spPr>
        <p:txBody>
          <a:bodyPr wrap="square">
            <a:spAutoFit/>
          </a:bodyPr>
          <a:lstStyle/>
          <a:p>
            <a:pPr algn="just"/>
            <a:r>
              <a:rPr lang="en-GB" sz="2400" dirty="0">
                <a:effectLst/>
                <a:latin typeface="Baskerville Old Face" panose="02020602080505020303" pitchFamily="18" charset="0"/>
                <a:ea typeface="Times New Roman" panose="02020603050405020304" pitchFamily="18" charset="0"/>
              </a:rPr>
              <a:t>Corruption has remained one of the major drawbacks for national growth and development in Nigeria and the war arrayed against it seems a lost one as more and more public officials and their ilk in the private sector are caught red-handed every now and again in acts of corruption. Honesty, sacrifice, patience, hard work and personal honour, including honourable family values, which were very important cultural values in Africa, have been thrown through the window.</a:t>
            </a:r>
            <a:endParaRPr lang="en-NG"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68361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One Rounded and One Snipped 11">
            <a:extLst>
              <a:ext uri="{FF2B5EF4-FFF2-40B4-BE49-F238E27FC236}">
                <a16:creationId xmlns:a16="http://schemas.microsoft.com/office/drawing/2014/main" id="{0810F148-B0D0-92D1-2690-2E9712626896}"/>
              </a:ext>
            </a:extLst>
          </p:cNvPr>
          <p:cNvSpPr/>
          <p:nvPr/>
        </p:nvSpPr>
        <p:spPr>
          <a:xfrm rot="5400000" flipH="1" flipV="1">
            <a:off x="3119872" y="-2431898"/>
            <a:ext cx="6640234" cy="11504023"/>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4" name="TextBox 3">
            <a:extLst>
              <a:ext uri="{FF2B5EF4-FFF2-40B4-BE49-F238E27FC236}">
                <a16:creationId xmlns:a16="http://schemas.microsoft.com/office/drawing/2014/main" id="{735688A3-7BDD-99EE-BE42-A2079A8CE6D3}"/>
              </a:ext>
            </a:extLst>
          </p:cNvPr>
          <p:cNvSpPr txBox="1"/>
          <p:nvPr/>
        </p:nvSpPr>
        <p:spPr>
          <a:xfrm>
            <a:off x="1201783" y="116241"/>
            <a:ext cx="10877006" cy="3816429"/>
          </a:xfrm>
          <a:prstGeom prst="rect">
            <a:avLst/>
          </a:prstGeom>
          <a:noFill/>
        </p:spPr>
        <p:txBody>
          <a:bodyPr wrap="square">
            <a:spAutoFit/>
          </a:bodyPr>
          <a:lstStyle/>
          <a:p>
            <a:pPr marL="0" marR="0" algn="just"/>
            <a:r>
              <a:rPr lang="en-GB" sz="2200" dirty="0">
                <a:effectLst/>
                <a:latin typeface="Baskerville Old Face" panose="02020602080505020303" pitchFamily="18" charset="0"/>
                <a:ea typeface="Times New Roman" panose="02020603050405020304" pitchFamily="18" charset="0"/>
              </a:rPr>
              <a:t>The implication is that the monies that should have been spent on the provision of basic infrastructure and social amenities or used for human resource development purposes or even for equipping the military and other armed forces and paramilitary agencies so they can provide adequate and timely security for the Nigerian people, are “colonized” by a thieving and amoral minority, whose only qualification is access to governance and the national till. The resultant effects of these unethical practices create resource squeeze forcing citizens to compete for the limited employment opportunities in place; social amenities are absent throwing society into despair and anxiety; and politicians continue to recruit unemployed youths and vulnerable citizens, arming them with dangerous weapons to pursue and track down their political foes so as to sustain a climate of repression, fear and cowardice so they can continue in their political offices. </a:t>
            </a:r>
            <a:endParaRPr lang="en-US" sz="2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1EA9E58-C0E0-FB84-CF1C-92F5ACC77FAF}"/>
              </a:ext>
            </a:extLst>
          </p:cNvPr>
          <p:cNvSpPr txBox="1"/>
          <p:nvPr/>
        </p:nvSpPr>
        <p:spPr>
          <a:xfrm>
            <a:off x="1201783" y="4048914"/>
            <a:ext cx="10877006" cy="2308324"/>
          </a:xfrm>
          <a:prstGeom prst="rect">
            <a:avLst/>
          </a:prstGeom>
          <a:noFill/>
        </p:spPr>
        <p:txBody>
          <a:bodyPr wrap="square">
            <a:spAutoFit/>
          </a:bodyPr>
          <a:lstStyle/>
          <a:p>
            <a:pPr algn="just"/>
            <a:r>
              <a:rPr lang="en-GB" sz="2400" dirty="0">
                <a:effectLst/>
                <a:latin typeface="Baskerville Old Face" panose="02020602080505020303" pitchFamily="18" charset="0"/>
                <a:ea typeface="Times New Roman" panose="02020603050405020304" pitchFamily="18" charset="0"/>
              </a:rPr>
              <a:t>Therefore, the high and sustained rate of violent crimes such as kidnapping, armed banditry, ethno-religious agitation, religious fundamentalism, ethnic pogrom, human sacrifice for money rituals and terrorism that the government continues to grapple with The painful part is that the merchants of violence have continued to wreak havoc on society, without any feeling of moral qualms and have continued to spill the blood of innocent Nigerians.</a:t>
            </a:r>
            <a:endParaRPr lang="en-NG"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42695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Freeform: Shape 9">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
        <p:nvSpPr>
          <p:cNvPr id="6" name="TextBox 5">
            <a:extLst>
              <a:ext uri="{FF2B5EF4-FFF2-40B4-BE49-F238E27FC236}">
                <a16:creationId xmlns:a16="http://schemas.microsoft.com/office/drawing/2014/main" id="{87249FF8-5D78-0EEB-11BB-D563BD1EE939}"/>
              </a:ext>
            </a:extLst>
          </p:cNvPr>
          <p:cNvSpPr txBox="1"/>
          <p:nvPr/>
        </p:nvSpPr>
        <p:spPr>
          <a:xfrm>
            <a:off x="324195" y="602733"/>
            <a:ext cx="11765282" cy="5262979"/>
          </a:xfrm>
          <a:prstGeom prst="rect">
            <a:avLst/>
          </a:prstGeom>
          <a:noFill/>
        </p:spPr>
        <p:txBody>
          <a:bodyPr wrap="square">
            <a:spAutoFit/>
          </a:bodyPr>
          <a:lstStyle/>
          <a:p>
            <a:r>
              <a:rPr lang="en-GB" sz="2800" b="1" dirty="0">
                <a:effectLst/>
                <a:latin typeface="Baskerville Old Face" panose="02020602080505020303" pitchFamily="18" charset="0"/>
                <a:ea typeface="Times New Roman" panose="02020603050405020304" pitchFamily="18" charset="0"/>
              </a:rPr>
              <a:t>There is need to regenerate the moral values in the country and even codify them so as to guide the conduct and social relations of Nigerians. These values should be built on the following principles:</a:t>
            </a:r>
            <a:endParaRPr lang="en-NG" sz="2800" dirty="0">
              <a:effectLst/>
              <a:latin typeface="Times New Roman" panose="02020603050405020304" pitchFamily="18" charset="0"/>
              <a:ea typeface="Times New Roman" panose="02020603050405020304" pitchFamily="18" charset="0"/>
            </a:endParaRPr>
          </a:p>
          <a:p>
            <a:r>
              <a:rPr lang="en-GB" sz="2800" dirty="0">
                <a:effectLst/>
                <a:latin typeface="Baskerville Old Face" panose="02020602080505020303" pitchFamily="18" charset="0"/>
                <a:ea typeface="Times New Roman" panose="02020603050405020304" pitchFamily="18" charset="0"/>
              </a:rPr>
              <a:t>1. Every Nigerian deserves to be treated with dignity and rights.</a:t>
            </a:r>
            <a:endParaRPr lang="en-NG" sz="2800" dirty="0">
              <a:effectLst/>
              <a:latin typeface="Times New Roman" panose="02020603050405020304" pitchFamily="18" charset="0"/>
              <a:ea typeface="Times New Roman" panose="02020603050405020304" pitchFamily="18" charset="0"/>
            </a:endParaRPr>
          </a:p>
          <a:p>
            <a:r>
              <a:rPr lang="en-GB" sz="2800" dirty="0">
                <a:effectLst/>
                <a:latin typeface="Baskerville Old Face" panose="02020602080505020303" pitchFamily="18" charset="0"/>
                <a:ea typeface="Times New Roman" panose="02020603050405020304" pitchFamily="18" charset="0"/>
              </a:rPr>
              <a:t>2. No Nigerian should be treated differently because of his ethnic origin, colour, sex, language, religion, political affiliation, property, birth or other status.</a:t>
            </a:r>
            <a:endParaRPr lang="en-NG" sz="2800" dirty="0">
              <a:effectLst/>
              <a:latin typeface="Times New Roman" panose="02020603050405020304" pitchFamily="18" charset="0"/>
              <a:ea typeface="Times New Roman" panose="02020603050405020304" pitchFamily="18" charset="0"/>
            </a:endParaRPr>
          </a:p>
          <a:p>
            <a:r>
              <a:rPr lang="en-GB" sz="2800" dirty="0">
                <a:effectLst/>
                <a:latin typeface="Baskerville Old Face" panose="02020602080505020303" pitchFamily="18" charset="0"/>
                <a:ea typeface="Times New Roman" panose="02020603050405020304" pitchFamily="18" charset="0"/>
              </a:rPr>
              <a:t>3. Every Nigerian deserves to enjoy right to life, liberty and security of person anywhere in the country.</a:t>
            </a:r>
            <a:endParaRPr lang="en-NG" sz="2800" dirty="0">
              <a:effectLst/>
              <a:latin typeface="Times New Roman" panose="02020603050405020304" pitchFamily="18" charset="0"/>
              <a:ea typeface="Times New Roman" panose="02020603050405020304" pitchFamily="18" charset="0"/>
            </a:endParaRPr>
          </a:p>
          <a:p>
            <a:r>
              <a:rPr lang="en-GB" sz="2800" dirty="0">
                <a:effectLst/>
                <a:latin typeface="Baskerville Old Face" panose="02020602080505020303" pitchFamily="18" charset="0"/>
                <a:ea typeface="Times New Roman" panose="02020603050405020304" pitchFamily="18" charset="0"/>
              </a:rPr>
              <a:t>4. Every Nigerian should be saved from undeserved torture and inhuman treatment anywhere in the country.</a:t>
            </a:r>
            <a:endParaRPr lang="en-NG" sz="2800" dirty="0">
              <a:effectLst/>
              <a:latin typeface="Times New Roman" panose="02020603050405020304" pitchFamily="18" charset="0"/>
              <a:ea typeface="Times New Roman" panose="02020603050405020304" pitchFamily="18" charset="0"/>
            </a:endParaRPr>
          </a:p>
          <a:p>
            <a:r>
              <a:rPr lang="en-GB" sz="2800" dirty="0">
                <a:effectLst/>
                <a:latin typeface="Baskerville Old Face" panose="02020602080505020303" pitchFamily="18" charset="0"/>
                <a:ea typeface="Times New Roman" panose="02020603050405020304" pitchFamily="18" charset="0"/>
              </a:rPr>
              <a:t>5. Nigerians should be protected against arbitrary interference with their privacy, family, home, correspondence, honour or reputation.</a:t>
            </a:r>
            <a:endParaRPr lang="en-NG"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35011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Freeform: Shape 9">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
        <p:nvSpPr>
          <p:cNvPr id="6" name="TextBox 5">
            <a:extLst>
              <a:ext uri="{FF2B5EF4-FFF2-40B4-BE49-F238E27FC236}">
                <a16:creationId xmlns:a16="http://schemas.microsoft.com/office/drawing/2014/main" id="{87249FF8-5D78-0EEB-11BB-D563BD1EE939}"/>
              </a:ext>
            </a:extLst>
          </p:cNvPr>
          <p:cNvSpPr txBox="1"/>
          <p:nvPr/>
        </p:nvSpPr>
        <p:spPr>
          <a:xfrm>
            <a:off x="213359" y="797510"/>
            <a:ext cx="11765282" cy="5262979"/>
          </a:xfrm>
          <a:prstGeom prst="rect">
            <a:avLst/>
          </a:prstGeom>
          <a:noFill/>
        </p:spPr>
        <p:txBody>
          <a:bodyPr wrap="square">
            <a:spAutoFit/>
          </a:bodyPr>
          <a:lstStyle/>
          <a:p>
            <a:r>
              <a:rPr lang="en-GB" sz="2400" b="1" dirty="0">
                <a:effectLst/>
                <a:latin typeface="Baskerville Old Face" panose="02020602080505020303" pitchFamily="18" charset="0"/>
                <a:ea typeface="Times New Roman" panose="02020603050405020304" pitchFamily="18" charset="0"/>
              </a:rPr>
              <a:t>There is need to regenerate the moral values in the country and even codify them so as to guide the conduct and social relations of Nigerians. These values should be built on the following principles</a:t>
            </a:r>
            <a:r>
              <a:rPr lang="en-GB" sz="2400" b="1" dirty="0">
                <a:latin typeface="Baskerville Old Face" panose="02020602080505020303" pitchFamily="18" charset="0"/>
                <a:ea typeface="Times New Roman" panose="02020603050405020304" pitchFamily="18" charset="0"/>
                <a:sym typeface="Wingdings" panose="05000000000000000000" pitchFamily="2" charset="2"/>
              </a:rPr>
              <a:t>(Cont’d</a:t>
            </a:r>
            <a:r>
              <a:rPr lang="en-GB" sz="2400" b="1" dirty="0">
                <a:effectLst/>
                <a:latin typeface="Baskerville Old Face" panose="02020602080505020303" pitchFamily="18" charset="0"/>
                <a:ea typeface="Times New Roman" panose="02020603050405020304" pitchFamily="18" charset="0"/>
                <a:sym typeface="Wingdings" panose="05000000000000000000" pitchFamily="2" charset="2"/>
              </a:rPr>
              <a:t>)</a:t>
            </a:r>
            <a:endParaRPr lang="en-NG" sz="2400" dirty="0">
              <a:effectLst/>
              <a:latin typeface="Times New Roman" panose="02020603050405020304" pitchFamily="18" charset="0"/>
              <a:ea typeface="Times New Roman" panose="02020603050405020304" pitchFamily="18" charset="0"/>
            </a:endParaRPr>
          </a:p>
          <a:p>
            <a:endParaRPr lang="en-GB" sz="2600" dirty="0">
              <a:effectLst/>
              <a:latin typeface="Baskerville Old Face" panose="02020602080505020303" pitchFamily="18" charset="0"/>
              <a:ea typeface="Times New Roman" panose="02020603050405020304" pitchFamily="18" charset="0"/>
            </a:endParaRPr>
          </a:p>
          <a:p>
            <a:r>
              <a:rPr lang="en-GB" sz="2400" dirty="0">
                <a:effectLst/>
                <a:latin typeface="Baskerville Old Face" panose="02020602080505020303" pitchFamily="18" charset="0"/>
                <a:ea typeface="Times New Roman" panose="02020603050405020304" pitchFamily="18" charset="0"/>
              </a:rPr>
              <a:t>6.  Every Nigerian is to enjoy freedom of thought and conscience, choice of religion and freedom to teach, practice and worship.</a:t>
            </a:r>
            <a:endParaRPr lang="en-NG" sz="2400" dirty="0">
              <a:effectLst/>
              <a:latin typeface="Times New Roman" panose="02020603050405020304" pitchFamily="18" charset="0"/>
              <a:ea typeface="Times New Roman" panose="02020603050405020304" pitchFamily="18" charset="0"/>
            </a:endParaRPr>
          </a:p>
          <a:p>
            <a:r>
              <a:rPr lang="en-GB" sz="2400" dirty="0">
                <a:effectLst/>
                <a:latin typeface="Baskerville Old Face" panose="02020602080505020303" pitchFamily="18" charset="0"/>
                <a:ea typeface="Times New Roman" panose="02020603050405020304" pitchFamily="18" charset="0"/>
              </a:rPr>
              <a:t>7. Nigerians deserve to enjoy freedom of opinion and expression and right to seek, receive and impart information through any media.</a:t>
            </a:r>
            <a:endParaRPr lang="en-NG" sz="2400" dirty="0">
              <a:effectLst/>
              <a:latin typeface="Times New Roman" panose="02020603050405020304" pitchFamily="18" charset="0"/>
              <a:ea typeface="Times New Roman" panose="02020603050405020304" pitchFamily="18" charset="0"/>
            </a:endParaRPr>
          </a:p>
          <a:p>
            <a:r>
              <a:rPr lang="en-GB" sz="2400" dirty="0">
                <a:effectLst/>
                <a:latin typeface="Baskerville Old Face" panose="02020602080505020303" pitchFamily="18" charset="0"/>
                <a:ea typeface="Times New Roman" panose="02020603050405020304" pitchFamily="18" charset="0"/>
              </a:rPr>
              <a:t>8. Government should be responsible for the welfare of the citizens and should be committed to acts that would eliminate extreme poverty, hunger and deprivation.</a:t>
            </a:r>
            <a:endParaRPr lang="en-NG" sz="2400" dirty="0">
              <a:effectLst/>
              <a:latin typeface="Times New Roman" panose="02020603050405020304" pitchFamily="18" charset="0"/>
              <a:ea typeface="Times New Roman" panose="02020603050405020304" pitchFamily="18" charset="0"/>
            </a:endParaRPr>
          </a:p>
          <a:p>
            <a:r>
              <a:rPr lang="en-GB" sz="2400" dirty="0">
                <a:effectLst/>
                <a:latin typeface="Baskerville Old Face" panose="02020602080505020303" pitchFamily="18" charset="0"/>
                <a:ea typeface="Times New Roman" panose="02020603050405020304" pitchFamily="18" charset="0"/>
              </a:rPr>
              <a:t>9. Moral leadership undergirded by competence and accountability to the people should form the major guiding criteria for the selection of leaders into position of higher responsibility.</a:t>
            </a:r>
            <a:endParaRPr lang="en-NG" sz="2400" dirty="0">
              <a:effectLst/>
              <a:latin typeface="Times New Roman" panose="02020603050405020304" pitchFamily="18" charset="0"/>
              <a:ea typeface="Times New Roman" panose="02020603050405020304" pitchFamily="18" charset="0"/>
            </a:endParaRPr>
          </a:p>
          <a:p>
            <a:r>
              <a:rPr lang="en-GB" sz="2400" dirty="0">
                <a:effectLst/>
                <a:latin typeface="Baskerville Old Face" panose="02020602080505020303" pitchFamily="18" charset="0"/>
                <a:ea typeface="Times New Roman" panose="02020603050405020304" pitchFamily="18" charset="0"/>
              </a:rPr>
              <a:t>10. Nigerians should recognize that they have duties to their community and are subject to laws which respect general welfare and the rights and freedoms of others; and others. </a:t>
            </a:r>
            <a:endParaRPr lang="en-NG"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3392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2" name="Rectangle: Top Corners One Rounded and One Snipped 11">
            <a:extLst>
              <a:ext uri="{FF2B5EF4-FFF2-40B4-BE49-F238E27FC236}">
                <a16:creationId xmlns:a16="http://schemas.microsoft.com/office/drawing/2014/main" id="{E8E8A2FD-50BE-3BC2-2765-B4D3689B2EF7}"/>
              </a:ext>
            </a:extLst>
          </p:cNvPr>
          <p:cNvSpPr/>
          <p:nvPr/>
        </p:nvSpPr>
        <p:spPr>
          <a:xfrm rot="10800000" flipH="1" flipV="1">
            <a:off x="1330036" y="3321792"/>
            <a:ext cx="10861964" cy="3535022"/>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r>
              <a:rPr lang="en-GB" sz="2200" dirty="0">
                <a:effectLst/>
                <a:latin typeface="Baskerville Old Face" panose="02020602080505020303" pitchFamily="18" charset="0"/>
                <a:ea typeface="Times New Roman" panose="02020603050405020304" pitchFamily="18" charset="0"/>
              </a:rPr>
              <a:t>In other words, it is imperative that we have leaders who would not be limited to championing the causes of their home state, tribe, or religious groups, but rather focused on deeds and pronouncements which convincingly and positively impact the entire citizenry of the federal republic” of Nigeria. The argument for this is that such leaders “will  help to mould the contending ethnic and religious groups into harmony and help to remove the perceived mutual distrust among them. The process of developing visionary leadership can be challenging, however, it can be overcome “by using institutions as a nursery ground to produce leaders with national outlook and with a missionary zeal to transform the nation.” The re-establishment of the Citizenship and Leadership Training </a:t>
            </a:r>
            <a:r>
              <a:rPr lang="en-GB" sz="2200" dirty="0" err="1">
                <a:effectLst/>
                <a:latin typeface="Baskerville Old Face" panose="02020602080505020303" pitchFamily="18" charset="0"/>
                <a:ea typeface="Times New Roman" panose="02020603050405020304" pitchFamily="18" charset="0"/>
              </a:rPr>
              <a:t>Center</a:t>
            </a:r>
            <a:r>
              <a:rPr lang="en-GB" sz="2200" dirty="0">
                <a:effectLst/>
                <a:latin typeface="Baskerville Old Face" panose="02020602080505020303" pitchFamily="18" charset="0"/>
                <a:ea typeface="Times New Roman" panose="02020603050405020304" pitchFamily="18" charset="0"/>
              </a:rPr>
              <a:t> (Man o War Bay), the Cadet Corps in Secondary Schools would significantly enable this idea.  </a:t>
            </a:r>
            <a:endParaRPr lang="en-US" sz="2200" dirty="0">
              <a:effectLst/>
              <a:latin typeface="Times New Roman" panose="02020603050405020304" pitchFamily="18" charset="0"/>
              <a:ea typeface="Times New Roman" panose="02020603050405020304" pitchFamily="18" charset="0"/>
            </a:endParaRPr>
          </a:p>
        </p:txBody>
      </p:sp>
      <p:sp>
        <p:nvSpPr>
          <p:cNvPr id="13" name="Rectangle: Top Corners One Rounded and One Snipped 12">
            <a:extLst>
              <a:ext uri="{FF2B5EF4-FFF2-40B4-BE49-F238E27FC236}">
                <a16:creationId xmlns:a16="http://schemas.microsoft.com/office/drawing/2014/main" id="{263392FE-B283-B651-6A77-96881C33E153}"/>
              </a:ext>
            </a:extLst>
          </p:cNvPr>
          <p:cNvSpPr/>
          <p:nvPr/>
        </p:nvSpPr>
        <p:spPr>
          <a:xfrm rot="16200000" flipV="1">
            <a:off x="3788625" y="-3788627"/>
            <a:ext cx="3104606" cy="10681858"/>
          </a:xfrm>
          <a:prstGeom prst="snipRoundRect">
            <a:avLst>
              <a:gd name="adj1" fmla="val 16667"/>
              <a:gd name="adj2"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9" name="TextBox 8">
            <a:extLst>
              <a:ext uri="{FF2B5EF4-FFF2-40B4-BE49-F238E27FC236}">
                <a16:creationId xmlns:a16="http://schemas.microsoft.com/office/drawing/2014/main" id="{9E06AB0F-FD71-A1FC-8ADD-16426D937660}"/>
              </a:ext>
            </a:extLst>
          </p:cNvPr>
          <p:cNvSpPr txBox="1"/>
          <p:nvPr/>
        </p:nvSpPr>
        <p:spPr>
          <a:xfrm>
            <a:off x="139336" y="229734"/>
            <a:ext cx="10279281" cy="2554545"/>
          </a:xfrm>
          <a:prstGeom prst="rect">
            <a:avLst/>
          </a:prstGeom>
          <a:noFill/>
        </p:spPr>
        <p:txBody>
          <a:bodyPr wrap="square">
            <a:spAutoFit/>
          </a:bodyPr>
          <a:lstStyle/>
          <a:p>
            <a:pPr algn="just"/>
            <a:r>
              <a:rPr lang="en-GB" sz="2000" b="1" dirty="0">
                <a:solidFill>
                  <a:schemeClr val="bg1"/>
                </a:solidFill>
                <a:effectLst/>
                <a:latin typeface="Baskerville Old Face" panose="02020602080505020303" pitchFamily="18" charset="0"/>
                <a:ea typeface="Times New Roman" panose="02020603050405020304" pitchFamily="18" charset="0"/>
              </a:rPr>
              <a:t>The other solutions likely to solve the issue of insecurity in Nigeria and enhance intelligence management also include leadership development, Good Governance, and Socio-economic Development:</a:t>
            </a:r>
          </a:p>
          <a:p>
            <a:pPr algn="just"/>
            <a:endParaRPr lang="en-NG" sz="2000" dirty="0">
              <a:solidFill>
                <a:schemeClr val="bg1"/>
              </a:solidFill>
              <a:effectLst/>
              <a:latin typeface="Times New Roman" panose="02020603050405020304" pitchFamily="18" charset="0"/>
              <a:ea typeface="Times New Roman" panose="02020603050405020304" pitchFamily="18" charset="0"/>
            </a:endParaRPr>
          </a:p>
          <a:p>
            <a:pPr algn="just"/>
            <a:r>
              <a:rPr lang="en-GB" sz="2000" b="1" dirty="0">
                <a:solidFill>
                  <a:schemeClr val="bg1"/>
                </a:solidFill>
                <a:effectLst/>
                <a:latin typeface="Baskerville Old Face" panose="02020602080505020303" pitchFamily="18" charset="0"/>
                <a:ea typeface="Calibri" panose="020F0502020204030204" pitchFamily="34" charset="0"/>
                <a:cs typeface="Arial" panose="020B0604020202020204" pitchFamily="34" charset="0"/>
              </a:rPr>
              <a:t>Leadership Development -</a:t>
            </a:r>
            <a:r>
              <a:rPr lang="en-GB" sz="2000" dirty="0">
                <a:solidFill>
                  <a:schemeClr val="bg1"/>
                </a:solidFill>
                <a:effectLst/>
                <a:latin typeface="Baskerville Old Face" panose="02020602080505020303" pitchFamily="18" charset="0"/>
                <a:ea typeface="Calibri" panose="020F0502020204030204" pitchFamily="34" charset="0"/>
                <a:cs typeface="Arial" panose="020B0604020202020204" pitchFamily="34" charset="0"/>
              </a:rPr>
              <a:t> It is viewed that Nigeria will have to develop visionary leadership, a leadership that is detribalized such that it has at leadership positions only people who are able to inculcate in their people or followers, the idea of common citizenship as the transcendent factor among all Nigerians, no matter the tribe, gender, religion, economic and social status.</a:t>
            </a:r>
            <a:endParaRPr lang="en-NG"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2" name="Rectangle: Top Corners One Rounded and One Snipped 11">
            <a:extLst>
              <a:ext uri="{FF2B5EF4-FFF2-40B4-BE49-F238E27FC236}">
                <a16:creationId xmlns:a16="http://schemas.microsoft.com/office/drawing/2014/main" id="{E8E8A2FD-50BE-3BC2-2765-B4D3689B2EF7}"/>
              </a:ext>
            </a:extLst>
          </p:cNvPr>
          <p:cNvSpPr/>
          <p:nvPr/>
        </p:nvSpPr>
        <p:spPr>
          <a:xfrm rot="10800000" flipH="1" flipV="1">
            <a:off x="554182" y="4211782"/>
            <a:ext cx="11637818" cy="2646218"/>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3" name="Rectangle: Top Corners One Rounded and One Snipped 12">
            <a:extLst>
              <a:ext uri="{FF2B5EF4-FFF2-40B4-BE49-F238E27FC236}">
                <a16:creationId xmlns:a16="http://schemas.microsoft.com/office/drawing/2014/main" id="{263392FE-B283-B651-6A77-96881C33E153}"/>
              </a:ext>
            </a:extLst>
          </p:cNvPr>
          <p:cNvSpPr/>
          <p:nvPr/>
        </p:nvSpPr>
        <p:spPr>
          <a:xfrm rot="16200000" flipV="1">
            <a:off x="3983184" y="-3983182"/>
            <a:ext cx="3768436" cy="11734800"/>
          </a:xfrm>
          <a:prstGeom prst="snipRoundRect">
            <a:avLst>
              <a:gd name="adj1" fmla="val 16667"/>
              <a:gd name="adj2"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5" name="TextBox 4">
            <a:extLst>
              <a:ext uri="{FF2B5EF4-FFF2-40B4-BE49-F238E27FC236}">
                <a16:creationId xmlns:a16="http://schemas.microsoft.com/office/drawing/2014/main" id="{67BD1831-5835-72DD-F338-4950627FDB21}"/>
              </a:ext>
            </a:extLst>
          </p:cNvPr>
          <p:cNvSpPr txBox="1"/>
          <p:nvPr/>
        </p:nvSpPr>
        <p:spPr>
          <a:xfrm>
            <a:off x="722217" y="4460071"/>
            <a:ext cx="11301747" cy="2308324"/>
          </a:xfrm>
          <a:prstGeom prst="rect">
            <a:avLst/>
          </a:prstGeom>
          <a:noFill/>
        </p:spPr>
        <p:txBody>
          <a:bodyPr wrap="square">
            <a:spAutoFit/>
          </a:bodyPr>
          <a:lstStyle/>
          <a:p>
            <a:pPr algn="just"/>
            <a:r>
              <a:rPr lang="en-GB" sz="2400" b="1" dirty="0">
                <a:solidFill>
                  <a:schemeClr val="bg1"/>
                </a:solidFill>
                <a:effectLst/>
                <a:latin typeface="Baskerville Old Face" panose="02020602080505020303" pitchFamily="18" charset="0"/>
                <a:ea typeface="Times New Roman" panose="02020603050405020304" pitchFamily="18" charset="0"/>
              </a:rPr>
              <a:t>The Socio-Economic Development</a:t>
            </a:r>
            <a:r>
              <a:rPr lang="en-GB" sz="2400" dirty="0">
                <a:solidFill>
                  <a:schemeClr val="bg1"/>
                </a:solidFill>
                <a:effectLst/>
                <a:latin typeface="Baskerville Old Face" panose="02020602080505020303" pitchFamily="18" charset="0"/>
                <a:ea typeface="Times New Roman" panose="02020603050405020304" pitchFamily="18" charset="0"/>
              </a:rPr>
              <a:t> - This factor is strongly considered as the major key to peace and security in Nigeria. The challenge in solving the insecurity problem in Nigeria is to accelerate the pace of development. Development in this context consists of creating an economy with relevant social, economic, and physical infrastructure for </a:t>
            </a:r>
            <a:r>
              <a:rPr lang="en-GB" sz="2400" dirty="0" err="1">
                <a:solidFill>
                  <a:schemeClr val="bg1"/>
                </a:solidFill>
                <a:effectLst/>
                <a:latin typeface="Baskerville Old Face" panose="02020602080505020303" pitchFamily="18" charset="0"/>
                <a:ea typeface="Times New Roman" panose="02020603050405020304" pitchFamily="18" charset="0"/>
              </a:rPr>
              <a:t>businesas</a:t>
            </a:r>
            <a:r>
              <a:rPr lang="en-GB" sz="2400" dirty="0">
                <a:solidFill>
                  <a:schemeClr val="bg1"/>
                </a:solidFill>
                <a:effectLst/>
                <a:latin typeface="Baskerville Old Face" panose="02020602080505020303" pitchFamily="18" charset="0"/>
                <a:ea typeface="Times New Roman" panose="02020603050405020304" pitchFamily="18" charset="0"/>
              </a:rPr>
              <a:t> operations and industrial growth, to provide gainful employment, high-level education facilities, and medical care for the people</a:t>
            </a:r>
            <a:r>
              <a:rPr lang="en-GB" sz="2400" b="1" dirty="0">
                <a:solidFill>
                  <a:schemeClr val="bg1"/>
                </a:solidFill>
                <a:effectLst/>
                <a:latin typeface="Baskerville Old Face" panose="02020602080505020303" pitchFamily="18" charset="0"/>
                <a:ea typeface="Times New Roman" panose="02020603050405020304" pitchFamily="18" charset="0"/>
              </a:rPr>
              <a:t>.</a:t>
            </a:r>
            <a:endParaRPr lang="en-NG" sz="2400" dirty="0">
              <a:solidFill>
                <a:schemeClr val="bg1"/>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6842CC02-D088-E22C-2634-AF84DF39DC7C}"/>
              </a:ext>
            </a:extLst>
          </p:cNvPr>
          <p:cNvSpPr txBox="1"/>
          <p:nvPr/>
        </p:nvSpPr>
        <p:spPr>
          <a:xfrm>
            <a:off x="249382" y="259640"/>
            <a:ext cx="11333018" cy="3816429"/>
          </a:xfrm>
          <a:prstGeom prst="rect">
            <a:avLst/>
          </a:prstGeom>
          <a:noFill/>
        </p:spPr>
        <p:txBody>
          <a:bodyPr wrap="square">
            <a:spAutoFit/>
          </a:bodyPr>
          <a:lstStyle/>
          <a:p>
            <a:pPr algn="just"/>
            <a:r>
              <a:rPr lang="en-GB" sz="2200" b="1" dirty="0">
                <a:solidFill>
                  <a:schemeClr val="bg1"/>
                </a:solidFill>
                <a:effectLst/>
                <a:latin typeface="Baskerville Old Face" panose="02020602080505020303" pitchFamily="18" charset="0"/>
                <a:ea typeface="Calibri" panose="020F0502020204030204" pitchFamily="34" charset="0"/>
                <a:cs typeface="Arial" panose="020B0604020202020204" pitchFamily="34" charset="0"/>
              </a:rPr>
              <a:t>Good Governance</a:t>
            </a:r>
            <a:r>
              <a:rPr lang="en-GB" sz="2200" dirty="0">
                <a:solidFill>
                  <a:schemeClr val="bg1"/>
                </a:solidFill>
                <a:effectLst/>
                <a:latin typeface="Baskerville Old Face" panose="02020602080505020303" pitchFamily="18" charset="0"/>
                <a:ea typeface="Calibri" panose="020F0502020204030204" pitchFamily="34" charset="0"/>
                <a:cs typeface="Arial" panose="020B0604020202020204" pitchFamily="34" charset="0"/>
              </a:rPr>
              <a:t> – </a:t>
            </a:r>
            <a:r>
              <a:rPr lang="en-GB" sz="2200" dirty="0">
                <a:solidFill>
                  <a:schemeClr val="bg1"/>
                </a:solidFill>
                <a:effectLst/>
                <a:latin typeface="Baskerville Old Face" panose="02020602080505020303" pitchFamily="18" charset="0"/>
                <a:ea typeface="Times New Roman" panose="02020603050405020304" pitchFamily="18" charset="0"/>
              </a:rPr>
              <a:t>Good governance is the panacea to the security challenges in Nigeria. The war against insecurity would be won only by raising governance standards; that is, cultivating the culture of good governance where the government is responsible and accountable to the people. </a:t>
            </a:r>
            <a:r>
              <a:rPr lang="en-GB" sz="2200" b="1" dirty="0">
                <a:solidFill>
                  <a:schemeClr val="bg1"/>
                </a:solidFill>
                <a:effectLst/>
                <a:latin typeface="Baskerville Old Face" panose="02020602080505020303" pitchFamily="18" charset="0"/>
                <a:ea typeface="Times New Roman" panose="02020603050405020304" pitchFamily="18" charset="0"/>
              </a:rPr>
              <a:t>Security engagement cannot be separated from good governance</a:t>
            </a:r>
            <a:r>
              <a:rPr lang="en-GB" sz="2200" dirty="0">
                <a:solidFill>
                  <a:schemeClr val="bg1"/>
                </a:solidFill>
                <a:effectLst/>
                <a:latin typeface="Baskerville Old Face" panose="02020602080505020303" pitchFamily="18" charset="0"/>
                <a:ea typeface="Times New Roman" panose="02020603050405020304" pitchFamily="18" charset="0"/>
              </a:rPr>
              <a:t>. Many others have also linked security to the governance system. The general view is that peace and security are determined by good governance. However, good governance is a function of effective, visionary, transparent, trustworthy, and credible political leadership whose driving force is an improvement in the collective wellbeing of the citizens through well-conceived, effectively implemented economic policies and human development programs. The underlying principle of good governance is the focus on people as the ultimate objective of governance.</a:t>
            </a:r>
            <a:endParaRPr lang="en-US" sz="2200" dirty="0">
              <a:solidFill>
                <a:schemeClr val="bg1"/>
              </a:solidFill>
              <a:effectLst/>
              <a:latin typeface="Times New Roman" panose="02020603050405020304" pitchFamily="18" charset="0"/>
              <a:ea typeface="Times New Roman" panose="02020603050405020304" pitchFamily="18" charset="0"/>
            </a:endParaRPr>
          </a:p>
          <a:p>
            <a:pPr algn="just"/>
            <a:endParaRPr lang="en-NG" sz="2200" dirty="0">
              <a:solidFill>
                <a:schemeClr val="bg1"/>
              </a:solidFill>
            </a:endParaRPr>
          </a:p>
        </p:txBody>
      </p:sp>
    </p:spTree>
    <p:extLst>
      <p:ext uri="{BB962C8B-B14F-4D97-AF65-F5344CB8AC3E}">
        <p14:creationId xmlns:p14="http://schemas.microsoft.com/office/powerpoint/2010/main" val="31394712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Rectangle: Top Corners One Rounded and One Snipped 7">
            <a:extLst>
              <a:ext uri="{FF2B5EF4-FFF2-40B4-BE49-F238E27FC236}">
                <a16:creationId xmlns:a16="http://schemas.microsoft.com/office/drawing/2014/main" id="{963A9E77-9247-45B5-D199-A4BD54494A6A}"/>
              </a:ext>
            </a:extLst>
          </p:cNvPr>
          <p:cNvSpPr/>
          <p:nvPr/>
        </p:nvSpPr>
        <p:spPr>
          <a:xfrm rot="5400000" flipH="1">
            <a:off x="2590799" y="-2617695"/>
            <a:ext cx="6418729" cy="11600329"/>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9" name="TextBox 8">
            <a:extLst>
              <a:ext uri="{FF2B5EF4-FFF2-40B4-BE49-F238E27FC236}">
                <a16:creationId xmlns:a16="http://schemas.microsoft.com/office/drawing/2014/main" id="{1E9BB0AD-CF39-78CB-3CAE-A65C7B64E787}"/>
              </a:ext>
            </a:extLst>
          </p:cNvPr>
          <p:cNvSpPr txBox="1"/>
          <p:nvPr/>
        </p:nvSpPr>
        <p:spPr>
          <a:xfrm>
            <a:off x="0" y="298024"/>
            <a:ext cx="11600329" cy="5693866"/>
          </a:xfrm>
          <a:prstGeom prst="rect">
            <a:avLst/>
          </a:prstGeom>
          <a:noFill/>
        </p:spPr>
        <p:txBody>
          <a:bodyPr wrap="square" rtlCol="0">
            <a:spAutoFit/>
          </a:bodyPr>
          <a:lstStyle/>
          <a:p>
            <a:r>
              <a:rPr lang="en-GB" sz="2800" dirty="0">
                <a:effectLst/>
                <a:latin typeface="Baskerville Old Face" panose="02020602080505020303" pitchFamily="18" charset="0"/>
                <a:ea typeface="Calibri" panose="020F0502020204030204" pitchFamily="34" charset="0"/>
                <a:cs typeface="Arial" panose="020B0604020202020204" pitchFamily="34" charset="0"/>
              </a:rPr>
              <a:t>INTRODUCTION</a:t>
            </a:r>
          </a:p>
          <a:p>
            <a:r>
              <a:rPr lang="en-GB" sz="2800" dirty="0">
                <a:effectLst/>
                <a:latin typeface="Baskerville Old Face" panose="02020602080505020303" pitchFamily="18" charset="0"/>
                <a:ea typeface="Calibri" panose="020F0502020204030204" pitchFamily="34" charset="0"/>
                <a:cs typeface="Arial" panose="020B0604020202020204" pitchFamily="34" charset="0"/>
              </a:rPr>
              <a:t>The challenges of insecurity in Nigeria are traceable to lapses in intelligence</a:t>
            </a:r>
            <a:br>
              <a:rPr lang="en-GB" sz="2800" dirty="0">
                <a:effectLst/>
                <a:latin typeface="Baskerville Old Face" panose="02020602080505020303" pitchFamily="18" charset="0"/>
                <a:ea typeface="Calibri" panose="020F0502020204030204" pitchFamily="34" charset="0"/>
                <a:cs typeface="Arial" panose="020B0604020202020204" pitchFamily="34" charset="0"/>
              </a:rPr>
            </a:br>
            <a:r>
              <a:rPr lang="en-GB" sz="2800" dirty="0">
                <a:effectLst/>
                <a:latin typeface="Baskerville Old Face" panose="02020602080505020303" pitchFamily="18" charset="0"/>
                <a:ea typeface="Calibri" panose="020F0502020204030204" pitchFamily="34" charset="0"/>
                <a:cs typeface="Arial" panose="020B0604020202020204" pitchFamily="34" charset="0"/>
              </a:rPr>
              <a:t>gathering and proper utilization of same. There are several challenges militating against intelligence gathering among which are unwillingness of the public to share viable information with the security agencies. Lack of citizen’s involvement in state security management and their reluctance in volunteering security information to law enforcement agencies remain part of the lapses in critical security elements application as discussed by </a:t>
            </a:r>
            <a:r>
              <a:rPr lang="en-GB" sz="2800" dirty="0" err="1">
                <a:effectLst/>
                <a:latin typeface="Baskerville Old Face" panose="02020602080505020303" pitchFamily="18" charset="0"/>
                <a:ea typeface="Calibri" panose="020F0502020204030204" pitchFamily="34" charset="0"/>
                <a:cs typeface="Arial" panose="020B0604020202020204" pitchFamily="34" charset="0"/>
              </a:rPr>
              <a:t>Phenson</a:t>
            </a:r>
            <a:r>
              <a:rPr lang="en-GB" sz="2800" dirty="0">
                <a:effectLst/>
                <a:latin typeface="Baskerville Old Face" panose="02020602080505020303" pitchFamily="18" charset="0"/>
                <a:ea typeface="Calibri" panose="020F0502020204030204" pitchFamily="34" charset="0"/>
                <a:cs typeface="Arial" panose="020B0604020202020204" pitchFamily="34" charset="0"/>
              </a:rPr>
              <a:t>, </a:t>
            </a:r>
            <a:r>
              <a:rPr lang="en-GB" sz="2800" dirty="0" err="1">
                <a:effectLst/>
                <a:latin typeface="Baskerville Old Face" panose="02020602080505020303" pitchFamily="18" charset="0"/>
                <a:ea typeface="Calibri" panose="020F0502020204030204" pitchFamily="34" charset="0"/>
                <a:cs typeface="Arial" panose="020B0604020202020204" pitchFamily="34" charset="0"/>
              </a:rPr>
              <a:t>Ojie</a:t>
            </a:r>
            <a:r>
              <a:rPr lang="en-GB" sz="2800" dirty="0">
                <a:effectLst/>
                <a:latin typeface="Baskerville Old Face" panose="02020602080505020303" pitchFamily="18" charset="0"/>
                <a:ea typeface="Calibri" panose="020F0502020204030204" pitchFamily="34" charset="0"/>
                <a:cs typeface="Arial" panose="020B0604020202020204" pitchFamily="34" charset="0"/>
              </a:rPr>
              <a:t>, </a:t>
            </a:r>
            <a:r>
              <a:rPr lang="en-GB" sz="2800" dirty="0" err="1">
                <a:effectLst/>
                <a:latin typeface="Baskerville Old Face" panose="02020602080505020303" pitchFamily="18" charset="0"/>
                <a:ea typeface="Calibri" panose="020F0502020204030204" pitchFamily="34" charset="0"/>
                <a:cs typeface="Arial" panose="020B0604020202020204" pitchFamily="34" charset="0"/>
              </a:rPr>
              <a:t>Esin</a:t>
            </a:r>
            <a:r>
              <a:rPr lang="en-GB" sz="2800" dirty="0">
                <a:effectLst/>
                <a:latin typeface="Baskerville Old Face" panose="02020602080505020303" pitchFamily="18" charset="0"/>
                <a:ea typeface="Calibri" panose="020F0502020204030204" pitchFamily="34" charset="0"/>
                <a:cs typeface="Arial" panose="020B0604020202020204" pitchFamily="34" charset="0"/>
              </a:rPr>
              <a:t> and </a:t>
            </a:r>
            <a:r>
              <a:rPr lang="en-GB" sz="2800" dirty="0" err="1">
                <a:effectLst/>
                <a:latin typeface="Baskerville Old Face" panose="02020602080505020303" pitchFamily="18" charset="0"/>
                <a:ea typeface="Calibri" panose="020F0502020204030204" pitchFamily="34" charset="0"/>
                <a:cs typeface="Arial" panose="020B0604020202020204" pitchFamily="34" charset="0"/>
              </a:rPr>
              <a:t>Atai</a:t>
            </a:r>
            <a:r>
              <a:rPr lang="en-GB" sz="2800" dirty="0">
                <a:effectLst/>
                <a:latin typeface="Baskerville Old Face" panose="02020602080505020303" pitchFamily="18" charset="0"/>
                <a:ea typeface="Calibri" panose="020F0502020204030204" pitchFamily="34" charset="0"/>
                <a:cs typeface="Arial" panose="020B0604020202020204" pitchFamily="34" charset="0"/>
              </a:rPr>
              <a:t> (2014). </a:t>
            </a:r>
          </a:p>
          <a:p>
            <a:r>
              <a:rPr lang="en-GB" sz="2800" dirty="0">
                <a:effectLst/>
                <a:latin typeface="Baskerville Old Face" panose="02020602080505020303" pitchFamily="18" charset="0"/>
                <a:ea typeface="Calibri" panose="020F0502020204030204" pitchFamily="34" charset="0"/>
                <a:cs typeface="Arial" panose="020B0604020202020204" pitchFamily="34" charset="0"/>
              </a:rPr>
              <a:t>As with other fields of human endeavour, Information Management is equally and currently inundated by the deluge (diffusion/effusion) of information at virtually all levels; this is even complicated by the ever global evolving trends that are ICT driven especially social media and Artificial Intelligence (AI). </a:t>
            </a:r>
            <a:endParaRPr lang="en-NG" sz="2800" dirty="0"/>
          </a:p>
        </p:txBody>
      </p:sp>
    </p:spTree>
    <p:extLst>
      <p:ext uri="{BB962C8B-B14F-4D97-AF65-F5344CB8AC3E}">
        <p14:creationId xmlns:p14="http://schemas.microsoft.com/office/powerpoint/2010/main" val="16696834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descr="hand holding ball">
            <a:extLst>
              <a:ext uri="{FF2B5EF4-FFF2-40B4-BE49-F238E27FC236}">
                <a16:creationId xmlns:a16="http://schemas.microsoft.com/office/drawing/2014/main" id="{581281F8-740A-B14B-870A-878BB6AF2782}"/>
              </a:ext>
            </a:extLst>
          </p:cNvPr>
          <p:cNvPicPr>
            <a:picLocks noChangeAspect="1"/>
          </p:cNvPicPr>
          <p:nvPr/>
        </p:nvPicPr>
        <p:blipFill rotWithShape="1">
          <a:blip r:embed="rId2"/>
          <a:srcRect l="23282" r="15130" b="5"/>
          <a:stretch/>
        </p:blipFill>
        <p:spPr>
          <a:xfrm>
            <a:off x="-1" y="1126859"/>
            <a:ext cx="4031674" cy="5099475"/>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Rectangle: Top Corners One Rounded and One Snipped 7">
            <a:extLst>
              <a:ext uri="{FF2B5EF4-FFF2-40B4-BE49-F238E27FC236}">
                <a16:creationId xmlns:a16="http://schemas.microsoft.com/office/drawing/2014/main" id="{077E25A8-7D4A-3EAD-8C41-1A60E55A6768}"/>
              </a:ext>
            </a:extLst>
          </p:cNvPr>
          <p:cNvSpPr/>
          <p:nvPr/>
        </p:nvSpPr>
        <p:spPr>
          <a:xfrm rot="10800000" flipH="1" flipV="1">
            <a:off x="4211782" y="43544"/>
            <a:ext cx="7980217" cy="6858000"/>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4" name="TextBox 3">
            <a:extLst>
              <a:ext uri="{FF2B5EF4-FFF2-40B4-BE49-F238E27FC236}">
                <a16:creationId xmlns:a16="http://schemas.microsoft.com/office/drawing/2014/main" id="{C3309A2C-A183-473E-0A3B-DC6BA01AE622}"/>
              </a:ext>
            </a:extLst>
          </p:cNvPr>
          <p:cNvSpPr txBox="1"/>
          <p:nvPr/>
        </p:nvSpPr>
        <p:spPr>
          <a:xfrm>
            <a:off x="4364182" y="1456824"/>
            <a:ext cx="7665620" cy="5818259"/>
          </a:xfrm>
          <a:prstGeom prst="rect">
            <a:avLst/>
          </a:prstGeom>
          <a:noFill/>
        </p:spPr>
        <p:txBody>
          <a:bodyPr wrap="square">
            <a:spAutoFit/>
          </a:bodyPr>
          <a:lstStyle/>
          <a:p>
            <a:pPr algn="just">
              <a:lnSpc>
                <a:spcPct val="107000"/>
              </a:lnSpc>
              <a:spcAft>
                <a:spcPts val="800"/>
              </a:spcAft>
            </a:pPr>
            <a:r>
              <a:rPr lang="en-GB" sz="2200" b="1" dirty="0">
                <a:effectLst/>
                <a:latin typeface="Baskerville Old Face" panose="02020602080505020303" pitchFamily="18" charset="0"/>
                <a:ea typeface="Calibri" panose="020F0502020204030204" pitchFamily="34" charset="0"/>
                <a:cs typeface="Arial" panose="020B0604020202020204" pitchFamily="34" charset="0"/>
              </a:rPr>
              <a:t>Efforts of the Federal Government in Tackling Insecurity </a:t>
            </a:r>
            <a:endParaRPr lang="en-NG"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200" dirty="0">
                <a:effectLst/>
                <a:latin typeface="Baskerville Old Face" panose="02020602080505020303" pitchFamily="18" charset="0"/>
                <a:ea typeface="Calibri" panose="020F0502020204030204" pitchFamily="34" charset="0"/>
                <a:cs typeface="Arial" panose="020B0604020202020204" pitchFamily="34" charset="0"/>
              </a:rPr>
              <a:t>The war against insurgency in Nigeria is increasingly getting more complex and complicated. In response to this the FG has promulgated far reaching policy initiatives to combat the current security challenges, and these include the following:</a:t>
            </a:r>
          </a:p>
          <a:p>
            <a:pPr algn="just">
              <a:lnSpc>
                <a:spcPct val="107000"/>
              </a:lnSpc>
              <a:spcAft>
                <a:spcPts val="800"/>
              </a:spcAft>
            </a:pPr>
            <a:r>
              <a:rPr lang="en-GB" sz="2200" b="1" dirty="0">
                <a:effectLst/>
                <a:latin typeface="Baskerville Old Face" panose="02020602080505020303" pitchFamily="18" charset="0"/>
                <a:ea typeface="Calibri" panose="020F0502020204030204" pitchFamily="34" charset="0"/>
                <a:cs typeface="Arial" panose="020B0604020202020204" pitchFamily="34" charset="0"/>
              </a:rPr>
              <a:t>a. National Crisis Management Doctrine:</a:t>
            </a:r>
            <a:r>
              <a:rPr lang="en-GB" sz="2200" dirty="0">
                <a:effectLst/>
                <a:latin typeface="Baskerville Old Face" panose="02020602080505020303" pitchFamily="18" charset="0"/>
                <a:ea typeface="Calibri" panose="020F0502020204030204" pitchFamily="34" charset="0"/>
                <a:cs typeface="Arial" panose="020B0604020202020204" pitchFamily="34" charset="0"/>
              </a:rPr>
              <a:t> In the bid to unify the approach to fight against terrorism the President recently launched the </a:t>
            </a:r>
            <a:r>
              <a:rPr lang="en-GB" sz="2200" i="1" dirty="0">
                <a:effectLst/>
                <a:latin typeface="Baskerville Old Face" panose="02020602080505020303" pitchFamily="18" charset="0"/>
                <a:ea typeface="Calibri" panose="020F0502020204030204" pitchFamily="34" charset="0"/>
                <a:cs typeface="Arial" panose="020B0604020202020204" pitchFamily="34" charset="0"/>
              </a:rPr>
              <a:t>National Crisis Management Doctrine (NCMD)</a:t>
            </a:r>
            <a:r>
              <a:rPr lang="en-GB" sz="2200" dirty="0">
                <a:effectLst/>
                <a:latin typeface="Baskerville Old Face" panose="02020602080505020303" pitchFamily="18" charset="0"/>
                <a:ea typeface="Calibri" panose="020F0502020204030204" pitchFamily="34" charset="0"/>
                <a:cs typeface="Arial" panose="020B0604020202020204" pitchFamily="34" charset="0"/>
              </a:rPr>
              <a:t>, that essentially is a revision of the National Counter Terrorism Strategy 2016 (NACTEST 2016); The </a:t>
            </a:r>
            <a:r>
              <a:rPr lang="en-GB" sz="2200" i="1" dirty="0">
                <a:effectLst/>
                <a:latin typeface="Baskerville Old Face" panose="02020602080505020303" pitchFamily="18" charset="0"/>
                <a:ea typeface="Calibri" panose="020F0502020204030204" pitchFamily="34" charset="0"/>
                <a:cs typeface="Arial" panose="020B0604020202020204" pitchFamily="34" charset="0"/>
              </a:rPr>
              <a:t>NCMD</a:t>
            </a:r>
            <a:r>
              <a:rPr lang="en-GB" sz="2200" dirty="0">
                <a:effectLst/>
                <a:latin typeface="Baskerville Old Face" panose="02020602080505020303" pitchFamily="18" charset="0"/>
                <a:ea typeface="Calibri" panose="020F0502020204030204" pitchFamily="34" charset="0"/>
                <a:cs typeface="Arial" panose="020B0604020202020204" pitchFamily="34" charset="0"/>
              </a:rPr>
              <a:t> is designed to bridge the gap created by extensive deployment of security forces by fostering effective and efficient collaboration with MDAs</a:t>
            </a:r>
            <a:r>
              <a:rPr lang="en-GB" sz="2200" i="1" dirty="0">
                <a:effectLst/>
                <a:latin typeface="Baskerville Old Face" panose="02020602080505020303" pitchFamily="18" charset="0"/>
                <a:ea typeface="Calibri" panose="020F0502020204030204" pitchFamily="34" charset="0"/>
                <a:cs typeface="Arial" panose="020B0604020202020204" pitchFamily="34" charset="0"/>
              </a:rPr>
              <a:t> through five (5) workstreams namely; Forestall, Secure, Identify, Prepare and Implement</a:t>
            </a:r>
            <a:r>
              <a:rPr lang="en-GB" sz="2200" dirty="0">
                <a:effectLst/>
                <a:latin typeface="Baskerville Old Face" panose="02020602080505020303" pitchFamily="18" charset="0"/>
                <a:ea typeface="Calibri" panose="020F0502020204030204" pitchFamily="34" charset="0"/>
                <a:cs typeface="Arial" panose="020B0604020202020204" pitchFamily="34" charset="0"/>
              </a:rPr>
              <a:t>. </a:t>
            </a:r>
            <a:endParaRPr lang="en-NG"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NG"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p:cNvSpPr>
            <a:spLocks noGrp="1"/>
          </p:cNvSpPr>
          <p:nvPr>
            <p:ph type="ctrTitle"/>
          </p:nvPr>
        </p:nvSpPr>
        <p:spPr>
          <a:xfrm>
            <a:off x="7295606" y="225492"/>
            <a:ext cx="4572000" cy="1049384"/>
          </a:xfrm>
        </p:spPr>
        <p:txBody>
          <a:bodyPr>
            <a:normAutofit fontScale="90000"/>
          </a:bodyPr>
          <a:lstStyle/>
          <a:p>
            <a:pPr algn="r"/>
            <a:r>
              <a:rPr lang="en-US" sz="3600" dirty="0">
                <a:latin typeface="Baskerville Old Face" panose="02020602080505020303" pitchFamily="18" charset="0"/>
              </a:rPr>
              <a:t>THE NIGERIAN EXPERIENCE</a:t>
            </a:r>
          </a:p>
        </p:txBody>
      </p:sp>
    </p:spTree>
    <p:extLst>
      <p:ext uri="{BB962C8B-B14F-4D97-AF65-F5344CB8AC3E}">
        <p14:creationId xmlns:p14="http://schemas.microsoft.com/office/powerpoint/2010/main" val="39386177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hand holding ball">
            <a:extLst>
              <a:ext uri="{FF2B5EF4-FFF2-40B4-BE49-F238E27FC236}">
                <a16:creationId xmlns:a16="http://schemas.microsoft.com/office/drawing/2014/main" id="{581281F8-740A-B14B-870A-878BB6AF2782}"/>
              </a:ext>
            </a:extLst>
          </p:cNvPr>
          <p:cNvPicPr>
            <a:picLocks noChangeAspect="1"/>
          </p:cNvPicPr>
          <p:nvPr/>
        </p:nvPicPr>
        <p:blipFill rotWithShape="1">
          <a:blip r:embed="rId2"/>
          <a:srcRect l="23282" r="15130" b="5"/>
          <a:stretch/>
        </p:blipFill>
        <p:spPr>
          <a:xfrm flipH="1">
            <a:off x="7876327" y="1080655"/>
            <a:ext cx="4315673" cy="4918714"/>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8" name="Rectangle: Top Corners One Rounded and One Snipped 7">
            <a:extLst>
              <a:ext uri="{FF2B5EF4-FFF2-40B4-BE49-F238E27FC236}">
                <a16:creationId xmlns:a16="http://schemas.microsoft.com/office/drawing/2014/main" id="{077E25A8-7D4A-3EAD-8C41-1A60E55A6768}"/>
              </a:ext>
            </a:extLst>
          </p:cNvPr>
          <p:cNvSpPr/>
          <p:nvPr/>
        </p:nvSpPr>
        <p:spPr>
          <a:xfrm rot="10800000">
            <a:off x="-2" y="0"/>
            <a:ext cx="7716984" cy="6732494"/>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3" name="TextBox 12">
            <a:extLst>
              <a:ext uri="{FF2B5EF4-FFF2-40B4-BE49-F238E27FC236}">
                <a16:creationId xmlns:a16="http://schemas.microsoft.com/office/drawing/2014/main" id="{80453883-7213-B7D0-9B93-A7F207594981}"/>
              </a:ext>
            </a:extLst>
          </p:cNvPr>
          <p:cNvSpPr txBox="1"/>
          <p:nvPr/>
        </p:nvSpPr>
        <p:spPr>
          <a:xfrm>
            <a:off x="0" y="223461"/>
            <a:ext cx="7536873" cy="6494085"/>
          </a:xfrm>
          <a:prstGeom prst="rect">
            <a:avLst/>
          </a:prstGeom>
          <a:noFill/>
        </p:spPr>
        <p:txBody>
          <a:bodyPr wrap="square">
            <a:spAutoFit/>
          </a:bodyPr>
          <a:lstStyle/>
          <a:p>
            <a:pPr algn="just"/>
            <a:r>
              <a:rPr lang="en-GB" sz="2600" b="1" dirty="0">
                <a:effectLst/>
                <a:latin typeface="Baskerville Old Face" panose="02020602080505020303" pitchFamily="18" charset="0"/>
                <a:ea typeface="Calibri" panose="020F0502020204030204" pitchFamily="34" charset="0"/>
                <a:cs typeface="Arial" panose="020B0604020202020204" pitchFamily="34" charset="0"/>
              </a:rPr>
              <a:t>b. The Police Act 2020:</a:t>
            </a:r>
            <a:r>
              <a:rPr lang="en-GB" sz="2600" dirty="0">
                <a:effectLst/>
                <a:latin typeface="Baskerville Old Face" panose="02020602080505020303" pitchFamily="18" charset="0"/>
                <a:ea typeface="Calibri" panose="020F0502020204030204" pitchFamily="34" charset="0"/>
                <a:cs typeface="Arial" panose="020B0604020202020204" pitchFamily="34" charset="0"/>
              </a:rPr>
              <a:t> Contingent to other laudable initiatives of the FG, is the promulgation of The New Police Act which brought in some radical changes in the operations of the Nigerian Police force and how they relate with the citizenry, with particular focus on effective policing, accountability and transparency, protection of human rights and freedom in accordance with the provisions of Chapter 4 of the Constitution, the African Charter on Human and Peoples’ Rights and the Universal Declarations on Human Rights. The new Police Act prohibits the Police from arresting anyone based on a civil wrong or breach of contract and also prohibits the arrest of any person by proxy. It is actually an offence for a Police Officer to arrest any person in place of a suspect.</a:t>
            </a:r>
          </a:p>
          <a:p>
            <a:pPr algn="just"/>
            <a:endParaRPr lang="en-NG"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17465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hand holding ball">
            <a:extLst>
              <a:ext uri="{FF2B5EF4-FFF2-40B4-BE49-F238E27FC236}">
                <a16:creationId xmlns:a16="http://schemas.microsoft.com/office/drawing/2014/main" id="{581281F8-740A-B14B-870A-878BB6AF2782}"/>
              </a:ext>
            </a:extLst>
          </p:cNvPr>
          <p:cNvPicPr>
            <a:picLocks noChangeAspect="1"/>
          </p:cNvPicPr>
          <p:nvPr/>
        </p:nvPicPr>
        <p:blipFill rotWithShape="1">
          <a:blip r:embed="rId2"/>
          <a:srcRect l="23282" r="15130" b="5"/>
          <a:stretch/>
        </p:blipFill>
        <p:spPr>
          <a:xfrm flipH="1">
            <a:off x="7333714" y="919422"/>
            <a:ext cx="4858286" cy="5537147"/>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8" name="Rectangle: Top Corners One Rounded and One Snipped 7">
            <a:extLst>
              <a:ext uri="{FF2B5EF4-FFF2-40B4-BE49-F238E27FC236}">
                <a16:creationId xmlns:a16="http://schemas.microsoft.com/office/drawing/2014/main" id="{077E25A8-7D4A-3EAD-8C41-1A60E55A6768}"/>
              </a:ext>
            </a:extLst>
          </p:cNvPr>
          <p:cNvSpPr/>
          <p:nvPr/>
        </p:nvSpPr>
        <p:spPr>
          <a:xfrm rot="10800000">
            <a:off x="-3" y="0"/>
            <a:ext cx="7148947" cy="6732494"/>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3" name="TextBox 12">
            <a:extLst>
              <a:ext uri="{FF2B5EF4-FFF2-40B4-BE49-F238E27FC236}">
                <a16:creationId xmlns:a16="http://schemas.microsoft.com/office/drawing/2014/main" id="{80453883-7213-B7D0-9B93-A7F207594981}"/>
              </a:ext>
            </a:extLst>
          </p:cNvPr>
          <p:cNvSpPr txBox="1"/>
          <p:nvPr/>
        </p:nvSpPr>
        <p:spPr>
          <a:xfrm>
            <a:off x="207815" y="503787"/>
            <a:ext cx="6733309" cy="6124754"/>
          </a:xfrm>
          <a:prstGeom prst="rect">
            <a:avLst/>
          </a:prstGeom>
          <a:noFill/>
        </p:spPr>
        <p:txBody>
          <a:bodyPr wrap="square">
            <a:spAutoFit/>
          </a:bodyPr>
          <a:lstStyle/>
          <a:p>
            <a:pPr algn="just"/>
            <a:r>
              <a:rPr lang="en-GB" sz="2800" dirty="0">
                <a:effectLst/>
                <a:latin typeface="Baskerville Old Face" panose="02020602080505020303" pitchFamily="18" charset="0"/>
                <a:ea typeface="Calibri" panose="020F0502020204030204" pitchFamily="34" charset="0"/>
                <a:cs typeface="Arial" panose="020B0604020202020204" pitchFamily="34" charset="0"/>
              </a:rPr>
              <a:t>It is however instructive to note that terrorists/insurgents are ultimately in competition over information rather than territory and/or ideology (</a:t>
            </a:r>
            <a:r>
              <a:rPr lang="en-GB" sz="2800" dirty="0" err="1">
                <a:effectLst/>
                <a:latin typeface="Baskerville Old Face" panose="02020602080505020303" pitchFamily="18" charset="0"/>
                <a:ea typeface="Calibri" panose="020F0502020204030204" pitchFamily="34" charset="0"/>
                <a:cs typeface="Arial" panose="020B0604020202020204" pitchFamily="34" charset="0"/>
              </a:rPr>
              <a:t>Meserole</a:t>
            </a:r>
            <a:r>
              <a:rPr lang="en-GB" sz="2800" dirty="0">
                <a:effectLst/>
                <a:latin typeface="Baskerville Old Face" panose="02020602080505020303" pitchFamily="18" charset="0"/>
                <a:ea typeface="Calibri" panose="020F0502020204030204" pitchFamily="34" charset="0"/>
                <a:cs typeface="Arial" panose="020B0604020202020204" pitchFamily="34" charset="0"/>
              </a:rPr>
              <a:t>, 2018). However, the </a:t>
            </a:r>
            <a:r>
              <a:rPr lang="en-GB" sz="2800" i="1" dirty="0">
                <a:effectLst/>
                <a:latin typeface="Baskerville Old Face" panose="02020602080505020303" pitchFamily="18" charset="0"/>
                <a:ea typeface="Calibri" panose="020F0502020204030204" pitchFamily="34" charset="0"/>
                <a:cs typeface="Arial" panose="020B0604020202020204" pitchFamily="34" charset="0"/>
              </a:rPr>
              <a:t>deployment of technology AI in the fight against the menace of insurgency, kidnapping and armed herdsmen in Nigeria could be of strategic importance in winning the war. </a:t>
            </a:r>
            <a:r>
              <a:rPr lang="en-GB" sz="2800" dirty="0">
                <a:effectLst/>
                <a:latin typeface="Baskerville Old Face" panose="02020602080505020303" pitchFamily="18" charset="0"/>
                <a:ea typeface="Calibri" panose="020F0502020204030204" pitchFamily="34" charset="0"/>
                <a:cs typeface="Arial" panose="020B0604020202020204" pitchFamily="34" charset="0"/>
              </a:rPr>
              <a:t>AI technology could, for example, facilitate autonomous operations, lead to more informed military decision making, and increase the speed and scale of military action (CRS Report, 2020). </a:t>
            </a:r>
            <a:endParaRPr lang="en-NG" sz="2800" dirty="0">
              <a:effectLst/>
              <a:latin typeface="Baskerville Old Face" panose="02020602080505020303" pitchFamily="18" charset="0"/>
              <a:ea typeface="Calibri" panose="020F0502020204030204" pitchFamily="34" charset="0"/>
              <a:cs typeface="Arial" panose="020B0604020202020204" pitchFamily="34" charset="0"/>
            </a:endParaRPr>
          </a:p>
          <a:p>
            <a:pPr algn="just"/>
            <a:endParaRPr lang="en-NG"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836541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descr="hand holding ball">
            <a:extLst>
              <a:ext uri="{FF2B5EF4-FFF2-40B4-BE49-F238E27FC236}">
                <a16:creationId xmlns:a16="http://schemas.microsoft.com/office/drawing/2014/main" id="{581281F8-740A-B14B-870A-878BB6AF2782}"/>
              </a:ext>
            </a:extLst>
          </p:cNvPr>
          <p:cNvPicPr>
            <a:picLocks noChangeAspect="1"/>
          </p:cNvPicPr>
          <p:nvPr/>
        </p:nvPicPr>
        <p:blipFill rotWithShape="1">
          <a:blip r:embed="rId2"/>
          <a:srcRect l="23282" r="15130" b="5"/>
          <a:stretch/>
        </p:blipFill>
        <p:spPr>
          <a:xfrm>
            <a:off x="-2" y="872836"/>
            <a:ext cx="4045529" cy="5353499"/>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Rectangle: Top Corners One Rounded and One Snipped 7">
            <a:extLst>
              <a:ext uri="{FF2B5EF4-FFF2-40B4-BE49-F238E27FC236}">
                <a16:creationId xmlns:a16="http://schemas.microsoft.com/office/drawing/2014/main" id="{077E25A8-7D4A-3EAD-8C41-1A60E55A6768}"/>
              </a:ext>
            </a:extLst>
          </p:cNvPr>
          <p:cNvSpPr/>
          <p:nvPr/>
        </p:nvSpPr>
        <p:spPr>
          <a:xfrm rot="10800000" flipH="1" flipV="1">
            <a:off x="4281056" y="43544"/>
            <a:ext cx="7910944" cy="6858000"/>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4" name="TextBox 3">
            <a:extLst>
              <a:ext uri="{FF2B5EF4-FFF2-40B4-BE49-F238E27FC236}">
                <a16:creationId xmlns:a16="http://schemas.microsoft.com/office/drawing/2014/main" id="{C3309A2C-A183-473E-0A3B-DC6BA01AE622}"/>
              </a:ext>
            </a:extLst>
          </p:cNvPr>
          <p:cNvSpPr txBox="1"/>
          <p:nvPr/>
        </p:nvSpPr>
        <p:spPr>
          <a:xfrm>
            <a:off x="4578033" y="227456"/>
            <a:ext cx="7497099" cy="6490175"/>
          </a:xfrm>
          <a:prstGeom prst="rect">
            <a:avLst/>
          </a:prstGeom>
          <a:noFill/>
        </p:spPr>
        <p:txBody>
          <a:bodyPr wrap="square">
            <a:spAutoFit/>
          </a:bodyPr>
          <a:lstStyle/>
          <a:p>
            <a:pPr algn="just">
              <a:lnSpc>
                <a:spcPct val="107000"/>
              </a:lnSpc>
              <a:spcAft>
                <a:spcPts val="800"/>
              </a:spcAft>
            </a:pPr>
            <a:r>
              <a:rPr lang="en-GB" sz="2200" b="1" dirty="0">
                <a:effectLst/>
                <a:latin typeface="Baskerville Old Face" panose="02020602080505020303" pitchFamily="18" charset="0"/>
                <a:ea typeface="Calibri" panose="020F0502020204030204" pitchFamily="34" charset="0"/>
                <a:cs typeface="Arial" panose="020B0604020202020204" pitchFamily="34" charset="0"/>
              </a:rPr>
              <a:t>The reason for this is attributed to the following:</a:t>
            </a:r>
            <a:endParaRPr lang="en-NG"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200" dirty="0">
                <a:effectLst/>
                <a:latin typeface="Baskerville Old Face" panose="02020602080505020303" pitchFamily="18" charset="0"/>
                <a:ea typeface="Calibri" panose="020F0502020204030204" pitchFamily="34" charset="0"/>
                <a:cs typeface="Arial" panose="020B0604020202020204" pitchFamily="34" charset="0"/>
              </a:rPr>
              <a:t>1. While the drivers of insecurity still remain unknown; drugs/narcotics, small arms and light weapons, separatists agitations and poor national data base remain the levers of insecurity particularly terrorism and insurgency.</a:t>
            </a:r>
            <a:endParaRPr lang="en-NG"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200" dirty="0">
                <a:effectLst/>
                <a:latin typeface="Baskerville Old Face" panose="02020602080505020303" pitchFamily="18" charset="0"/>
                <a:ea typeface="Calibri" panose="020F0502020204030204" pitchFamily="34" charset="0"/>
                <a:cs typeface="Arial" panose="020B0604020202020204" pitchFamily="34" charset="0"/>
              </a:rPr>
              <a:t>2. Our forests, remote locations (ungoverned spaces) including uncompleted buildings have become sanctuaries, safe havens, nukes/nestling points for insurgents and criminal gangs.</a:t>
            </a:r>
            <a:endParaRPr lang="en-NG"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200" dirty="0">
                <a:effectLst/>
                <a:latin typeface="Baskerville Old Face" panose="02020602080505020303" pitchFamily="18" charset="0"/>
                <a:ea typeface="Calibri" panose="020F0502020204030204" pitchFamily="34" charset="0"/>
                <a:cs typeface="Arial" panose="020B0604020202020204" pitchFamily="34" charset="0"/>
              </a:rPr>
              <a:t>3. Abundant endowment of Nigeria in natural/human resources vis a vis intense economic interests by foreign investors (both genuine and rogue elements). </a:t>
            </a:r>
            <a:endParaRPr lang="en-NG"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200" dirty="0">
                <a:effectLst/>
                <a:latin typeface="Baskerville Old Face" panose="02020602080505020303" pitchFamily="18" charset="0"/>
                <a:ea typeface="Calibri" panose="020F0502020204030204" pitchFamily="34" charset="0"/>
                <a:cs typeface="Arial" panose="020B0604020202020204" pitchFamily="34" charset="0"/>
              </a:rPr>
              <a:t>4. Need to protect critical infrastructure. </a:t>
            </a:r>
            <a:endParaRPr lang="en-NG"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200" dirty="0">
                <a:effectLst/>
                <a:latin typeface="Baskerville Old Face" panose="02020602080505020303" pitchFamily="18" charset="0"/>
                <a:ea typeface="Calibri" panose="020F0502020204030204" pitchFamily="34" charset="0"/>
                <a:cs typeface="Arial" panose="020B0604020202020204" pitchFamily="34" charset="0"/>
              </a:rPr>
              <a:t>5. Need for intercepts on intentions of insurgents and geolocation of their position including movement.</a:t>
            </a:r>
            <a:endParaRPr lang="en-NG"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200" dirty="0">
                <a:effectLst/>
                <a:latin typeface="Baskerville Old Face" panose="02020602080505020303" pitchFamily="18" charset="0"/>
                <a:ea typeface="Calibri" panose="020F0502020204030204" pitchFamily="34" charset="0"/>
                <a:cs typeface="Arial" panose="020B0604020202020204" pitchFamily="34" charset="0"/>
              </a:rPr>
              <a:t>6. Need to synergise and balance both kinetic and non-kinetic operations against terrorism and  insurgency.  </a:t>
            </a:r>
            <a:endParaRPr lang="en-NG"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651879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11" name="Picture 10">
            <a:extLst>
              <a:ext uri="{FF2B5EF4-FFF2-40B4-BE49-F238E27FC236}">
                <a16:creationId xmlns:a16="http://schemas.microsoft.com/office/drawing/2014/main" id="{DA3FF7F9-71E1-C078-F96F-5471EB16BAF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502" l="0" r="99342"/>
                    </a14:imgEffect>
                  </a14:imgLayer>
                </a14:imgProps>
              </a:ext>
              <a:ext uri="{28A0092B-C50C-407E-A947-70E740481C1C}">
                <a14:useLocalDpi xmlns:a14="http://schemas.microsoft.com/office/drawing/2010/main" val="0"/>
              </a:ext>
            </a:extLst>
          </a:blip>
          <a:srcRect/>
          <a:stretch>
            <a:fillRect/>
          </a:stretch>
        </p:blipFill>
        <p:spPr bwMode="auto">
          <a:xfrm>
            <a:off x="7152640" y="1131388"/>
            <a:ext cx="5039360" cy="4595223"/>
          </a:xfrm>
          <a:prstGeom prst="rect">
            <a:avLst/>
          </a:prstGeom>
          <a:noFill/>
          <a:ln>
            <a:noFill/>
          </a:ln>
        </p:spPr>
      </p:pic>
      <p:sp>
        <p:nvSpPr>
          <p:cNvPr id="13" name="TextBox 12">
            <a:extLst>
              <a:ext uri="{FF2B5EF4-FFF2-40B4-BE49-F238E27FC236}">
                <a16:creationId xmlns:a16="http://schemas.microsoft.com/office/drawing/2014/main" id="{989C7BFA-83BE-60AB-E295-68FAFDD81627}"/>
              </a:ext>
            </a:extLst>
          </p:cNvPr>
          <p:cNvSpPr txBox="1"/>
          <p:nvPr/>
        </p:nvSpPr>
        <p:spPr>
          <a:xfrm>
            <a:off x="-60960" y="274955"/>
            <a:ext cx="9733280" cy="535339"/>
          </a:xfrm>
          <a:prstGeom prst="rect">
            <a:avLst/>
          </a:prstGeom>
          <a:noFill/>
        </p:spPr>
        <p:txBody>
          <a:bodyPr wrap="square">
            <a:spAutoFit/>
          </a:bodyPr>
          <a:lstStyle/>
          <a:p>
            <a:pPr algn="ctr">
              <a:lnSpc>
                <a:spcPct val="107000"/>
              </a:lnSpc>
              <a:spcAft>
                <a:spcPts val="800"/>
              </a:spcAft>
            </a:pPr>
            <a:r>
              <a:rPr lang="en-GB" sz="2800" b="1" dirty="0">
                <a:effectLst/>
                <a:latin typeface="Baskerville Old Face" panose="02020602080505020303" pitchFamily="18" charset="0"/>
                <a:ea typeface="Calibri" panose="020F0502020204030204" pitchFamily="34" charset="0"/>
                <a:cs typeface="Arial" panose="020B0604020202020204" pitchFamily="34" charset="0"/>
              </a:rPr>
              <a:t>The Process of Intelligence Management (Intelligence Cycle)</a:t>
            </a:r>
            <a:endParaRPr lang="en-NG"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4EF6C9F-0D6A-3A72-C86D-23C97CB7E757}"/>
              </a:ext>
            </a:extLst>
          </p:cNvPr>
          <p:cNvSpPr txBox="1"/>
          <p:nvPr/>
        </p:nvSpPr>
        <p:spPr>
          <a:xfrm>
            <a:off x="-1847" y="847173"/>
            <a:ext cx="7051040" cy="8153001"/>
          </a:xfrm>
          <a:prstGeom prst="rect">
            <a:avLst/>
          </a:prstGeom>
          <a:noFill/>
        </p:spPr>
        <p:txBody>
          <a:bodyPr wrap="square">
            <a:spAutoFit/>
          </a:bodyPr>
          <a:lstStyle/>
          <a:p>
            <a:pPr lvl="1" algn="just">
              <a:lnSpc>
                <a:spcPct val="107000"/>
              </a:lnSpc>
              <a:spcAft>
                <a:spcPts val="800"/>
              </a:spcAft>
            </a:pPr>
            <a:r>
              <a:rPr lang="en-GB" sz="2600" dirty="0">
                <a:effectLst/>
                <a:latin typeface="Baskerville Old Face" panose="02020602080505020303" pitchFamily="18" charset="0"/>
                <a:ea typeface="Calibri" panose="020F0502020204030204" pitchFamily="34" charset="0"/>
                <a:cs typeface="Arial" panose="020B0604020202020204" pitchFamily="34" charset="0"/>
              </a:rPr>
              <a:t>Looking specifically at the security intelligence or intelligence gathering or intelligence management  cycle which  according to (Lowenthal 2002) is the process by which specific types of information relevant to national security is requested, collected, analysed, and provided to policy makers; the products of that process; the safeguarding of these processes and information by counterintelligence activities; and the carrying out of operations as requested by lawful authorities. Before any law enforcement agency can begin to respond to criminal or security threats, it must first understand them. </a:t>
            </a:r>
            <a:endParaRPr lang="en-NG" sz="2600" dirty="0"/>
          </a:p>
          <a:p>
            <a:pPr lvl="1" algn="just">
              <a:lnSpc>
                <a:spcPct val="107000"/>
              </a:lnSpc>
              <a:spcAft>
                <a:spcPts val="800"/>
              </a:spcAft>
            </a:pPr>
            <a:endParaRPr lang="en-GB" sz="2600" dirty="0">
              <a:effectLst/>
              <a:latin typeface="Baskerville Old Face" panose="02020602080505020303" pitchFamily="18" charset="0"/>
              <a:ea typeface="Calibri" panose="020F0502020204030204" pitchFamily="34" charset="0"/>
              <a:cs typeface="Arial" panose="020B0604020202020204" pitchFamily="34" charset="0"/>
            </a:endParaRPr>
          </a:p>
          <a:p>
            <a:pPr lvl="1" algn="just">
              <a:lnSpc>
                <a:spcPct val="107000"/>
              </a:lnSpc>
              <a:spcAft>
                <a:spcPts val="800"/>
              </a:spcAft>
            </a:pPr>
            <a:endParaRPr lang="en-GB" sz="2600" dirty="0">
              <a:effectLst/>
              <a:latin typeface="Baskerville Old Face" panose="02020602080505020303" pitchFamily="18" charset="0"/>
              <a:ea typeface="Calibri" panose="020F0502020204030204" pitchFamily="34" charset="0"/>
              <a:cs typeface="Arial" panose="020B0604020202020204" pitchFamily="34" charset="0"/>
            </a:endParaRPr>
          </a:p>
          <a:p>
            <a:pPr lvl="1" algn="just">
              <a:lnSpc>
                <a:spcPct val="107000"/>
              </a:lnSpc>
              <a:spcAft>
                <a:spcPts val="800"/>
              </a:spcAft>
            </a:pPr>
            <a:endParaRPr lang="en-GB" sz="2600" dirty="0">
              <a:effectLst/>
              <a:latin typeface="Baskerville Old Face" panose="02020602080505020303" pitchFamily="18" charset="0"/>
              <a:ea typeface="Calibri" panose="020F0502020204030204" pitchFamily="34" charset="0"/>
              <a:cs typeface="Arial" panose="020B0604020202020204" pitchFamily="34" charset="0"/>
            </a:endParaRPr>
          </a:p>
          <a:p>
            <a:br>
              <a:rPr lang="en-GB" sz="2600" dirty="0">
                <a:effectLst/>
                <a:latin typeface="Baskerville Old Face" panose="02020602080505020303" pitchFamily="18" charset="0"/>
                <a:ea typeface="Calibri" panose="020F0502020204030204" pitchFamily="34" charset="0"/>
                <a:cs typeface="Arial" panose="020B0604020202020204" pitchFamily="34" charset="0"/>
              </a:rPr>
            </a:br>
            <a:endParaRPr lang="en-NG" sz="2600"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Freeform: Shape 9">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
        <p:nvSpPr>
          <p:cNvPr id="9" name="TextBox 8">
            <a:extLst>
              <a:ext uri="{FF2B5EF4-FFF2-40B4-BE49-F238E27FC236}">
                <a16:creationId xmlns:a16="http://schemas.microsoft.com/office/drawing/2014/main" id="{A2DE90F1-4600-985E-AAD7-659016363120}"/>
              </a:ext>
            </a:extLst>
          </p:cNvPr>
          <p:cNvSpPr txBox="1"/>
          <p:nvPr/>
        </p:nvSpPr>
        <p:spPr>
          <a:xfrm>
            <a:off x="695260" y="317108"/>
            <a:ext cx="10801479" cy="2492990"/>
          </a:xfrm>
          <a:prstGeom prst="rect">
            <a:avLst/>
          </a:prstGeom>
          <a:solidFill>
            <a:schemeClr val="accent1"/>
          </a:solidFill>
        </p:spPr>
        <p:txBody>
          <a:bodyPr wrap="square">
            <a:spAutoFit/>
          </a:bodyPr>
          <a:lstStyle/>
          <a:p>
            <a:r>
              <a:rPr lang="en-GB" sz="2600" dirty="0">
                <a:effectLst/>
                <a:latin typeface="Baskerville Old Face" panose="02020602080505020303" pitchFamily="18" charset="0"/>
                <a:ea typeface="Calibri" panose="020F0502020204030204" pitchFamily="34" charset="0"/>
                <a:cs typeface="Arial" panose="020B0604020202020204" pitchFamily="34" charset="0"/>
              </a:rPr>
              <a:t>Law enforcement agencies are expected to understand and effectively operate in a</a:t>
            </a:r>
            <a:br>
              <a:rPr lang="en-GB" sz="2600" dirty="0">
                <a:effectLst/>
                <a:latin typeface="Baskerville Old Face" panose="02020602080505020303" pitchFamily="18" charset="0"/>
                <a:ea typeface="Calibri" panose="020F0502020204030204" pitchFamily="34" charset="0"/>
                <a:cs typeface="Arial" panose="020B0604020202020204" pitchFamily="34" charset="0"/>
              </a:rPr>
            </a:br>
            <a:r>
              <a:rPr lang="en-GB" sz="2600" dirty="0">
                <a:effectLst/>
                <a:latin typeface="Baskerville Old Face" panose="02020602080505020303" pitchFamily="18" charset="0"/>
                <a:ea typeface="Calibri" panose="020F0502020204030204" pitchFamily="34" charset="0"/>
                <a:cs typeface="Arial" panose="020B0604020202020204" pitchFamily="34" charset="0"/>
              </a:rPr>
              <a:t>complex social, political and organizational environment (Casey and Mitchell,</a:t>
            </a:r>
            <a:br>
              <a:rPr lang="en-GB" sz="2600" dirty="0">
                <a:effectLst/>
                <a:latin typeface="Baskerville Old Face" panose="02020602080505020303" pitchFamily="18" charset="0"/>
                <a:ea typeface="Calibri" panose="020F0502020204030204" pitchFamily="34" charset="0"/>
                <a:cs typeface="Arial" panose="020B0604020202020204" pitchFamily="34" charset="0"/>
              </a:rPr>
            </a:br>
            <a:r>
              <a:rPr lang="en-GB" sz="2600" dirty="0">
                <a:effectLst/>
                <a:latin typeface="Baskerville Old Face" panose="02020602080505020303" pitchFamily="18" charset="0"/>
                <a:ea typeface="Calibri" panose="020F0502020204030204" pitchFamily="34" charset="0"/>
                <a:cs typeface="Arial" panose="020B0604020202020204" pitchFamily="34" charset="0"/>
              </a:rPr>
              <a:t>2007). Murray (2000) argued further that it is essential for law enforcement</a:t>
            </a:r>
            <a:br>
              <a:rPr lang="en-GB" sz="2600" dirty="0">
                <a:effectLst/>
                <a:latin typeface="Baskerville Old Face" panose="02020602080505020303" pitchFamily="18" charset="0"/>
                <a:ea typeface="Calibri" panose="020F0502020204030204" pitchFamily="34" charset="0"/>
                <a:cs typeface="Arial" panose="020B0604020202020204" pitchFamily="34" charset="0"/>
              </a:rPr>
            </a:br>
            <a:r>
              <a:rPr lang="en-GB" sz="2600" dirty="0">
                <a:effectLst/>
                <a:latin typeface="Baskerville Old Face" panose="02020602080505020303" pitchFamily="18" charset="0"/>
                <a:ea typeface="Calibri" panose="020F0502020204030204" pitchFamily="34" charset="0"/>
                <a:cs typeface="Arial" panose="020B0604020202020204" pitchFamily="34" charset="0"/>
              </a:rPr>
              <a:t>agencies to have an understanding of current environment to develop strategies</a:t>
            </a:r>
            <a:br>
              <a:rPr lang="en-GB" sz="2600" dirty="0">
                <a:effectLst/>
                <a:latin typeface="Baskerville Old Face" panose="02020602080505020303" pitchFamily="18" charset="0"/>
                <a:ea typeface="Calibri" panose="020F0502020204030204" pitchFamily="34" charset="0"/>
                <a:cs typeface="Arial" panose="020B0604020202020204" pitchFamily="34" charset="0"/>
              </a:rPr>
            </a:br>
            <a:r>
              <a:rPr lang="en-GB" sz="2600" dirty="0">
                <a:effectLst/>
                <a:latin typeface="Baskerville Old Face" panose="02020602080505020303" pitchFamily="18" charset="0"/>
                <a:ea typeface="Calibri" panose="020F0502020204030204" pitchFamily="34" charset="0"/>
                <a:cs typeface="Arial" panose="020B0604020202020204" pitchFamily="34" charset="0"/>
              </a:rPr>
              <a:t>and plans to meet the identified challenges. </a:t>
            </a:r>
            <a:endParaRPr lang="en-NG"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F6B269F-E80D-C2FE-793A-0382E0A2A042}"/>
              </a:ext>
            </a:extLst>
          </p:cNvPr>
          <p:cNvSpPr txBox="1"/>
          <p:nvPr/>
        </p:nvSpPr>
        <p:spPr>
          <a:xfrm>
            <a:off x="1157837" y="3895411"/>
            <a:ext cx="10801479" cy="2216248"/>
          </a:xfrm>
          <a:prstGeom prst="rect">
            <a:avLst/>
          </a:prstGeom>
          <a:solidFill>
            <a:schemeClr val="bg1"/>
          </a:solidFill>
        </p:spPr>
        <p:txBody>
          <a:bodyPr wrap="square">
            <a:spAutoFit/>
          </a:bodyPr>
          <a:lstStyle/>
          <a:p>
            <a:pPr algn="just">
              <a:lnSpc>
                <a:spcPct val="107000"/>
              </a:lnSpc>
              <a:spcAft>
                <a:spcPts val="800"/>
              </a:spcAft>
            </a:pPr>
            <a:r>
              <a:rPr lang="en-GB" sz="2600" dirty="0">
                <a:effectLst/>
                <a:latin typeface="Baskerville Old Face" panose="02020602080505020303" pitchFamily="18" charset="0"/>
                <a:ea typeface="Calibri" panose="020F0502020204030204" pitchFamily="34" charset="0"/>
                <a:cs typeface="Arial" panose="020B0604020202020204" pitchFamily="34" charset="0"/>
              </a:rPr>
              <a:t>This can only be achieved through</a:t>
            </a:r>
            <a:br>
              <a:rPr lang="en-GB" sz="2600" dirty="0">
                <a:effectLst/>
                <a:latin typeface="Baskerville Old Face" panose="02020602080505020303" pitchFamily="18" charset="0"/>
                <a:ea typeface="Calibri" panose="020F0502020204030204" pitchFamily="34" charset="0"/>
                <a:cs typeface="Arial" panose="020B0604020202020204" pitchFamily="34" charset="0"/>
              </a:rPr>
            </a:br>
            <a:r>
              <a:rPr lang="en-GB" sz="2600" dirty="0">
                <a:effectLst/>
                <a:latin typeface="Baskerville Old Face" panose="02020602080505020303" pitchFamily="18" charset="0"/>
                <a:ea typeface="Calibri" panose="020F0502020204030204" pitchFamily="34" charset="0"/>
                <a:cs typeface="Arial" panose="020B0604020202020204" pitchFamily="34" charset="0"/>
              </a:rPr>
              <a:t>gathering of intelligence. Capacity must be built to collect, collate, analysed and</a:t>
            </a:r>
            <a:br>
              <a:rPr lang="en-GB" sz="2600" dirty="0">
                <a:effectLst/>
                <a:latin typeface="Baskerville Old Face" panose="02020602080505020303" pitchFamily="18" charset="0"/>
                <a:ea typeface="Calibri" panose="020F0502020204030204" pitchFamily="34" charset="0"/>
                <a:cs typeface="Arial" panose="020B0604020202020204" pitchFamily="34" charset="0"/>
              </a:rPr>
            </a:br>
            <a:r>
              <a:rPr lang="en-GB" sz="2600" dirty="0">
                <a:effectLst/>
                <a:latin typeface="Baskerville Old Face" panose="02020602080505020303" pitchFamily="18" charset="0"/>
                <a:ea typeface="Calibri" panose="020F0502020204030204" pitchFamily="34" charset="0"/>
                <a:cs typeface="Arial" panose="020B0604020202020204" pitchFamily="34" charset="0"/>
              </a:rPr>
              <a:t>disseminate information on criminal activities and various security challenges so</a:t>
            </a:r>
            <a:br>
              <a:rPr lang="en-GB" sz="2600" dirty="0">
                <a:effectLst/>
                <a:latin typeface="Baskerville Old Face" panose="02020602080505020303" pitchFamily="18" charset="0"/>
                <a:ea typeface="Calibri" panose="020F0502020204030204" pitchFamily="34" charset="0"/>
                <a:cs typeface="Arial" panose="020B0604020202020204" pitchFamily="34" charset="0"/>
              </a:rPr>
            </a:br>
            <a:r>
              <a:rPr lang="en-GB" sz="2600" dirty="0">
                <a:effectLst/>
                <a:latin typeface="Baskerville Old Face" panose="02020602080505020303" pitchFamily="18" charset="0"/>
                <a:ea typeface="Calibri" panose="020F0502020204030204" pitchFamily="34" charset="0"/>
                <a:cs typeface="Arial" panose="020B0604020202020204" pitchFamily="34" charset="0"/>
              </a:rPr>
              <a:t>as to afford the necessary law enforcement agents to operate effectively in</a:t>
            </a:r>
            <a:br>
              <a:rPr lang="en-GB" sz="2600" dirty="0">
                <a:effectLst/>
                <a:latin typeface="Baskerville Old Face" panose="02020602080505020303" pitchFamily="18" charset="0"/>
                <a:ea typeface="Calibri" panose="020F0502020204030204" pitchFamily="34" charset="0"/>
                <a:cs typeface="Arial" panose="020B0604020202020204" pitchFamily="34" charset="0"/>
              </a:rPr>
            </a:br>
            <a:r>
              <a:rPr lang="en-GB" sz="2600" dirty="0">
                <a:effectLst/>
                <a:latin typeface="Baskerville Old Face" panose="02020602080505020303" pitchFamily="18" charset="0"/>
                <a:ea typeface="Calibri" panose="020F0502020204030204" pitchFamily="34" charset="0"/>
                <a:cs typeface="Arial" panose="020B0604020202020204" pitchFamily="34" charset="0"/>
              </a:rPr>
              <a:t>combating such challenges.</a:t>
            </a:r>
            <a:endParaRPr lang="en-NG"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37134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Freeform: Shape 9">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
        <p:nvSpPr>
          <p:cNvPr id="9" name="TextBox 8">
            <a:extLst>
              <a:ext uri="{FF2B5EF4-FFF2-40B4-BE49-F238E27FC236}">
                <a16:creationId xmlns:a16="http://schemas.microsoft.com/office/drawing/2014/main" id="{A2DE90F1-4600-985E-AAD7-659016363120}"/>
              </a:ext>
            </a:extLst>
          </p:cNvPr>
          <p:cNvSpPr txBox="1"/>
          <p:nvPr/>
        </p:nvSpPr>
        <p:spPr>
          <a:xfrm>
            <a:off x="1537855" y="289851"/>
            <a:ext cx="9601200" cy="2216248"/>
          </a:xfrm>
          <a:prstGeom prst="rect">
            <a:avLst/>
          </a:prstGeom>
          <a:solidFill>
            <a:schemeClr val="accent1"/>
          </a:solidFill>
        </p:spPr>
        <p:txBody>
          <a:bodyPr wrap="square">
            <a:spAutoFit/>
          </a:bodyPr>
          <a:lstStyle/>
          <a:p>
            <a:pPr algn="just">
              <a:lnSpc>
                <a:spcPct val="107000"/>
              </a:lnSpc>
              <a:spcAft>
                <a:spcPts val="800"/>
              </a:spcAft>
            </a:pPr>
            <a:r>
              <a:rPr lang="en-GB" sz="2600" dirty="0">
                <a:effectLst/>
                <a:latin typeface="Baskerville Old Face" panose="02020602080505020303" pitchFamily="18" charset="0"/>
                <a:ea typeface="Calibri" panose="020F0502020204030204" pitchFamily="34" charset="0"/>
                <a:cs typeface="Arial" panose="020B0604020202020204" pitchFamily="34" charset="0"/>
              </a:rPr>
              <a:t>Intelligence is managed through the time tested </a:t>
            </a:r>
            <a:r>
              <a:rPr lang="en-GB" sz="2600" b="1" i="1" dirty="0">
                <a:effectLst/>
                <a:latin typeface="Baskerville Old Face" panose="02020602080505020303" pitchFamily="18" charset="0"/>
                <a:ea typeface="Calibri" panose="020F0502020204030204" pitchFamily="34" charset="0"/>
                <a:cs typeface="Arial" panose="020B0604020202020204" pitchFamily="34" charset="0"/>
              </a:rPr>
              <a:t>Intelligence Cycle, which essentially is the process of tasking, collecting, processing, analysing, evaluating, and disseminating intelligence.</a:t>
            </a:r>
            <a:r>
              <a:rPr lang="en-GB" sz="2600" dirty="0">
                <a:effectLst/>
                <a:latin typeface="Baskerville Old Face" panose="02020602080505020303" pitchFamily="18" charset="0"/>
                <a:ea typeface="Calibri" panose="020F0502020204030204" pitchFamily="34" charset="0"/>
                <a:cs typeface="Arial" panose="020B0604020202020204" pitchFamily="34" charset="0"/>
              </a:rPr>
              <a:t>  The cycle involves developing unrefined data into polished intelligence for the use of policymakers.  The cycles consists of six steps: </a:t>
            </a:r>
            <a:endParaRPr lang="en-NG"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F6B269F-E80D-C2FE-793A-0382E0A2A042}"/>
              </a:ext>
            </a:extLst>
          </p:cNvPr>
          <p:cNvSpPr txBox="1"/>
          <p:nvPr/>
        </p:nvSpPr>
        <p:spPr>
          <a:xfrm>
            <a:off x="207818" y="3261463"/>
            <a:ext cx="11541760" cy="3157339"/>
          </a:xfrm>
          <a:prstGeom prst="rect">
            <a:avLst/>
          </a:prstGeom>
          <a:solidFill>
            <a:schemeClr val="bg1"/>
          </a:solidFill>
        </p:spPr>
        <p:txBody>
          <a:bodyPr wrap="square">
            <a:spAutoFit/>
          </a:bodyPr>
          <a:lstStyle/>
          <a:p>
            <a:pPr algn="just">
              <a:lnSpc>
                <a:spcPct val="107000"/>
              </a:lnSpc>
              <a:spcAft>
                <a:spcPts val="800"/>
              </a:spcAft>
            </a:pPr>
            <a:r>
              <a:rPr lang="en-GB" sz="2600" dirty="0">
                <a:effectLst/>
                <a:latin typeface="Baskerville Old Face" panose="02020602080505020303" pitchFamily="18" charset="0"/>
                <a:ea typeface="Calibri" panose="020F0502020204030204" pitchFamily="34" charset="0"/>
                <a:cs typeface="Arial" panose="020B0604020202020204" pitchFamily="34" charset="0"/>
              </a:rPr>
              <a:t>a.  </a:t>
            </a:r>
            <a:r>
              <a:rPr lang="en-GB" sz="2600" b="1" dirty="0">
                <a:effectLst/>
                <a:latin typeface="Baskerville Old Face" panose="02020602080505020303" pitchFamily="18" charset="0"/>
                <a:ea typeface="Calibri" panose="020F0502020204030204" pitchFamily="34" charset="0"/>
                <a:cs typeface="Arial" panose="020B0604020202020204" pitchFamily="34" charset="0"/>
              </a:rPr>
              <a:t>Tasking/Requirements (Needs Assessment)</a:t>
            </a:r>
            <a:endParaRPr lang="en-NG" sz="2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600" b="1" dirty="0">
                <a:effectLst/>
                <a:latin typeface="Baskerville Old Face" panose="02020602080505020303" pitchFamily="18" charset="0"/>
                <a:ea typeface="Calibri" panose="020F0502020204030204" pitchFamily="34" charset="0"/>
                <a:cs typeface="Arial" panose="020B0604020202020204" pitchFamily="34" charset="0"/>
              </a:rPr>
              <a:t>b.  Planning &amp; Direction</a:t>
            </a:r>
            <a:endParaRPr lang="en-NG" sz="2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600" b="1" dirty="0">
                <a:effectLst/>
                <a:latin typeface="Baskerville Old Face" panose="02020602080505020303" pitchFamily="18" charset="0"/>
                <a:ea typeface="Calibri" panose="020F0502020204030204" pitchFamily="34" charset="0"/>
                <a:cs typeface="Arial" panose="020B0604020202020204" pitchFamily="34" charset="0"/>
              </a:rPr>
              <a:t>c.  Collection</a:t>
            </a:r>
            <a:endParaRPr lang="en-NG" sz="2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600" b="1" dirty="0">
                <a:effectLst/>
                <a:latin typeface="Baskerville Old Face" panose="02020602080505020303" pitchFamily="18" charset="0"/>
                <a:ea typeface="Calibri" panose="020F0502020204030204" pitchFamily="34" charset="0"/>
                <a:cs typeface="Arial" panose="020B0604020202020204" pitchFamily="34" charset="0"/>
              </a:rPr>
              <a:t>d.  Processing; Analysis &amp; Production</a:t>
            </a:r>
            <a:endParaRPr lang="en-NG" sz="2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600" b="1" dirty="0">
                <a:effectLst/>
                <a:latin typeface="Baskerville Old Face" panose="02020602080505020303" pitchFamily="18" charset="0"/>
                <a:ea typeface="Calibri" panose="020F0502020204030204" pitchFamily="34" charset="0"/>
                <a:cs typeface="Arial" panose="020B0604020202020204" pitchFamily="34" charset="0"/>
              </a:rPr>
              <a:t>e.  Dissemination</a:t>
            </a:r>
            <a:endParaRPr lang="en-NG" sz="2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600" b="1" dirty="0">
                <a:effectLst/>
                <a:latin typeface="Baskerville Old Face" panose="02020602080505020303" pitchFamily="18" charset="0"/>
                <a:ea typeface="Calibri" panose="020F0502020204030204" pitchFamily="34" charset="0"/>
                <a:cs typeface="Arial" panose="020B0604020202020204" pitchFamily="34" charset="0"/>
              </a:rPr>
              <a:t>f.  Feedback.</a:t>
            </a:r>
            <a:endParaRPr lang="en-NG"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36280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7"/>
          <p:cNvSpPr txBox="1">
            <a:spLocks noGrp="1"/>
          </p:cNvSpPr>
          <p:nvPr>
            <p:ph type="ctrTitle"/>
          </p:nvPr>
        </p:nvSpPr>
        <p:spPr>
          <a:xfrm>
            <a:off x="193040" y="599440"/>
            <a:ext cx="7986160" cy="2006036"/>
          </a:xfrm>
          <a:prstGeom prst="rect">
            <a:avLst/>
          </a:prstGeom>
        </p:spPr>
        <p:txBody>
          <a:bodyPr spcFirstLastPara="1" vert="horz" wrap="square" lIns="0" tIns="0" rIns="0" bIns="0" rtlCol="0" anchor="b" anchorCtr="0">
            <a:noAutofit/>
          </a:bodyPr>
          <a:lstStyle/>
          <a:p>
            <a:r>
              <a:rPr lang="en-GB" sz="4400" b="1" dirty="0">
                <a:solidFill>
                  <a:schemeClr val="bg1"/>
                </a:solidFill>
                <a:effectLst/>
                <a:latin typeface="Baskerville Old Face" panose="02020602080505020303" pitchFamily="18" charset="0"/>
                <a:ea typeface="Calibri" panose="020F0502020204030204" pitchFamily="34" charset="0"/>
                <a:cs typeface="Arial" panose="020B0604020202020204" pitchFamily="34" charset="0"/>
              </a:rPr>
              <a:t>CHALLENGES OF INTELLIGENT MANAGEMENT IN NIGERIA</a:t>
            </a:r>
            <a:endParaRPr lang="en-NG" sz="11500" b="1" dirty="0">
              <a:solidFill>
                <a:schemeClr val="bg1"/>
              </a:solidFill>
              <a:latin typeface="Baskerville Old Face" panose="02020602080505020303" pitchFamily="18" charset="0"/>
            </a:endParaRPr>
          </a:p>
        </p:txBody>
      </p:sp>
      <p:sp>
        <p:nvSpPr>
          <p:cNvPr id="3" name="TextBox 2">
            <a:extLst>
              <a:ext uri="{FF2B5EF4-FFF2-40B4-BE49-F238E27FC236}">
                <a16:creationId xmlns:a16="http://schemas.microsoft.com/office/drawing/2014/main" id="{5B1BD37C-1860-B8F2-4535-67D4E2BB15F2}"/>
              </a:ext>
            </a:extLst>
          </p:cNvPr>
          <p:cNvSpPr txBox="1"/>
          <p:nvPr/>
        </p:nvSpPr>
        <p:spPr>
          <a:xfrm>
            <a:off x="8179200" y="289679"/>
            <a:ext cx="4012800" cy="3139321"/>
          </a:xfrm>
          <a:prstGeom prst="rect">
            <a:avLst/>
          </a:prstGeom>
          <a:noFill/>
        </p:spPr>
        <p:txBody>
          <a:bodyPr wrap="square">
            <a:spAutoFit/>
          </a:bodyPr>
          <a:lstStyle/>
          <a:p>
            <a:pPr algn="just"/>
            <a:r>
              <a:rPr lang="en-GB" dirty="0">
                <a:effectLst/>
                <a:latin typeface="Baskerville Old Face" panose="02020602080505020303" pitchFamily="18" charset="0"/>
                <a:ea typeface="Calibri" panose="020F0502020204030204" pitchFamily="34" charset="0"/>
                <a:cs typeface="Arial" panose="020B0604020202020204" pitchFamily="34" charset="0"/>
              </a:rPr>
              <a:t>The trends in intelligence management have been evolving and changing, because there are often new strategic threats, actors, challenges, and trends in crime and criminality; hence intelligence itself must be dynamic albeit adaptive. To analyse the current international security environment more efficiently, it is essential to explore these current challenges and trends (in intelligence) since they determine the national security settings of countries.</a:t>
            </a:r>
            <a:endParaRPr lang="en-NG" dirty="0"/>
          </a:p>
        </p:txBody>
      </p:sp>
      <p:sp>
        <p:nvSpPr>
          <p:cNvPr id="5" name="TextBox 4">
            <a:extLst>
              <a:ext uri="{FF2B5EF4-FFF2-40B4-BE49-F238E27FC236}">
                <a16:creationId xmlns:a16="http://schemas.microsoft.com/office/drawing/2014/main" id="{C57DBF4D-BD75-38E0-F384-6E218B9F720B}"/>
              </a:ext>
            </a:extLst>
          </p:cNvPr>
          <p:cNvSpPr txBox="1"/>
          <p:nvPr/>
        </p:nvSpPr>
        <p:spPr>
          <a:xfrm>
            <a:off x="0" y="3915122"/>
            <a:ext cx="10526160" cy="2862322"/>
          </a:xfrm>
          <a:prstGeom prst="rect">
            <a:avLst/>
          </a:prstGeom>
          <a:noFill/>
        </p:spPr>
        <p:txBody>
          <a:bodyPr wrap="square">
            <a:spAutoFit/>
          </a:bodyPr>
          <a:lstStyle/>
          <a:p>
            <a:pPr algn="just"/>
            <a:r>
              <a:rPr lang="en-NG" sz="2000" dirty="0">
                <a:effectLst/>
                <a:latin typeface="Baskerville Old Face" panose="02020602080505020303" pitchFamily="18" charset="0"/>
                <a:ea typeface="Calibri" panose="020F0502020204030204" pitchFamily="34" charset="0"/>
                <a:cs typeface="Arial" panose="020B0604020202020204" pitchFamily="34" charset="0"/>
              </a:rPr>
              <a:t> </a:t>
            </a:r>
            <a:r>
              <a:rPr lang="en-GB" sz="2000" dirty="0">
                <a:effectLst/>
                <a:latin typeface="Baskerville Old Face" panose="02020602080505020303" pitchFamily="18" charset="0"/>
                <a:ea typeface="Calibri" panose="020F0502020204030204" pitchFamily="34" charset="0"/>
                <a:cs typeface="Arial" panose="020B0604020202020204" pitchFamily="34" charset="0"/>
              </a:rPr>
              <a:t>Accordingly </a:t>
            </a:r>
            <a:r>
              <a:rPr lang="en-GB" sz="2000" b="1" i="1" dirty="0">
                <a:effectLst/>
                <a:latin typeface="Baskerville Old Face" panose="02020602080505020303" pitchFamily="18" charset="0"/>
                <a:ea typeface="Calibri" panose="020F0502020204030204" pitchFamily="34" charset="0"/>
                <a:cs typeface="Arial" panose="020B0604020202020204" pitchFamily="34" charset="0"/>
              </a:rPr>
              <a:t>the current challenges in intelligence could be categorised into four groups namely:  technological, financial, organizational, and political.</a:t>
            </a:r>
            <a:r>
              <a:rPr lang="en-GB" sz="2000" dirty="0">
                <a:effectLst/>
                <a:latin typeface="Baskerville Old Face" panose="02020602080505020303" pitchFamily="18" charset="0"/>
                <a:ea typeface="Calibri" panose="020F0502020204030204" pitchFamily="34" charset="0"/>
                <a:cs typeface="Arial" panose="020B0604020202020204" pitchFamily="34" charset="0"/>
              </a:rPr>
              <a:t> More specifically, it is argued that the increasing use of meta-data, social media and cybersecurity are current technological challenges in intelligence. Likewise, the increasing use of virtual currencies is a financial challenge in intelligence, while increasing competition with the private sector is an organizational challenge. Lastly, increasing nationalism and anarchism, ISIS returnees, and expansion of hybrid/asymmetric warfare are political challenges in intelligence. It is important to note that the impact of these challenges may vary from country to country, hence these challenges pose a threat to all of a country’s official intelligence structures to some degree regardless of the level of development of that country.</a:t>
            </a:r>
            <a:endParaRPr lang="en-NG" sz="2000"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ands holding each other's wrists and interlinked to form a circle">
            <a:extLst>
              <a:ext uri="{FF2B5EF4-FFF2-40B4-BE49-F238E27FC236}">
                <a16:creationId xmlns:a16="http://schemas.microsoft.com/office/drawing/2014/main" id="{5E3A60D4-0781-6E48-5907-5877454B0513}"/>
              </a:ext>
            </a:extLst>
          </p:cNvPr>
          <p:cNvPicPr>
            <a:picLocks noChangeAspect="1"/>
          </p:cNvPicPr>
          <p:nvPr/>
        </p:nvPicPr>
        <p:blipFill rotWithShape="1">
          <a:blip r:embed="rId2"/>
          <a:srcRect l="18464" r="19851" b="-7"/>
          <a:stretch/>
        </p:blipFill>
        <p:spPr>
          <a:xfrm>
            <a:off x="3" y="10"/>
            <a:ext cx="5043052"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2" name="Freeform: Shape 1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TextBox 7">
            <a:extLst>
              <a:ext uri="{FF2B5EF4-FFF2-40B4-BE49-F238E27FC236}">
                <a16:creationId xmlns:a16="http://schemas.microsoft.com/office/drawing/2014/main" id="{BA41A768-D80B-CE96-4D5A-EFC666FC7211}"/>
              </a:ext>
            </a:extLst>
          </p:cNvPr>
          <p:cNvSpPr txBox="1"/>
          <p:nvPr/>
        </p:nvSpPr>
        <p:spPr>
          <a:xfrm>
            <a:off x="5704116" y="0"/>
            <a:ext cx="6193543" cy="6617966"/>
          </a:xfrm>
          <a:prstGeom prst="rect">
            <a:avLst/>
          </a:prstGeom>
          <a:noFill/>
        </p:spPr>
        <p:txBody>
          <a:bodyPr wrap="square">
            <a:spAutoFit/>
          </a:bodyPr>
          <a:lstStyle/>
          <a:p>
            <a:pPr algn="just">
              <a:lnSpc>
                <a:spcPct val="107000"/>
              </a:lnSpc>
              <a:spcAft>
                <a:spcPts val="800"/>
              </a:spcAft>
            </a:pPr>
            <a:r>
              <a:rPr lang="en-GB" sz="2300" b="1" u="sng" dirty="0">
                <a:effectLst/>
                <a:latin typeface="Baskerville Old Face" panose="02020602080505020303" pitchFamily="18" charset="0"/>
                <a:ea typeface="Calibri" panose="020F0502020204030204" pitchFamily="34" charset="0"/>
                <a:cs typeface="Arial" panose="020B0604020202020204" pitchFamily="34" charset="0"/>
              </a:rPr>
              <a:t>CONCLUSION</a:t>
            </a:r>
            <a:endParaRPr lang="en-NG" sz="23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300" b="1" dirty="0">
                <a:effectLst/>
                <a:latin typeface="Baskerville Old Face" panose="02020602080505020303" pitchFamily="18" charset="0"/>
                <a:ea typeface="Calibri" panose="020F0502020204030204" pitchFamily="34" charset="0"/>
                <a:cs typeface="Arial" panose="020B0604020202020204" pitchFamily="34" charset="0"/>
              </a:rPr>
              <a:t>Nigeria is currently grappling with a lot of security challenges notably insurgency, terrorism, unemployment, poverty, movements for self-determination; the efforts of the Federal and State Governments in tackling these challenges have significantly arrested the excesses of insurgent and terrorists including other forms of criminality. The promulgation of the NCMD and Police Act are commendable efforts that have redefined and enhanced the management of intelligence; notwithstanding more needs to be done to further positively impact security challenges and this demands a Comprehensive albeit Whole of Government Approach, with technology driven approaches that employs the use of drones, CCTV, AI, machine learning, forensic laboratory, etc. </a:t>
            </a:r>
            <a:endParaRPr lang="en-NG" sz="23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33402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ands holding each other's wrists and interlinked to form a circle">
            <a:extLst>
              <a:ext uri="{FF2B5EF4-FFF2-40B4-BE49-F238E27FC236}">
                <a16:creationId xmlns:a16="http://schemas.microsoft.com/office/drawing/2014/main" id="{5E3A60D4-0781-6E48-5907-5877454B0513}"/>
              </a:ext>
            </a:extLst>
          </p:cNvPr>
          <p:cNvPicPr>
            <a:picLocks noChangeAspect="1"/>
          </p:cNvPicPr>
          <p:nvPr/>
        </p:nvPicPr>
        <p:blipFill rotWithShape="1">
          <a:blip r:embed="rId2"/>
          <a:srcRect l="18464" r="19851" b="-7"/>
          <a:stretch/>
        </p:blipFill>
        <p:spPr>
          <a:xfrm>
            <a:off x="3" y="10"/>
            <a:ext cx="5043052"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2" name="Freeform: Shape 1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TextBox 7">
            <a:extLst>
              <a:ext uri="{FF2B5EF4-FFF2-40B4-BE49-F238E27FC236}">
                <a16:creationId xmlns:a16="http://schemas.microsoft.com/office/drawing/2014/main" id="{BA41A768-D80B-CE96-4D5A-EFC666FC7211}"/>
              </a:ext>
            </a:extLst>
          </p:cNvPr>
          <p:cNvSpPr txBox="1"/>
          <p:nvPr/>
        </p:nvSpPr>
        <p:spPr>
          <a:xfrm>
            <a:off x="5851286" y="319064"/>
            <a:ext cx="6193543" cy="5709192"/>
          </a:xfrm>
          <a:prstGeom prst="rect">
            <a:avLst/>
          </a:prstGeom>
          <a:noFill/>
        </p:spPr>
        <p:txBody>
          <a:bodyPr wrap="square">
            <a:spAutoFit/>
          </a:bodyPr>
          <a:lstStyle/>
          <a:p>
            <a:pPr algn="just">
              <a:lnSpc>
                <a:spcPct val="107000"/>
              </a:lnSpc>
              <a:spcAft>
                <a:spcPts val="800"/>
              </a:spcAft>
            </a:pPr>
            <a:r>
              <a:rPr lang="en-GB" sz="2800" b="1" u="sng" dirty="0">
                <a:effectLst/>
                <a:latin typeface="Baskerville Old Face" panose="02020602080505020303" pitchFamily="18" charset="0"/>
                <a:ea typeface="Calibri" panose="020F0502020204030204" pitchFamily="34" charset="0"/>
                <a:cs typeface="Arial" panose="020B0604020202020204" pitchFamily="34" charset="0"/>
              </a:rPr>
              <a:t>CONCLUSION (Cont’d)</a:t>
            </a:r>
            <a:endParaRPr lang="en-NG" sz="28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effectLst/>
                <a:latin typeface="Baskerville Old Face" panose="02020602080505020303" pitchFamily="18" charset="0"/>
                <a:ea typeface="Calibri" panose="020F0502020204030204" pitchFamily="34" charset="0"/>
                <a:cs typeface="Arial" panose="020B0604020202020204" pitchFamily="34" charset="0"/>
              </a:rPr>
              <a:t>Such laudable initiative is further anchored on credible citizen resilience that draws on the active and efficient participation of youth groups like the Boys Scout, Girls Guide, Brownie, Boys/Girls Brigades, Red Cross and Red Crescent Societies. The promulgation of appropriate initiatives and emplacement of all the measures to counter security threats would fall short of expectations if appropriate legislations are not enacted to deter would be criminals.  </a:t>
            </a:r>
            <a:endParaRPr lang="en-NG"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421424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Rectangle: Top Corners One Rounded and One Snipped 7">
            <a:extLst>
              <a:ext uri="{FF2B5EF4-FFF2-40B4-BE49-F238E27FC236}">
                <a16:creationId xmlns:a16="http://schemas.microsoft.com/office/drawing/2014/main" id="{963A9E77-9247-45B5-D199-A4BD54494A6A}"/>
              </a:ext>
            </a:extLst>
          </p:cNvPr>
          <p:cNvSpPr/>
          <p:nvPr/>
        </p:nvSpPr>
        <p:spPr>
          <a:xfrm rot="5400000" flipH="1">
            <a:off x="2590799" y="-2617695"/>
            <a:ext cx="6418729" cy="11600329"/>
          </a:xfrm>
          <a:prstGeom prst="snipRound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9" name="TextBox 8">
            <a:extLst>
              <a:ext uri="{FF2B5EF4-FFF2-40B4-BE49-F238E27FC236}">
                <a16:creationId xmlns:a16="http://schemas.microsoft.com/office/drawing/2014/main" id="{1E9BB0AD-CF39-78CB-3CAE-A65C7B64E787}"/>
              </a:ext>
            </a:extLst>
          </p:cNvPr>
          <p:cNvSpPr txBox="1"/>
          <p:nvPr/>
        </p:nvSpPr>
        <p:spPr>
          <a:xfrm>
            <a:off x="0" y="58537"/>
            <a:ext cx="11600329" cy="6124754"/>
          </a:xfrm>
          <a:prstGeom prst="rect">
            <a:avLst/>
          </a:prstGeom>
          <a:noFill/>
        </p:spPr>
        <p:txBody>
          <a:bodyPr wrap="square" rtlCol="0">
            <a:spAutoFit/>
          </a:bodyPr>
          <a:lstStyle/>
          <a:p>
            <a:r>
              <a:rPr lang="en-GB" sz="2800" dirty="0">
                <a:effectLst/>
                <a:latin typeface="Baskerville Old Face" panose="02020602080505020303" pitchFamily="18" charset="0"/>
                <a:ea typeface="Calibri" panose="020F0502020204030204" pitchFamily="34" charset="0"/>
                <a:cs typeface="Arial" panose="020B0604020202020204" pitchFamily="34" charset="0"/>
              </a:rPr>
              <a:t>INTRODUCTION(Cont’d)</a:t>
            </a:r>
          </a:p>
          <a:p>
            <a:r>
              <a:rPr lang="en-GB" sz="2800" dirty="0">
                <a:effectLst/>
                <a:latin typeface="Baskerville Old Face" panose="02020602080505020303" pitchFamily="18" charset="0"/>
                <a:ea typeface="Calibri" panose="020F0502020204030204" pitchFamily="34" charset="0"/>
                <a:cs typeface="Arial" panose="020B0604020202020204" pitchFamily="34" charset="0"/>
              </a:rPr>
              <a:t>The reality is that world is increasingly globalising, </a:t>
            </a:r>
            <a:r>
              <a:rPr lang="en-GB" sz="2800" i="1" dirty="0">
                <a:effectLst/>
                <a:latin typeface="Baskerville Old Face" panose="02020602080505020303" pitchFamily="18" charset="0"/>
                <a:ea typeface="Calibri" panose="020F0502020204030204" pitchFamily="34" charset="0"/>
                <a:cs typeface="Arial" panose="020B0604020202020204" pitchFamily="34" charset="0"/>
              </a:rPr>
              <a:t>the fault lines of culture depicted by religion, tribe/ethnicity, religion, race, colour etc are rather widening the rhythm, rate, and tempo of human interaction as previously espoused by</a:t>
            </a:r>
            <a:r>
              <a:rPr lang="en-GB" sz="2800" dirty="0">
                <a:effectLst/>
                <a:latin typeface="Baskerville Old Face" panose="02020602080505020303" pitchFamily="18" charset="0"/>
                <a:ea typeface="Calibri" panose="020F0502020204030204" pitchFamily="34" charset="0"/>
                <a:cs typeface="Arial" panose="020B0604020202020204" pitchFamily="34" charset="0"/>
              </a:rPr>
              <a:t> </a:t>
            </a:r>
            <a:r>
              <a:rPr lang="en-GB" sz="2800" i="1" dirty="0">
                <a:effectLst/>
                <a:latin typeface="Baskerville Old Face" panose="02020602080505020303" pitchFamily="18" charset="0"/>
                <a:ea typeface="Calibri" panose="020F0502020204030204" pitchFamily="34" charset="0"/>
                <a:cs typeface="Arial" panose="020B0604020202020204" pitchFamily="34" charset="0"/>
              </a:rPr>
              <a:t>the late Prof Samuel Philips Huntington in famous exposé ‘‘The Clash of Civilisations and the Remaking of the New World Order.’’</a:t>
            </a:r>
            <a:r>
              <a:rPr lang="en-GB" sz="2800" dirty="0">
                <a:effectLst/>
                <a:latin typeface="Baskerville Old Face" panose="02020602080505020303" pitchFamily="18" charset="0"/>
                <a:ea typeface="Calibri" panose="020F0502020204030204" pitchFamily="34" charset="0"/>
                <a:cs typeface="Arial" panose="020B0604020202020204" pitchFamily="34" charset="0"/>
              </a:rPr>
              <a:t> Evidently in the face of these developments there would ensue emergent realities that would challenge virtually every professional including the Information Management Expert; </a:t>
            </a:r>
            <a:r>
              <a:rPr lang="en-GB" sz="2800" i="1" dirty="0">
                <a:effectLst/>
                <a:latin typeface="Baskerville Old Face" panose="02020602080505020303" pitchFamily="18" charset="0"/>
                <a:ea typeface="Calibri" panose="020F0502020204030204" pitchFamily="34" charset="0"/>
                <a:cs typeface="Arial" panose="020B0604020202020204" pitchFamily="34" charset="0"/>
              </a:rPr>
              <a:t>particularly as this seminar determines to examine ‘‘The Role and Focus of the Information Manager in Intelligence Management because of Its Impact on Security Challenges albeit National Security.’’ </a:t>
            </a:r>
            <a:r>
              <a:rPr lang="en-GB" sz="2800" dirty="0">
                <a:effectLst/>
                <a:latin typeface="Baskerville Old Face" panose="02020602080505020303" pitchFamily="18" charset="0"/>
                <a:ea typeface="Calibri" panose="020F0502020204030204" pitchFamily="34" charset="0"/>
                <a:cs typeface="Arial" panose="020B0604020202020204" pitchFamily="34" charset="0"/>
              </a:rPr>
              <a:t>Consequently this paper will focus on and highlight some conceptual definitions, the Challenges to Security or National Security in Nigeria, the commendable efforts of the FG at tackling them, drawing conclusions before making some recommendations.</a:t>
            </a:r>
            <a:r>
              <a:rPr lang="en-NG" sz="2800" dirty="0">
                <a:effectLst/>
              </a:rPr>
              <a:t> </a:t>
            </a:r>
            <a:endParaRPr lang="en-NG" sz="2800" dirty="0"/>
          </a:p>
        </p:txBody>
      </p:sp>
    </p:spTree>
    <p:extLst>
      <p:ext uri="{BB962C8B-B14F-4D97-AF65-F5344CB8AC3E}">
        <p14:creationId xmlns:p14="http://schemas.microsoft.com/office/powerpoint/2010/main" val="30393519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ight bulb on yellow background with sketched light beams and cord">
            <a:extLst>
              <a:ext uri="{FF2B5EF4-FFF2-40B4-BE49-F238E27FC236}">
                <a16:creationId xmlns:a16="http://schemas.microsoft.com/office/drawing/2014/main" id="{06EEED7C-10E7-9975-C4E1-5A63254C27B5}"/>
              </a:ext>
            </a:extLst>
          </p:cNvPr>
          <p:cNvPicPr>
            <a:picLocks noChangeAspect="1"/>
          </p:cNvPicPr>
          <p:nvPr/>
        </p:nvPicPr>
        <p:blipFill rotWithShape="1">
          <a:blip r:embed="rId2"/>
          <a:srcRect l="42699" r="361" b="-7"/>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2" name="Freeform: Shape 1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itle"/>
          <p:cNvSpPr>
            <a:spLocks noGrp="1"/>
          </p:cNvSpPr>
          <p:nvPr>
            <p:ph type="ctrTitle"/>
          </p:nvPr>
        </p:nvSpPr>
        <p:spPr>
          <a:xfrm>
            <a:off x="5761513" y="-332509"/>
            <a:ext cx="5334000" cy="1524000"/>
          </a:xfrm>
        </p:spPr>
        <p:txBody>
          <a:bodyPr>
            <a:normAutofit/>
          </a:bodyPr>
          <a:lstStyle/>
          <a:p>
            <a:r>
              <a:rPr lang="en-US" sz="3200" dirty="0"/>
              <a:t>RECOMMENDATIONS</a:t>
            </a:r>
          </a:p>
        </p:txBody>
      </p:sp>
      <p:sp>
        <p:nvSpPr>
          <p:cNvPr id="3" name="Content Placeholder"/>
          <p:cNvSpPr>
            <a:spLocks noGrp="1"/>
          </p:cNvSpPr>
          <p:nvPr>
            <p:ph idx="1"/>
          </p:nvPr>
        </p:nvSpPr>
        <p:spPr>
          <a:xfrm>
            <a:off x="5761513" y="858982"/>
            <a:ext cx="6373089" cy="5860473"/>
          </a:xfrm>
        </p:spPr>
        <p:txBody>
          <a:bodyPr>
            <a:noAutofit/>
          </a:bodyPr>
          <a:lstStyle/>
          <a:p>
            <a:pPr marL="0" marR="0" algn="just">
              <a:lnSpc>
                <a:spcPct val="107000"/>
              </a:lnSpc>
              <a:spcBef>
                <a:spcPts val="0"/>
              </a:spcBef>
              <a:spcAft>
                <a:spcPts val="800"/>
              </a:spcAft>
            </a:pPr>
            <a:r>
              <a:rPr lang="en-GB" sz="2600" dirty="0">
                <a:effectLst/>
                <a:latin typeface="Baskerville Old Face" panose="02020602080505020303" pitchFamily="18" charset="0"/>
                <a:ea typeface="Calibri" panose="020F0502020204030204" pitchFamily="34" charset="0"/>
                <a:cs typeface="Arial" panose="020B0604020202020204" pitchFamily="34" charset="0"/>
              </a:rPr>
              <a:t>Arising from the foregoing, it is recommended that the Federal and State Governments:</a:t>
            </a:r>
            <a:endParaRPr lang="en-US" sz="2600" dirty="0">
              <a:effectLst/>
              <a:latin typeface="Baskerville Old Face" panose="02020602080505020303" pitchFamily="18"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GB" sz="2600" dirty="0">
                <a:effectLst/>
                <a:latin typeface="Baskerville Old Face" panose="02020602080505020303" pitchFamily="18" charset="0"/>
                <a:ea typeface="Calibri" panose="020F0502020204030204" pitchFamily="34" charset="0"/>
                <a:cs typeface="Arial" panose="020B0604020202020204" pitchFamily="34" charset="0"/>
              </a:rPr>
              <a:t>a.  The ministries of Information and Interior in collaboration with the National Orientation Agency and embark and sustain the campaign on nationalism/national consciousness and patriotism.</a:t>
            </a:r>
          </a:p>
          <a:p>
            <a:pPr marL="0" algn="just">
              <a:lnSpc>
                <a:spcPct val="107000"/>
              </a:lnSpc>
              <a:spcBef>
                <a:spcPts val="0"/>
              </a:spcBef>
              <a:spcAft>
                <a:spcPts val="800"/>
              </a:spcAft>
            </a:pPr>
            <a:r>
              <a:rPr lang="en-GB" sz="2600" dirty="0">
                <a:effectLst/>
                <a:latin typeface="Baskerville Old Face" panose="02020602080505020303" pitchFamily="18" charset="0"/>
                <a:ea typeface="Calibri" panose="020F0502020204030204" pitchFamily="34" charset="0"/>
                <a:cs typeface="Arial" panose="020B0604020202020204" pitchFamily="34" charset="0"/>
              </a:rPr>
              <a:t>b. Sustain the education, sensitisation, and mobilisation of law enforcement agencies on the demands of the recently promulgated NCMD, Police Act, National Security/Defence Policies.</a:t>
            </a:r>
            <a:endParaRPr lang="en-US" sz="2600" dirty="0">
              <a:effectLst/>
              <a:latin typeface="Baskerville Old Face" panose="02020602080505020303" pitchFamily="18"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endParaRPr lang="en-US" sz="2600" dirty="0">
              <a:effectLst/>
              <a:latin typeface="Baskerville Old Face" panose="020206020805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8821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ight bulb on yellow background with sketched light beams and cord">
            <a:extLst>
              <a:ext uri="{FF2B5EF4-FFF2-40B4-BE49-F238E27FC236}">
                <a16:creationId xmlns:a16="http://schemas.microsoft.com/office/drawing/2014/main" id="{06EEED7C-10E7-9975-C4E1-5A63254C27B5}"/>
              </a:ext>
            </a:extLst>
          </p:cNvPr>
          <p:cNvPicPr>
            <a:picLocks noChangeAspect="1"/>
          </p:cNvPicPr>
          <p:nvPr/>
        </p:nvPicPr>
        <p:blipFill rotWithShape="1">
          <a:blip r:embed="rId2"/>
          <a:srcRect l="42699" r="361" b="-7"/>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2" name="Freeform: Shape 1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p:cNvSpPr>
            <a:spLocks noGrp="1"/>
          </p:cNvSpPr>
          <p:nvPr>
            <p:ph idx="1"/>
          </p:nvPr>
        </p:nvSpPr>
        <p:spPr>
          <a:xfrm>
            <a:off x="5761512" y="1039860"/>
            <a:ext cx="6373089" cy="5430213"/>
          </a:xfrm>
        </p:spPr>
        <p:txBody>
          <a:bodyPr>
            <a:noAutofit/>
          </a:bodyPr>
          <a:lstStyle/>
          <a:p>
            <a:pPr marL="0" marR="0" algn="just">
              <a:lnSpc>
                <a:spcPct val="107000"/>
              </a:lnSpc>
              <a:spcBef>
                <a:spcPts val="0"/>
              </a:spcBef>
              <a:spcAft>
                <a:spcPts val="800"/>
              </a:spcAft>
            </a:pPr>
            <a:r>
              <a:rPr lang="en-GB" sz="2700" dirty="0">
                <a:effectLst/>
                <a:latin typeface="Baskerville Old Face" panose="02020602080505020303" pitchFamily="18" charset="0"/>
                <a:ea typeface="Calibri" panose="020F0502020204030204" pitchFamily="34" charset="0"/>
                <a:cs typeface="Arial" panose="020B0604020202020204" pitchFamily="34" charset="0"/>
              </a:rPr>
              <a:t>c. Enhance citizen resilience by reviving the citizenship/leadership development </a:t>
            </a:r>
            <a:r>
              <a:rPr lang="en-GB" sz="2700" dirty="0" err="1">
                <a:effectLst/>
                <a:latin typeface="Baskerville Old Face" panose="02020602080505020303" pitchFamily="18" charset="0"/>
                <a:ea typeface="Calibri" panose="020F0502020204030204" pitchFamily="34" charset="0"/>
                <a:cs typeface="Arial" panose="020B0604020202020204" pitchFamily="34" charset="0"/>
              </a:rPr>
              <a:t>centers</a:t>
            </a:r>
            <a:r>
              <a:rPr lang="en-GB" sz="2700" dirty="0">
                <a:effectLst/>
                <a:latin typeface="Baskerville Old Face" panose="02020602080505020303" pitchFamily="18" charset="0"/>
                <a:ea typeface="Calibri" panose="020F0502020204030204" pitchFamily="34" charset="0"/>
                <a:cs typeface="Arial" panose="020B0604020202020204" pitchFamily="34" charset="0"/>
              </a:rPr>
              <a:t> (Man o War Bay) throughout the country.</a:t>
            </a:r>
            <a:endParaRPr lang="en-US" sz="27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GB" sz="2700" dirty="0">
                <a:effectLst/>
                <a:latin typeface="Baskerville Old Face" panose="02020602080505020303" pitchFamily="18" charset="0"/>
                <a:ea typeface="Calibri" panose="020F0502020204030204" pitchFamily="34" charset="0"/>
                <a:cs typeface="Arial" panose="020B0604020202020204" pitchFamily="34" charset="0"/>
              </a:rPr>
              <a:t>d.   Revive the moribund Boys Scout, Girls Guide, Brownie, Boys/Girls Brigades, Red Cross/Red Crescent organisations and give them prominence in order to bolster community policing efforts.</a:t>
            </a:r>
            <a:endParaRPr lang="en-US" sz="27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GB" sz="2700" dirty="0">
                <a:effectLst/>
                <a:latin typeface="Baskerville Old Face" panose="02020602080505020303" pitchFamily="18" charset="0"/>
                <a:ea typeface="Calibri" panose="020F0502020204030204" pitchFamily="34" charset="0"/>
                <a:cs typeface="Arial" panose="020B0604020202020204" pitchFamily="34" charset="0"/>
              </a:rPr>
              <a:t>e.   Establish Special Weapons and Tactics Teams (SWATs) starting from all urban </a:t>
            </a:r>
            <a:r>
              <a:rPr lang="en-GB" sz="2700" dirty="0" err="1">
                <a:effectLst/>
                <a:latin typeface="Baskerville Old Face" panose="02020602080505020303" pitchFamily="18" charset="0"/>
                <a:ea typeface="Calibri" panose="020F0502020204030204" pitchFamily="34" charset="0"/>
                <a:cs typeface="Arial" panose="020B0604020202020204" pitchFamily="34" charset="0"/>
              </a:rPr>
              <a:t>centers</a:t>
            </a:r>
            <a:r>
              <a:rPr lang="en-GB" sz="2700" dirty="0">
                <a:effectLst/>
                <a:latin typeface="Baskerville Old Face" panose="02020602080505020303" pitchFamily="18" charset="0"/>
                <a:ea typeface="Calibri" panose="020F0502020204030204" pitchFamily="34" charset="0"/>
                <a:cs typeface="Arial" panose="020B0604020202020204" pitchFamily="34" charset="0"/>
              </a:rPr>
              <a:t> throughout the country.</a:t>
            </a:r>
            <a:endParaRPr lang="en-US" sz="2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p:cNvSpPr>
            <a:spLocks noGrp="1"/>
          </p:cNvSpPr>
          <p:nvPr>
            <p:ph type="ctrTitle"/>
          </p:nvPr>
        </p:nvSpPr>
        <p:spPr>
          <a:xfrm>
            <a:off x="5761512" y="-332509"/>
            <a:ext cx="5876305" cy="1524000"/>
          </a:xfrm>
        </p:spPr>
        <p:txBody>
          <a:bodyPr>
            <a:normAutofit/>
          </a:bodyPr>
          <a:lstStyle/>
          <a:p>
            <a:r>
              <a:rPr lang="en-US" sz="3200" dirty="0"/>
              <a:t>RECOMMENDATIONS(Cont’d)</a:t>
            </a:r>
          </a:p>
        </p:txBody>
      </p:sp>
    </p:spTree>
    <p:extLst>
      <p:ext uri="{BB962C8B-B14F-4D97-AF65-F5344CB8AC3E}">
        <p14:creationId xmlns:p14="http://schemas.microsoft.com/office/powerpoint/2010/main" val="25211809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ight bulb on yellow background with sketched light beams and cord">
            <a:extLst>
              <a:ext uri="{FF2B5EF4-FFF2-40B4-BE49-F238E27FC236}">
                <a16:creationId xmlns:a16="http://schemas.microsoft.com/office/drawing/2014/main" id="{06EEED7C-10E7-9975-C4E1-5A63254C27B5}"/>
              </a:ext>
            </a:extLst>
          </p:cNvPr>
          <p:cNvPicPr>
            <a:picLocks noChangeAspect="1"/>
          </p:cNvPicPr>
          <p:nvPr/>
        </p:nvPicPr>
        <p:blipFill rotWithShape="1">
          <a:blip r:embed="rId2"/>
          <a:srcRect l="42699" r="361" b="-7"/>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2" name="Freeform: Shape 1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p:cNvSpPr>
            <a:spLocks noGrp="1"/>
          </p:cNvSpPr>
          <p:nvPr>
            <p:ph idx="1"/>
          </p:nvPr>
        </p:nvSpPr>
        <p:spPr>
          <a:xfrm>
            <a:off x="5704116" y="1073727"/>
            <a:ext cx="6373089" cy="4786746"/>
          </a:xfrm>
        </p:spPr>
        <p:txBody>
          <a:bodyPr>
            <a:noAutofit/>
          </a:bodyPr>
          <a:lstStyle/>
          <a:p>
            <a:pPr marL="0" marR="0" algn="just">
              <a:lnSpc>
                <a:spcPct val="107000"/>
              </a:lnSpc>
              <a:spcBef>
                <a:spcPts val="0"/>
              </a:spcBef>
              <a:spcAft>
                <a:spcPts val="800"/>
              </a:spcAft>
            </a:pPr>
            <a:r>
              <a:rPr lang="en-GB" dirty="0">
                <a:effectLst/>
                <a:latin typeface="Baskerville Old Face" panose="02020602080505020303" pitchFamily="18" charset="0"/>
                <a:ea typeface="Calibri" panose="020F0502020204030204" pitchFamily="34" charset="0"/>
                <a:cs typeface="Arial" panose="020B0604020202020204" pitchFamily="34" charset="0"/>
              </a:rPr>
              <a:t>f.   Expand, extend, deepen, and sustain border patrols in all frontiers of the country.</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GB" dirty="0">
                <a:effectLst/>
                <a:latin typeface="Baskerville Old Face" panose="02020602080505020303" pitchFamily="18" charset="0"/>
                <a:ea typeface="Calibri" panose="020F0502020204030204" pitchFamily="34" charset="0"/>
                <a:cs typeface="Arial" panose="020B0604020202020204" pitchFamily="34" charset="0"/>
              </a:rPr>
              <a:t>g.   Embrace and promote use of technology: drones, Artificial Intelligence, Machine Learning, Forensic Laboratories, CCTVs, speed and safety cameras etc.</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GB" dirty="0">
                <a:effectLst/>
                <a:latin typeface="Baskerville Old Face" panose="02020602080505020303" pitchFamily="18" charset="0"/>
                <a:ea typeface="Calibri" panose="020F0502020204030204" pitchFamily="34" charset="0"/>
                <a:cs typeface="Arial" panose="020B0604020202020204" pitchFamily="34" charset="0"/>
              </a:rPr>
              <a:t>h.     Enact a more robust legislation against terrorism/insurgency in order to deter would be criminals.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GB" dirty="0">
                <a:effectLst/>
                <a:latin typeface="Baskerville Old Face" panose="02020602080505020303" pitchFamily="18"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p:cNvSpPr>
            <a:spLocks noGrp="1"/>
          </p:cNvSpPr>
          <p:nvPr>
            <p:ph type="ctrTitle"/>
          </p:nvPr>
        </p:nvSpPr>
        <p:spPr>
          <a:xfrm>
            <a:off x="5761512" y="-332509"/>
            <a:ext cx="5876305" cy="1524000"/>
          </a:xfrm>
        </p:spPr>
        <p:txBody>
          <a:bodyPr>
            <a:normAutofit/>
          </a:bodyPr>
          <a:lstStyle/>
          <a:p>
            <a:r>
              <a:rPr lang="en-US" sz="3200" dirty="0"/>
              <a:t>RECOMMENDATIONS(Cont’d)</a:t>
            </a:r>
          </a:p>
        </p:txBody>
      </p:sp>
    </p:spTree>
    <p:extLst>
      <p:ext uri="{BB962C8B-B14F-4D97-AF65-F5344CB8AC3E}">
        <p14:creationId xmlns:p14="http://schemas.microsoft.com/office/powerpoint/2010/main" val="17742261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34"/>
          <p:cNvSpPr txBox="1">
            <a:spLocks noGrp="1"/>
          </p:cNvSpPr>
          <p:nvPr>
            <p:ph type="ctrTitle" idx="4294967295"/>
          </p:nvPr>
        </p:nvSpPr>
        <p:spPr>
          <a:xfrm>
            <a:off x="914400" y="1219184"/>
            <a:ext cx="8791600" cy="1752400"/>
          </a:xfrm>
          <a:prstGeom prst="rect">
            <a:avLst/>
          </a:prstGeom>
        </p:spPr>
        <p:txBody>
          <a:bodyPr spcFirstLastPara="1" vert="horz" wrap="square" lIns="0" tIns="0" rIns="0" bIns="0" rtlCol="0" anchor="b" anchorCtr="0">
            <a:noAutofit/>
          </a:bodyPr>
          <a:lstStyle/>
          <a:p>
            <a:pPr>
              <a:spcBef>
                <a:spcPts val="0"/>
              </a:spcBef>
            </a:pPr>
            <a:r>
              <a:rPr lang="en" sz="12800"/>
              <a:t>Thanks!</a:t>
            </a:r>
            <a:endParaRPr sz="12800"/>
          </a:p>
        </p:txBody>
      </p:sp>
      <p:sp>
        <p:nvSpPr>
          <p:cNvPr id="329" name="Google Shape;329;p34"/>
          <p:cNvSpPr txBox="1">
            <a:spLocks noGrp="1"/>
          </p:cNvSpPr>
          <p:nvPr>
            <p:ph type="subTitle" idx="4294967295"/>
          </p:nvPr>
        </p:nvSpPr>
        <p:spPr>
          <a:xfrm>
            <a:off x="914400" y="3024811"/>
            <a:ext cx="8791600" cy="2614000"/>
          </a:xfrm>
          <a:prstGeom prst="rect">
            <a:avLst/>
          </a:prstGeom>
        </p:spPr>
        <p:txBody>
          <a:bodyPr spcFirstLastPara="1" vert="horz" wrap="square" lIns="0" tIns="0" rIns="0" bIns="0" rtlCol="0" anchor="t" anchorCtr="0">
            <a:noAutofit/>
          </a:bodyPr>
          <a:lstStyle/>
          <a:p>
            <a:pPr marL="0" indent="0">
              <a:spcBef>
                <a:spcPts val="0"/>
              </a:spcBef>
              <a:buNone/>
            </a:pPr>
            <a:r>
              <a:rPr lang="en" sz="4800" b="1" dirty="0">
                <a:solidFill>
                  <a:schemeClr val="accent2"/>
                </a:solidFill>
              </a:rPr>
              <a:t>Any questions?</a:t>
            </a:r>
            <a:endParaRPr sz="4800" b="1" dirty="0">
              <a:solidFill>
                <a:schemeClr val="accent2"/>
              </a:solidFill>
            </a:endParaRPr>
          </a:p>
          <a:p>
            <a:pPr marL="0" indent="0">
              <a:spcBef>
                <a:spcPts val="800"/>
              </a:spcBef>
              <a:buNone/>
            </a:pPr>
            <a:r>
              <a:rPr lang="en" dirty="0"/>
              <a:t>You can find me at:</a:t>
            </a:r>
            <a:endParaRPr dirty="0"/>
          </a:p>
          <a:p>
            <a:pPr marL="0" indent="0">
              <a:spcBef>
                <a:spcPts val="800"/>
              </a:spcBef>
              <a:spcAft>
                <a:spcPts val="800"/>
              </a:spcAft>
              <a:buNone/>
            </a:pPr>
            <a:r>
              <a:rPr lang="en" dirty="0"/>
              <a:t>timothydakwat</a:t>
            </a:r>
            <a:r>
              <a:rPr lang="en"/>
              <a:t>@gmail.com </a:t>
            </a:r>
            <a:endParaRPr dirty="0"/>
          </a:p>
        </p:txBody>
      </p:sp>
      <p:sp>
        <p:nvSpPr>
          <p:cNvPr id="330" name="Google Shape;330;p34"/>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solidFill>
                  <a:schemeClr val="lt1"/>
                </a:solidFill>
              </a:rPr>
              <a:pPr/>
              <a:t>33</a:t>
            </a:fld>
            <a:endParaRPr>
              <a:solidFill>
                <a:schemeClr val="lt1"/>
              </a:solidFill>
            </a:endParaRPr>
          </a:p>
        </p:txBody>
      </p:sp>
      <p:pic>
        <p:nvPicPr>
          <p:cNvPr id="3" name="Picture 2">
            <a:extLst>
              <a:ext uri="{FF2B5EF4-FFF2-40B4-BE49-F238E27FC236}">
                <a16:creationId xmlns:a16="http://schemas.microsoft.com/office/drawing/2014/main" id="{C024B1BC-F552-5FF5-047C-EF621DFA944B}"/>
              </a:ext>
            </a:extLst>
          </p:cNvPr>
          <p:cNvPicPr>
            <a:picLocks noChangeAspect="1"/>
          </p:cNvPicPr>
          <p:nvPr/>
        </p:nvPicPr>
        <p:blipFill rotWithShape="1">
          <a:blip r:embed="rId3">
            <a:extLst>
              <a:ext uri="{28A0092B-C50C-407E-A947-70E740481C1C}">
                <a14:useLocalDpi xmlns:a14="http://schemas.microsoft.com/office/drawing/2010/main" val="0"/>
              </a:ext>
            </a:extLst>
          </a:blip>
          <a:srcRect t="22078" b="21885"/>
          <a:stretch/>
        </p:blipFill>
        <p:spPr>
          <a:xfrm>
            <a:off x="8181420" y="2226388"/>
            <a:ext cx="3857625" cy="377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cNvSpPr>
            <a:spLocks noGrp="1"/>
          </p:cNvSpPr>
          <p:nvPr>
            <p:ph type="ctrTitle"/>
          </p:nvPr>
        </p:nvSpPr>
        <p:spPr>
          <a:xfrm>
            <a:off x="761999" y="762000"/>
            <a:ext cx="3048001" cy="2286000"/>
          </a:xfrm>
        </p:spPr>
        <p:txBody>
          <a:bodyPr anchor="b">
            <a:normAutofit/>
          </a:bodyPr>
          <a:lstStyle/>
          <a:p>
            <a:r>
              <a:rPr lang="en-US" sz="3200">
                <a:solidFill>
                  <a:srgbClr val="FFFFFF"/>
                </a:solidFill>
              </a:rPr>
              <a:t>Challenges of Intelligent Management in Nigeria</a:t>
            </a:r>
          </a:p>
        </p:txBody>
      </p:sp>
      <p:graphicFrame>
        <p:nvGraphicFramePr>
          <p:cNvPr id="6" name="Content Placeholder">
            <a:extLst>
              <a:ext uri="{FF2B5EF4-FFF2-40B4-BE49-F238E27FC236}">
                <a16:creationId xmlns:a16="http://schemas.microsoft.com/office/drawing/2014/main" id="{6F82E0C1-D71A-D88F-02C5-FBB3750FC558}"/>
              </a:ext>
            </a:extLst>
          </p:cNvPr>
          <p:cNvGraphicFramePr>
            <a:graphicFrameLocks noGrp="1"/>
          </p:cNvGraphicFramePr>
          <p:nvPr>
            <p:ph idx="1"/>
            <p:extLst>
              <p:ext uri="{D42A27DB-BD31-4B8C-83A1-F6EECF244321}">
                <p14:modId xmlns:p14="http://schemas.microsoft.com/office/powerpoint/2010/main" val="3923893102"/>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21744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cNvSpPr>
            <a:spLocks noGrp="1"/>
          </p:cNvSpPr>
          <p:nvPr>
            <p:ph type="ctrTitle"/>
          </p:nvPr>
        </p:nvSpPr>
        <p:spPr>
          <a:xfrm>
            <a:off x="761999" y="762000"/>
            <a:ext cx="3048001" cy="2286000"/>
          </a:xfrm>
        </p:spPr>
        <p:txBody>
          <a:bodyPr anchor="b">
            <a:normAutofit/>
          </a:bodyPr>
          <a:lstStyle/>
          <a:p>
            <a:r>
              <a:rPr lang="en-US" sz="3200">
                <a:solidFill>
                  <a:srgbClr val="FFFFFF"/>
                </a:solidFill>
              </a:rPr>
              <a:t>CONCLUSION</a:t>
            </a:r>
          </a:p>
        </p:txBody>
      </p:sp>
      <p:graphicFrame>
        <p:nvGraphicFramePr>
          <p:cNvPr id="6" name="Content Placeholder">
            <a:extLst>
              <a:ext uri="{FF2B5EF4-FFF2-40B4-BE49-F238E27FC236}">
                <a16:creationId xmlns:a16="http://schemas.microsoft.com/office/drawing/2014/main" id="{30D2F6EA-1DB6-EB65-78D6-E5E96DEE4047}"/>
              </a:ext>
            </a:extLst>
          </p:cNvPr>
          <p:cNvGraphicFramePr>
            <a:graphicFrameLocks noGrp="1"/>
          </p:cNvGraphicFramePr>
          <p:nvPr>
            <p:ph idx="1"/>
            <p:extLst>
              <p:ext uri="{D42A27DB-BD31-4B8C-83A1-F6EECF244321}">
                <p14:modId xmlns:p14="http://schemas.microsoft.com/office/powerpoint/2010/main" val="1582214005"/>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7158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xclamation mark on a yellow background">
            <a:extLst>
              <a:ext uri="{FF2B5EF4-FFF2-40B4-BE49-F238E27FC236}">
                <a16:creationId xmlns:a16="http://schemas.microsoft.com/office/drawing/2014/main" id="{771D4C77-390B-779B-3254-1533F1BB1495}"/>
              </a:ext>
            </a:extLst>
          </p:cNvPr>
          <p:cNvPicPr>
            <a:picLocks noChangeAspect="1"/>
          </p:cNvPicPr>
          <p:nvPr/>
        </p:nvPicPr>
        <p:blipFill rotWithShape="1">
          <a:blip r:embed="rId2"/>
          <a:srcRect l="21830" r="8768" b="9"/>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2" name="Freeform: Shape 1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p:cNvSpPr>
            <a:spLocks noGrp="1"/>
          </p:cNvSpPr>
          <p:nvPr>
            <p:ph idx="1"/>
          </p:nvPr>
        </p:nvSpPr>
        <p:spPr>
          <a:xfrm>
            <a:off x="6096000" y="2286000"/>
            <a:ext cx="5334000" cy="3810001"/>
          </a:xfrm>
        </p:spPr>
        <p:txBody>
          <a:bodyPr>
            <a:normAutofit/>
          </a:bodyPr>
          <a:lstStyle/>
          <a:p>
            <a:pPr lvl="0"/>
            <a:r>
              <a:rPr lang="en-US" sz="2400"/>
              <a:t>What has been improved?</a:t>
            </a:r>
          </a:p>
        </p:txBody>
      </p:sp>
      <p:sp>
        <p:nvSpPr>
          <p:cNvPr id="2" name="Title"/>
          <p:cNvSpPr>
            <a:spLocks noGrp="1"/>
          </p:cNvSpPr>
          <p:nvPr>
            <p:ph type="ctrTitle"/>
          </p:nvPr>
        </p:nvSpPr>
        <p:spPr>
          <a:xfrm>
            <a:off x="6096000" y="762000"/>
            <a:ext cx="5334000" cy="1524000"/>
          </a:xfrm>
        </p:spPr>
        <p:txBody>
          <a:bodyPr>
            <a:normAutofit/>
          </a:bodyPr>
          <a:lstStyle/>
          <a:p>
            <a:r>
              <a:rPr lang="en-US" sz="3200"/>
              <a:t>9. Prosecution by a Police Officer</a:t>
            </a:r>
          </a:p>
        </p:txBody>
      </p:sp>
    </p:spTree>
    <p:extLst>
      <p:ext uri="{BB962C8B-B14F-4D97-AF65-F5344CB8AC3E}">
        <p14:creationId xmlns:p14="http://schemas.microsoft.com/office/powerpoint/2010/main" val="19655599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8B8A51A-6D01-4D5D-A841-E5584702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001" y="1524002"/>
            <a:ext cx="6096001" cy="4572000"/>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B3583F5F-50B1-4C06-8A4C-52B531C92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370704"/>
            <a:ext cx="4485503" cy="648729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cNvSpPr>
            <a:spLocks noGrp="1"/>
          </p:cNvSpPr>
          <p:nvPr>
            <p:ph type="ctrTitle"/>
          </p:nvPr>
        </p:nvSpPr>
        <p:spPr>
          <a:xfrm>
            <a:off x="0" y="370702"/>
            <a:ext cx="3766751" cy="4201298"/>
          </a:xfrm>
        </p:spPr>
        <p:txBody>
          <a:bodyPr anchor="ctr">
            <a:normAutofit/>
          </a:bodyPr>
          <a:lstStyle/>
          <a:p>
            <a:r>
              <a:rPr lang="en-US" sz="2700" b="1" dirty="0">
                <a:solidFill>
                  <a:srgbClr val="FFFFFF"/>
                </a:solidFill>
              </a:rPr>
              <a:t>CONCEPTUAL CLARIFICATIONS</a:t>
            </a:r>
          </a:p>
        </p:txBody>
      </p:sp>
      <p:graphicFrame>
        <p:nvGraphicFramePr>
          <p:cNvPr id="6" name="Content Placeholder">
            <a:extLst>
              <a:ext uri="{FF2B5EF4-FFF2-40B4-BE49-F238E27FC236}">
                <a16:creationId xmlns:a16="http://schemas.microsoft.com/office/drawing/2014/main" id="{F1F1F9DC-128E-D311-4288-B78F722C8A74}"/>
              </a:ext>
            </a:extLst>
          </p:cNvPr>
          <p:cNvGraphicFramePr>
            <a:graphicFrameLocks noGrp="1"/>
          </p:cNvGraphicFramePr>
          <p:nvPr>
            <p:ph idx="1"/>
            <p:extLst>
              <p:ext uri="{D42A27DB-BD31-4B8C-83A1-F6EECF244321}">
                <p14:modId xmlns:p14="http://schemas.microsoft.com/office/powerpoint/2010/main" val="2262557451"/>
              </p:ext>
            </p:extLst>
          </p:nvPr>
        </p:nvGraphicFramePr>
        <p:xfrm>
          <a:off x="4572000" y="844731"/>
          <a:ext cx="7830593" cy="4519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278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8B8A51A-6D01-4D5D-A841-E5584702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001" y="1524002"/>
            <a:ext cx="6096001" cy="4572000"/>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B3583F5F-50B1-4C06-8A4C-52B531C92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370704"/>
            <a:ext cx="4485503" cy="648729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cNvSpPr>
            <a:spLocks noGrp="1"/>
          </p:cNvSpPr>
          <p:nvPr>
            <p:ph type="ctrTitle"/>
          </p:nvPr>
        </p:nvSpPr>
        <p:spPr>
          <a:xfrm>
            <a:off x="0" y="370702"/>
            <a:ext cx="4930588" cy="6415580"/>
          </a:xfrm>
        </p:spPr>
        <p:txBody>
          <a:bodyPr anchor="ctr">
            <a:normAutofit/>
          </a:bodyPr>
          <a:lstStyle/>
          <a:p>
            <a:r>
              <a:rPr lang="en-US" sz="3200" b="1" dirty="0">
                <a:solidFill>
                  <a:srgbClr val="FFFFFF"/>
                </a:solidFill>
              </a:rPr>
              <a:t>CONCEPTUAL CLARIFICATIONS</a:t>
            </a:r>
          </a:p>
        </p:txBody>
      </p:sp>
      <p:sp>
        <p:nvSpPr>
          <p:cNvPr id="5" name="Oval 4">
            <a:extLst>
              <a:ext uri="{FF2B5EF4-FFF2-40B4-BE49-F238E27FC236}">
                <a16:creationId xmlns:a16="http://schemas.microsoft.com/office/drawing/2014/main" id="{F9641708-669A-C695-1C81-DEFB32744D88}"/>
              </a:ext>
            </a:extLst>
          </p:cNvPr>
          <p:cNvSpPr/>
          <p:nvPr/>
        </p:nvSpPr>
        <p:spPr>
          <a:xfrm>
            <a:off x="4825834" y="303859"/>
            <a:ext cx="1012218" cy="101221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NG" dirty="0"/>
          </a:p>
        </p:txBody>
      </p:sp>
      <p:sp>
        <p:nvSpPr>
          <p:cNvPr id="7" name="Rectangle 6" descr="Brain">
            <a:extLst>
              <a:ext uri="{FF2B5EF4-FFF2-40B4-BE49-F238E27FC236}">
                <a16:creationId xmlns:a16="http://schemas.microsoft.com/office/drawing/2014/main" id="{EDC1768E-415B-F285-BB18-A9FB0F22024A}"/>
              </a:ext>
            </a:extLst>
          </p:cNvPr>
          <p:cNvSpPr/>
          <p:nvPr/>
        </p:nvSpPr>
        <p:spPr>
          <a:xfrm>
            <a:off x="5039907" y="498761"/>
            <a:ext cx="580781" cy="58078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NG" dirty="0"/>
          </a:p>
        </p:txBody>
      </p:sp>
      <p:sp>
        <p:nvSpPr>
          <p:cNvPr id="9" name="TextBox 8">
            <a:extLst>
              <a:ext uri="{FF2B5EF4-FFF2-40B4-BE49-F238E27FC236}">
                <a16:creationId xmlns:a16="http://schemas.microsoft.com/office/drawing/2014/main" id="{7AA155B4-9547-8C8C-FD97-CBCEF050942B}"/>
              </a:ext>
            </a:extLst>
          </p:cNvPr>
          <p:cNvSpPr txBox="1"/>
          <p:nvPr/>
        </p:nvSpPr>
        <p:spPr>
          <a:xfrm>
            <a:off x="4825834" y="1526028"/>
            <a:ext cx="7102930" cy="3238322"/>
          </a:xfrm>
          <a:prstGeom prst="rect">
            <a:avLst/>
          </a:prstGeom>
          <a:noFill/>
        </p:spPr>
        <p:txBody>
          <a:bodyPr wrap="square">
            <a:spAutoFit/>
          </a:bodyPr>
          <a:lstStyle/>
          <a:p>
            <a:pPr algn="just">
              <a:lnSpc>
                <a:spcPct val="107000"/>
              </a:lnSpc>
              <a:spcAft>
                <a:spcPts val="800"/>
              </a:spcAft>
            </a:pPr>
            <a:r>
              <a:rPr lang="en-GB" sz="2400" dirty="0">
                <a:effectLst/>
                <a:latin typeface="Baskerville Old Face" panose="02020602080505020303" pitchFamily="18" charset="0"/>
                <a:ea typeface="Calibri" panose="020F0502020204030204" pitchFamily="34" charset="0"/>
                <a:cs typeface="Arial" panose="020B0604020202020204" pitchFamily="34" charset="0"/>
              </a:rPr>
              <a:t>Is the ability to acquire and apply knowledge and skills; the collection of information of military or political value using the Intelligence Cycle. It is </a:t>
            </a:r>
            <a:r>
              <a:rPr lang="en" sz="2400" dirty="0">
                <a:effectLst/>
                <a:latin typeface="Baskerville Old Face" panose="02020602080505020303" pitchFamily="18" charset="0"/>
                <a:ea typeface="Calibri" panose="020F0502020204030204" pitchFamily="34" charset="0"/>
                <a:cs typeface="Arial" panose="020B0604020202020204" pitchFamily="34" charset="0"/>
              </a:rPr>
              <a:t>the ability to learn or understand or to deal with new or demanding/trying or challenging situations: </a:t>
            </a:r>
            <a:r>
              <a:rPr lang="en" sz="2400" i="1" dirty="0">
                <a:effectLst/>
                <a:latin typeface="Baskerville Old Face" panose="02020602080505020303" pitchFamily="18" charset="0"/>
                <a:ea typeface="Calibri" panose="020F0502020204030204" pitchFamily="34" charset="0"/>
                <a:cs typeface="Arial" panose="020B0604020202020204" pitchFamily="34" charset="0"/>
              </a:rPr>
              <a:t>to apply knowledge in order to positively manipulate one's environment or to think abstractly as measured by objective criteria (as tests)</a:t>
            </a:r>
            <a:r>
              <a:rPr lang="en-GB" sz="2400" i="1" dirty="0">
                <a:effectLst/>
                <a:latin typeface="Baskerville Old Face" panose="02020602080505020303" pitchFamily="18" charset="0"/>
                <a:ea typeface="Calibri" panose="020F0502020204030204" pitchFamily="34" charset="0"/>
                <a:cs typeface="Arial" panose="020B0604020202020204" pitchFamily="34" charset="0"/>
              </a:rPr>
              <a:t> (</a:t>
            </a:r>
            <a:r>
              <a:rPr lang="en-GB" sz="2400" i="1" dirty="0" err="1">
                <a:effectLst/>
                <a:latin typeface="Baskerville Old Face" panose="02020602080505020303" pitchFamily="18" charset="0"/>
                <a:ea typeface="Calibri" panose="020F0502020204030204" pitchFamily="34" charset="0"/>
                <a:cs typeface="Arial" panose="020B0604020202020204" pitchFamily="34" charset="0"/>
              </a:rPr>
              <a:t>Dictionary.Com</a:t>
            </a:r>
            <a:r>
              <a:rPr lang="en-GB" sz="2400" i="1" dirty="0">
                <a:effectLst/>
                <a:latin typeface="Baskerville Old Face" panose="02020602080505020303" pitchFamily="18" charset="0"/>
                <a:ea typeface="Calibri" panose="020F0502020204030204" pitchFamily="34" charset="0"/>
                <a:cs typeface="Arial" panose="020B0604020202020204" pitchFamily="34" charset="0"/>
              </a:rPr>
              <a:t>). </a:t>
            </a:r>
            <a:endParaRPr lang="en-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17C0919-B421-1DE1-95CF-3B346FD0D783}"/>
              </a:ext>
            </a:extLst>
          </p:cNvPr>
          <p:cNvSpPr txBox="1"/>
          <p:nvPr/>
        </p:nvSpPr>
        <p:spPr>
          <a:xfrm>
            <a:off x="5980684" y="498761"/>
            <a:ext cx="3034341" cy="461665"/>
          </a:xfrm>
          <a:prstGeom prst="rect">
            <a:avLst/>
          </a:prstGeom>
          <a:noFill/>
        </p:spPr>
        <p:txBody>
          <a:bodyPr wrap="square">
            <a:spAutoFit/>
          </a:bodyPr>
          <a:lstStyle/>
          <a:p>
            <a:r>
              <a:rPr lang="en-GB" sz="2400" b="1" dirty="0">
                <a:effectLst/>
                <a:latin typeface="Baskerville Old Face" panose="02020602080505020303" pitchFamily="18" charset="0"/>
                <a:ea typeface="Calibri" panose="020F0502020204030204" pitchFamily="34" charset="0"/>
                <a:cs typeface="Arial" panose="020B0604020202020204" pitchFamily="34" charset="0"/>
              </a:rPr>
              <a:t>INTELLIGENCE. </a:t>
            </a:r>
            <a:endParaRPr lang="en-NG" sz="2400" b="1" dirty="0"/>
          </a:p>
        </p:txBody>
      </p:sp>
      <p:sp>
        <p:nvSpPr>
          <p:cNvPr id="16" name="TextBox 15">
            <a:extLst>
              <a:ext uri="{FF2B5EF4-FFF2-40B4-BE49-F238E27FC236}">
                <a16:creationId xmlns:a16="http://schemas.microsoft.com/office/drawing/2014/main" id="{4EFA991E-FF39-3971-C260-066C30851325}"/>
              </a:ext>
            </a:extLst>
          </p:cNvPr>
          <p:cNvSpPr txBox="1"/>
          <p:nvPr/>
        </p:nvSpPr>
        <p:spPr>
          <a:xfrm>
            <a:off x="5184422" y="5092043"/>
            <a:ext cx="6152604" cy="1262461"/>
          </a:xfrm>
          <a:prstGeom prst="rect">
            <a:avLst/>
          </a:prstGeom>
          <a:noFill/>
        </p:spPr>
        <p:txBody>
          <a:bodyPr wrap="square">
            <a:spAutoFit/>
          </a:bodyPr>
          <a:lstStyle/>
          <a:p>
            <a:pPr algn="just">
              <a:lnSpc>
                <a:spcPct val="107000"/>
              </a:lnSpc>
              <a:spcAft>
                <a:spcPts val="800"/>
              </a:spcAft>
            </a:pPr>
            <a:r>
              <a:rPr lang="fr-FR" sz="2400" b="1" dirty="0">
                <a:effectLst/>
                <a:latin typeface="Baskerville Old Face" panose="02020602080505020303" pitchFamily="18" charset="0"/>
                <a:ea typeface="Times New Roman" panose="02020603050405020304" pitchFamily="18" charset="0"/>
                <a:cs typeface="Times New Roman" panose="02020603050405020304" pitchFamily="18" charset="0"/>
              </a:rPr>
              <a:t>Types or </a:t>
            </a:r>
            <a:r>
              <a:rPr lang="fr-FR" sz="2400" b="1" dirty="0" err="1">
                <a:effectLst/>
                <a:latin typeface="Baskerville Old Face" panose="02020602080505020303" pitchFamily="18" charset="0"/>
                <a:ea typeface="Times New Roman" panose="02020603050405020304" pitchFamily="18" charset="0"/>
                <a:cs typeface="Times New Roman" panose="02020603050405020304" pitchFamily="18" charset="0"/>
              </a:rPr>
              <a:t>levels</a:t>
            </a:r>
            <a:r>
              <a:rPr lang="fr-FR" sz="2400" b="1" dirty="0">
                <a:effectLst/>
                <a:latin typeface="Baskerville Old Face" panose="02020602080505020303" pitchFamily="18" charset="0"/>
                <a:ea typeface="Times New Roman" panose="02020603050405020304" pitchFamily="18" charset="0"/>
                <a:cs typeface="Times New Roman" panose="02020603050405020304" pitchFamily="18" charset="0"/>
              </a:rPr>
              <a:t> of Intelligence : </a:t>
            </a:r>
            <a:r>
              <a:rPr lang="fr-FR" sz="2400" dirty="0">
                <a:effectLst/>
                <a:latin typeface="Baskerville Old Face" panose="02020602080505020303" pitchFamily="18" charset="0"/>
                <a:ea typeface="Times New Roman" panose="02020603050405020304" pitchFamily="18" charset="0"/>
                <a:cs typeface="Times New Roman" panose="02020603050405020304" pitchFamily="18" charset="0"/>
              </a:rPr>
              <a:t>Intelligence Quotient (IQ), </a:t>
            </a:r>
            <a:r>
              <a:rPr lang="fr-FR" sz="2400" dirty="0" err="1">
                <a:effectLst/>
                <a:latin typeface="Baskerville Old Face" panose="02020602080505020303" pitchFamily="18" charset="0"/>
                <a:ea typeface="Times New Roman" panose="02020603050405020304" pitchFamily="18" charset="0"/>
                <a:cs typeface="Times New Roman" panose="02020603050405020304" pitchFamily="18" charset="0"/>
              </a:rPr>
              <a:t>Emotional</a:t>
            </a:r>
            <a:r>
              <a:rPr lang="fr-FR" sz="2400" dirty="0">
                <a:effectLst/>
                <a:latin typeface="Baskerville Old Face" panose="02020602080505020303" pitchFamily="18" charset="0"/>
                <a:ea typeface="Times New Roman" panose="02020603050405020304" pitchFamily="18" charset="0"/>
                <a:cs typeface="Times New Roman" panose="02020603050405020304" pitchFamily="18" charset="0"/>
              </a:rPr>
              <a:t> Quotient, (EQ), Social Quotient (SQ), </a:t>
            </a:r>
            <a:r>
              <a:rPr lang="fr-FR" sz="2400" dirty="0" err="1">
                <a:effectLst/>
                <a:latin typeface="Baskerville Old Face" panose="02020602080505020303" pitchFamily="18" charset="0"/>
                <a:ea typeface="Times New Roman" panose="02020603050405020304" pitchFamily="18" charset="0"/>
                <a:cs typeface="Times New Roman" panose="02020603050405020304" pitchFamily="18" charset="0"/>
              </a:rPr>
              <a:t>Adversity</a:t>
            </a:r>
            <a:r>
              <a:rPr lang="fr-FR" sz="2400" dirty="0">
                <a:effectLst/>
                <a:latin typeface="Baskerville Old Face" panose="02020602080505020303" pitchFamily="18" charset="0"/>
                <a:ea typeface="Times New Roman" panose="02020603050405020304" pitchFamily="18" charset="0"/>
                <a:cs typeface="Times New Roman" panose="02020603050405020304" pitchFamily="18" charset="0"/>
              </a:rPr>
              <a:t> Quotient (AQ). </a:t>
            </a:r>
            <a:endParaRPr lang="en-NG"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06721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8B8A51A-6D01-4D5D-A841-E5584702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001" y="1524002"/>
            <a:ext cx="6096001" cy="4572000"/>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B3583F5F-50B1-4C06-8A4C-52B531C92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370704"/>
            <a:ext cx="4485503" cy="648729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cNvSpPr>
            <a:spLocks noGrp="1"/>
          </p:cNvSpPr>
          <p:nvPr>
            <p:ph type="ctrTitle"/>
          </p:nvPr>
        </p:nvSpPr>
        <p:spPr>
          <a:xfrm>
            <a:off x="0" y="370702"/>
            <a:ext cx="4930588" cy="6415580"/>
          </a:xfrm>
        </p:spPr>
        <p:txBody>
          <a:bodyPr anchor="ctr">
            <a:normAutofit/>
          </a:bodyPr>
          <a:lstStyle/>
          <a:p>
            <a:r>
              <a:rPr lang="en-US" sz="3200" b="1" dirty="0">
                <a:solidFill>
                  <a:srgbClr val="FFFFFF"/>
                </a:solidFill>
              </a:rPr>
              <a:t>CONCEPTUAL CLARIFICATIONS</a:t>
            </a:r>
          </a:p>
        </p:txBody>
      </p:sp>
      <p:sp>
        <p:nvSpPr>
          <p:cNvPr id="5" name="Oval 4">
            <a:extLst>
              <a:ext uri="{FF2B5EF4-FFF2-40B4-BE49-F238E27FC236}">
                <a16:creationId xmlns:a16="http://schemas.microsoft.com/office/drawing/2014/main" id="{F9641708-669A-C695-1C81-DEFB32744D88}"/>
              </a:ext>
            </a:extLst>
          </p:cNvPr>
          <p:cNvSpPr/>
          <p:nvPr/>
        </p:nvSpPr>
        <p:spPr>
          <a:xfrm>
            <a:off x="4854765" y="338252"/>
            <a:ext cx="1012218" cy="101221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NG" dirty="0"/>
          </a:p>
        </p:txBody>
      </p:sp>
      <p:sp>
        <p:nvSpPr>
          <p:cNvPr id="9" name="TextBox 8">
            <a:extLst>
              <a:ext uri="{FF2B5EF4-FFF2-40B4-BE49-F238E27FC236}">
                <a16:creationId xmlns:a16="http://schemas.microsoft.com/office/drawing/2014/main" id="{7AA155B4-9547-8C8C-FD97-CBCEF050942B}"/>
              </a:ext>
            </a:extLst>
          </p:cNvPr>
          <p:cNvSpPr txBox="1"/>
          <p:nvPr/>
        </p:nvSpPr>
        <p:spPr>
          <a:xfrm>
            <a:off x="5070483" y="1619948"/>
            <a:ext cx="6930420" cy="5145576"/>
          </a:xfrm>
          <a:prstGeom prst="rect">
            <a:avLst/>
          </a:prstGeom>
          <a:noFill/>
        </p:spPr>
        <p:txBody>
          <a:bodyPr wrap="square">
            <a:spAutoFit/>
          </a:bodyPr>
          <a:lstStyle/>
          <a:p>
            <a:pPr algn="just">
              <a:lnSpc>
                <a:spcPct val="107000"/>
              </a:lnSpc>
              <a:spcAft>
                <a:spcPts val="800"/>
              </a:spcAft>
            </a:pPr>
            <a:r>
              <a:rPr lang="en-GB" sz="2800" dirty="0">
                <a:effectLst/>
                <a:latin typeface="Baskerville Old Face" panose="02020602080505020303" pitchFamily="18" charset="0"/>
                <a:ea typeface="Calibri" panose="020F0502020204030204" pitchFamily="34" charset="0"/>
                <a:cs typeface="Arial" panose="020B0604020202020204" pitchFamily="34" charset="0"/>
              </a:rPr>
              <a:t>Management is defined as all the activities and tasks undertaken for archiving goals by continuous activities like; planning, organizing, leading and controlling. It (management) is a process of planning, decision making, organizing, leading, motivating, and controlling the human resources, financial, physical, and</a:t>
            </a:r>
            <a:br>
              <a:rPr lang="en-GB" sz="2800" dirty="0">
                <a:effectLst/>
                <a:latin typeface="Baskerville Old Face" panose="02020602080505020303" pitchFamily="18" charset="0"/>
                <a:ea typeface="Calibri" panose="020F0502020204030204" pitchFamily="34" charset="0"/>
                <a:cs typeface="Arial" panose="020B0604020202020204" pitchFamily="34" charset="0"/>
              </a:rPr>
            </a:br>
            <a:r>
              <a:rPr lang="en-GB" sz="2800" dirty="0">
                <a:effectLst/>
                <a:latin typeface="Baskerville Old Face" panose="02020602080505020303" pitchFamily="18" charset="0"/>
                <a:ea typeface="Calibri" panose="020F0502020204030204" pitchFamily="34" charset="0"/>
                <a:cs typeface="Arial" panose="020B0604020202020204" pitchFamily="34" charset="0"/>
              </a:rPr>
              <a:t>information resources of an organization to reach its goals efficiently and</a:t>
            </a:r>
            <a:br>
              <a:rPr lang="en-GB" sz="2800" dirty="0">
                <a:effectLst/>
                <a:latin typeface="Baskerville Old Face" panose="02020602080505020303" pitchFamily="18" charset="0"/>
                <a:ea typeface="Calibri" panose="020F0502020204030204" pitchFamily="34" charset="0"/>
                <a:cs typeface="Arial" panose="020B0604020202020204" pitchFamily="34" charset="0"/>
              </a:rPr>
            </a:br>
            <a:r>
              <a:rPr lang="en-GB" sz="2800" dirty="0">
                <a:effectLst/>
                <a:latin typeface="Baskerville Old Face" panose="02020602080505020303" pitchFamily="18" charset="0"/>
                <a:ea typeface="Calibri" panose="020F0502020204030204" pitchFamily="34" charset="0"/>
                <a:cs typeface="Arial" panose="020B0604020202020204" pitchFamily="34" charset="0"/>
              </a:rPr>
              <a:t>effectively, in order to maximise or make surplus.</a:t>
            </a:r>
            <a:endParaRPr lang="en-NG"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17C0919-B421-1DE1-95CF-3B346FD0D783}"/>
              </a:ext>
            </a:extLst>
          </p:cNvPr>
          <p:cNvSpPr txBox="1"/>
          <p:nvPr/>
        </p:nvSpPr>
        <p:spPr>
          <a:xfrm>
            <a:off x="5994656" y="650248"/>
            <a:ext cx="3232471" cy="523220"/>
          </a:xfrm>
          <a:prstGeom prst="rect">
            <a:avLst/>
          </a:prstGeom>
          <a:noFill/>
        </p:spPr>
        <p:txBody>
          <a:bodyPr wrap="square">
            <a:spAutoFit/>
          </a:bodyPr>
          <a:lstStyle/>
          <a:p>
            <a:r>
              <a:rPr lang="en-GB" sz="2800" b="1" dirty="0">
                <a:latin typeface="Baskerville Old Face" panose="02020602080505020303" pitchFamily="18" charset="0"/>
                <a:ea typeface="Calibri" panose="020F0502020204030204" pitchFamily="34" charset="0"/>
                <a:cs typeface="Arial" panose="020B0604020202020204" pitchFamily="34" charset="0"/>
              </a:rPr>
              <a:t>MANAGEMENT</a:t>
            </a:r>
            <a:r>
              <a:rPr lang="en-GB" sz="2800" b="1" dirty="0">
                <a:effectLst/>
                <a:latin typeface="Baskerville Old Face" panose="02020602080505020303" pitchFamily="18" charset="0"/>
                <a:ea typeface="Calibri" panose="020F0502020204030204" pitchFamily="34" charset="0"/>
                <a:cs typeface="Arial" panose="020B0604020202020204" pitchFamily="34" charset="0"/>
              </a:rPr>
              <a:t> </a:t>
            </a:r>
            <a:endParaRPr lang="en-NG" sz="2800" b="1" dirty="0"/>
          </a:p>
        </p:txBody>
      </p:sp>
      <p:sp>
        <p:nvSpPr>
          <p:cNvPr id="3" name="Rectangle 2" descr="Hierarchy">
            <a:extLst>
              <a:ext uri="{FF2B5EF4-FFF2-40B4-BE49-F238E27FC236}">
                <a16:creationId xmlns:a16="http://schemas.microsoft.com/office/drawing/2014/main" id="{43F46BCF-C6BC-135D-ED52-4A9AF08D4B6D}"/>
              </a:ext>
            </a:extLst>
          </p:cNvPr>
          <p:cNvSpPr/>
          <p:nvPr/>
        </p:nvSpPr>
        <p:spPr>
          <a:xfrm>
            <a:off x="5070483" y="539963"/>
            <a:ext cx="580781" cy="58078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3121602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8B8A51A-6D01-4D5D-A841-E5584702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001" y="1524002"/>
            <a:ext cx="6096001" cy="4572000"/>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B3583F5F-50B1-4C06-8A4C-52B531C92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370704"/>
            <a:ext cx="4485503" cy="648729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cNvSpPr>
            <a:spLocks noGrp="1"/>
          </p:cNvSpPr>
          <p:nvPr>
            <p:ph type="ctrTitle"/>
          </p:nvPr>
        </p:nvSpPr>
        <p:spPr>
          <a:xfrm>
            <a:off x="0" y="370704"/>
            <a:ext cx="4930588" cy="6415580"/>
          </a:xfrm>
        </p:spPr>
        <p:txBody>
          <a:bodyPr anchor="ctr">
            <a:normAutofit/>
          </a:bodyPr>
          <a:lstStyle/>
          <a:p>
            <a:r>
              <a:rPr lang="en-US" sz="2800" b="1" dirty="0">
                <a:solidFill>
                  <a:srgbClr val="FFFFFF"/>
                </a:solidFill>
              </a:rPr>
              <a:t>CONCEPTUAL CLARIFICATIONS</a:t>
            </a:r>
          </a:p>
        </p:txBody>
      </p:sp>
      <p:sp>
        <p:nvSpPr>
          <p:cNvPr id="5" name="Oval 4">
            <a:extLst>
              <a:ext uri="{FF2B5EF4-FFF2-40B4-BE49-F238E27FC236}">
                <a16:creationId xmlns:a16="http://schemas.microsoft.com/office/drawing/2014/main" id="{F9641708-669A-C695-1C81-DEFB32744D88}"/>
              </a:ext>
            </a:extLst>
          </p:cNvPr>
          <p:cNvSpPr/>
          <p:nvPr/>
        </p:nvSpPr>
        <p:spPr>
          <a:xfrm>
            <a:off x="4854765" y="255892"/>
            <a:ext cx="1012218" cy="101221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NG" dirty="0"/>
          </a:p>
        </p:txBody>
      </p:sp>
      <p:sp>
        <p:nvSpPr>
          <p:cNvPr id="9" name="TextBox 8">
            <a:extLst>
              <a:ext uri="{FF2B5EF4-FFF2-40B4-BE49-F238E27FC236}">
                <a16:creationId xmlns:a16="http://schemas.microsoft.com/office/drawing/2014/main" id="{7AA155B4-9547-8C8C-FD97-CBCEF050942B}"/>
              </a:ext>
            </a:extLst>
          </p:cNvPr>
          <p:cNvSpPr txBox="1"/>
          <p:nvPr/>
        </p:nvSpPr>
        <p:spPr>
          <a:xfrm>
            <a:off x="4957287" y="1517854"/>
            <a:ext cx="6857778" cy="4684552"/>
          </a:xfrm>
          <a:prstGeom prst="rect">
            <a:avLst/>
          </a:prstGeom>
          <a:noFill/>
        </p:spPr>
        <p:txBody>
          <a:bodyPr wrap="square">
            <a:spAutoFit/>
          </a:bodyPr>
          <a:lstStyle/>
          <a:p>
            <a:pPr algn="just">
              <a:lnSpc>
                <a:spcPct val="107000"/>
              </a:lnSpc>
              <a:spcAft>
                <a:spcPts val="800"/>
              </a:spcAft>
            </a:pPr>
            <a:r>
              <a:rPr lang="en-GB" sz="2800" b="1" dirty="0">
                <a:effectLst/>
                <a:latin typeface="Baskerville Old Face" panose="02020602080505020303" pitchFamily="18" charset="0"/>
                <a:ea typeface="Calibri" panose="020F0502020204030204" pitchFamily="34" charset="0"/>
                <a:cs typeface="Arial" panose="020B0604020202020204" pitchFamily="34" charset="0"/>
              </a:rPr>
              <a:t>Impact. </a:t>
            </a:r>
            <a:r>
              <a:rPr lang="en-GB" sz="2800" dirty="0">
                <a:effectLst/>
                <a:latin typeface="Baskerville Old Face" panose="02020602080505020303" pitchFamily="18" charset="0"/>
                <a:ea typeface="Calibri" panose="020F0502020204030204" pitchFamily="34" charset="0"/>
                <a:cs typeface="Arial" panose="020B0604020202020204" pitchFamily="34" charset="0"/>
              </a:rPr>
              <a:t>Is</a:t>
            </a:r>
            <a:r>
              <a:rPr lang="en-GB" sz="2800" b="1" dirty="0">
                <a:effectLst/>
                <a:latin typeface="Baskerville Old Face" panose="02020602080505020303" pitchFamily="18" charset="0"/>
                <a:ea typeface="Calibri" panose="020F0502020204030204" pitchFamily="34" charset="0"/>
                <a:cs typeface="Arial" panose="020B0604020202020204" pitchFamily="34" charset="0"/>
              </a:rPr>
              <a:t> </a:t>
            </a:r>
            <a:r>
              <a:rPr lang="en-GB" sz="2800" dirty="0">
                <a:effectLst/>
                <a:latin typeface="Baskerville Old Face" panose="02020602080505020303" pitchFamily="18" charset="0"/>
                <a:ea typeface="Times New Roman" panose="02020603050405020304" pitchFamily="18" charset="0"/>
                <a:cs typeface="Times New Roman" panose="02020603050405020304" pitchFamily="18" charset="0"/>
              </a:rPr>
              <a:t>the action of one object coming </a:t>
            </a:r>
            <a:r>
              <a:rPr lang="en-GB" sz="2800" u="none" strike="noStrike" dirty="0">
                <a:effectLst/>
                <a:latin typeface="Baskerville Old Face" panose="02020602080505020303"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forcibly</a:t>
            </a:r>
            <a:r>
              <a:rPr lang="en-GB" sz="2800" dirty="0">
                <a:effectLst/>
                <a:latin typeface="Baskerville Old Face" panose="02020602080505020303" pitchFamily="18" charset="0"/>
                <a:ea typeface="Times New Roman" panose="02020603050405020304" pitchFamily="18" charset="0"/>
                <a:cs typeface="Times New Roman" panose="02020603050405020304" pitchFamily="18" charset="0"/>
              </a:rPr>
              <a:t> into contact with another; </a:t>
            </a:r>
            <a:r>
              <a:rPr lang="en-GB" sz="2800" dirty="0">
                <a:effectLst/>
                <a:latin typeface="Baskerville Old Face" panose="02020602080505020303" pitchFamily="18" charset="0"/>
                <a:ea typeface="Calibri" panose="020F0502020204030204" pitchFamily="34" charset="0"/>
                <a:cs typeface="Arial" panose="020B0604020202020204" pitchFamily="34" charset="0"/>
              </a:rPr>
              <a:t>a marked effect or influence; </a:t>
            </a:r>
            <a:r>
              <a:rPr lang="en-GB" sz="2800" dirty="0">
                <a:effectLst/>
                <a:latin typeface="Baskerville Old Face" panose="02020602080505020303" pitchFamily="18" charset="0"/>
                <a:ea typeface="Times New Roman" panose="02020603050405020304" pitchFamily="18" charset="0"/>
                <a:cs typeface="Times New Roman" panose="02020603050405020304" pitchFamily="18" charset="0"/>
              </a:rPr>
              <a:t>come into </a:t>
            </a:r>
            <a:r>
              <a:rPr lang="en-GB" sz="2800" u="none" strike="noStrike" dirty="0">
                <a:effectLst/>
                <a:latin typeface="Baskerville Old Face" panose="02020602080505020303"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forcible</a:t>
            </a:r>
            <a:r>
              <a:rPr lang="en-GB" sz="2800" dirty="0">
                <a:effectLst/>
                <a:latin typeface="Baskerville Old Face" panose="02020602080505020303" pitchFamily="18" charset="0"/>
                <a:ea typeface="Times New Roman" panose="02020603050405020304" pitchFamily="18" charset="0"/>
                <a:cs typeface="Times New Roman" panose="02020603050405020304" pitchFamily="18" charset="0"/>
              </a:rPr>
              <a:t> contact with another object, </a:t>
            </a:r>
            <a:r>
              <a:rPr lang="en-GB" sz="2800" dirty="0">
                <a:effectLst/>
                <a:latin typeface="Baskerville Old Face" panose="02020602080505020303" pitchFamily="18" charset="0"/>
                <a:ea typeface="Calibri" panose="020F0502020204030204" pitchFamily="34" charset="0"/>
                <a:cs typeface="Arial" panose="020B0604020202020204" pitchFamily="34" charset="0"/>
              </a:rPr>
              <a:t>have a strong effect on someone or something. </a:t>
            </a:r>
            <a:r>
              <a:rPr lang="en-GB" sz="2800" dirty="0">
                <a:effectLst/>
                <a:latin typeface="Baskerville Old Face" panose="02020602080505020303" pitchFamily="18" charset="0"/>
                <a:ea typeface="Times New Roman" panose="02020603050405020304" pitchFamily="18" charset="0"/>
                <a:cs typeface="Times New Roman" panose="02020603050405020304" pitchFamily="18" charset="0"/>
              </a:rPr>
              <a:t>An impinging or striking especially of one body against another, a forceful contact or onset, or</a:t>
            </a:r>
            <a:r>
              <a:rPr lang="en-GB" sz="2800" b="1" dirty="0">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GB" sz="2800" dirty="0">
                <a:effectLst/>
                <a:latin typeface="Baskerville Old Face" panose="02020602080505020303" pitchFamily="18" charset="0"/>
                <a:ea typeface="Times New Roman" panose="02020603050405020304" pitchFamily="18" charset="0"/>
                <a:cs typeface="Times New Roman" panose="02020603050405020304" pitchFamily="18" charset="0"/>
              </a:rPr>
              <a:t>the impetus communicated in or as if in such a contact: the force of impression of one thing on another </a:t>
            </a:r>
            <a:r>
              <a:rPr lang="en-GB" sz="2800" b="1" dirty="0">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GB" sz="2800" dirty="0">
                <a:effectLst/>
                <a:latin typeface="Baskerville Old Face" panose="02020602080505020303" pitchFamily="18" charset="0"/>
                <a:ea typeface="Times New Roman" panose="02020603050405020304" pitchFamily="18" charset="0"/>
                <a:cs typeface="Times New Roman" panose="02020603050405020304" pitchFamily="18" charset="0"/>
              </a:rPr>
              <a:t>a significant or major effect.</a:t>
            </a:r>
            <a:endParaRPr lang="en-NG"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17C0919-B421-1DE1-95CF-3B346FD0D783}"/>
              </a:ext>
            </a:extLst>
          </p:cNvPr>
          <p:cNvSpPr txBox="1"/>
          <p:nvPr/>
        </p:nvSpPr>
        <p:spPr>
          <a:xfrm>
            <a:off x="6006878" y="479470"/>
            <a:ext cx="2162319" cy="523220"/>
          </a:xfrm>
          <a:prstGeom prst="rect">
            <a:avLst/>
          </a:prstGeom>
          <a:noFill/>
        </p:spPr>
        <p:txBody>
          <a:bodyPr wrap="square">
            <a:spAutoFit/>
          </a:bodyPr>
          <a:lstStyle/>
          <a:p>
            <a:r>
              <a:rPr lang="en-GB" sz="2800" b="1" dirty="0">
                <a:latin typeface="Baskerville Old Face" panose="02020602080505020303" pitchFamily="18" charset="0"/>
                <a:ea typeface="Calibri" panose="020F0502020204030204" pitchFamily="34" charset="0"/>
                <a:cs typeface="Arial" panose="020B0604020202020204" pitchFamily="34" charset="0"/>
              </a:rPr>
              <a:t>IMPACT</a:t>
            </a:r>
            <a:endParaRPr lang="en-NG" sz="2800" b="1" dirty="0"/>
          </a:p>
        </p:txBody>
      </p:sp>
      <p:sp>
        <p:nvSpPr>
          <p:cNvPr id="4" name="Rectangle 3" descr="Upward trend">
            <a:extLst>
              <a:ext uri="{FF2B5EF4-FFF2-40B4-BE49-F238E27FC236}">
                <a16:creationId xmlns:a16="http://schemas.microsoft.com/office/drawing/2014/main" id="{E626DCFF-5ADB-575D-3E4B-2CA8BF0F7DC9}"/>
              </a:ext>
            </a:extLst>
          </p:cNvPr>
          <p:cNvSpPr/>
          <p:nvPr/>
        </p:nvSpPr>
        <p:spPr>
          <a:xfrm>
            <a:off x="5070483" y="457603"/>
            <a:ext cx="580781" cy="58078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715832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8B8A51A-6D01-4D5D-A841-E5584702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001" y="1524002"/>
            <a:ext cx="6096001" cy="4572000"/>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B3583F5F-50B1-4C06-8A4C-52B531C92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370704"/>
            <a:ext cx="4485503" cy="648729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cNvSpPr>
            <a:spLocks noGrp="1"/>
          </p:cNvSpPr>
          <p:nvPr>
            <p:ph type="ctrTitle"/>
          </p:nvPr>
        </p:nvSpPr>
        <p:spPr>
          <a:xfrm>
            <a:off x="0" y="370702"/>
            <a:ext cx="4930588" cy="6415580"/>
          </a:xfrm>
        </p:spPr>
        <p:txBody>
          <a:bodyPr anchor="ctr">
            <a:normAutofit/>
          </a:bodyPr>
          <a:lstStyle/>
          <a:p>
            <a:r>
              <a:rPr lang="en-US" sz="2700" b="1" dirty="0">
                <a:solidFill>
                  <a:srgbClr val="FFFFFF"/>
                </a:solidFill>
              </a:rPr>
              <a:t>CONCEPTUAL CLARIFICATIONS</a:t>
            </a:r>
          </a:p>
        </p:txBody>
      </p:sp>
      <p:sp>
        <p:nvSpPr>
          <p:cNvPr id="5" name="Oval 4">
            <a:extLst>
              <a:ext uri="{FF2B5EF4-FFF2-40B4-BE49-F238E27FC236}">
                <a16:creationId xmlns:a16="http://schemas.microsoft.com/office/drawing/2014/main" id="{F9641708-669A-C695-1C81-DEFB32744D88}"/>
              </a:ext>
            </a:extLst>
          </p:cNvPr>
          <p:cNvSpPr/>
          <p:nvPr/>
        </p:nvSpPr>
        <p:spPr>
          <a:xfrm>
            <a:off x="4714870" y="254047"/>
            <a:ext cx="1012218" cy="101221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NG" dirty="0"/>
          </a:p>
        </p:txBody>
      </p:sp>
      <p:sp>
        <p:nvSpPr>
          <p:cNvPr id="3" name="Rectangle 2" descr="Security Camera">
            <a:extLst>
              <a:ext uri="{FF2B5EF4-FFF2-40B4-BE49-F238E27FC236}">
                <a16:creationId xmlns:a16="http://schemas.microsoft.com/office/drawing/2014/main" id="{ED82ACA3-50B6-AEA0-A49E-D53222881AF1}"/>
              </a:ext>
            </a:extLst>
          </p:cNvPr>
          <p:cNvSpPr/>
          <p:nvPr/>
        </p:nvSpPr>
        <p:spPr>
          <a:xfrm>
            <a:off x="4930588" y="469765"/>
            <a:ext cx="580781" cy="58078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C7EE8A8B-727F-7A4B-D7FB-A556D577A589}"/>
              </a:ext>
            </a:extLst>
          </p:cNvPr>
          <p:cNvSpPr txBox="1"/>
          <p:nvPr/>
        </p:nvSpPr>
        <p:spPr>
          <a:xfrm>
            <a:off x="4930588" y="2060080"/>
            <a:ext cx="6152604" cy="3108543"/>
          </a:xfrm>
          <a:prstGeom prst="rect">
            <a:avLst/>
          </a:prstGeom>
          <a:noFill/>
        </p:spPr>
        <p:txBody>
          <a:bodyPr wrap="square">
            <a:spAutoFit/>
          </a:bodyPr>
          <a:lstStyle/>
          <a:p>
            <a:pPr algn="just"/>
            <a:r>
              <a:rPr lang="en-GB" sz="2800" b="1" dirty="0">
                <a:effectLst/>
                <a:latin typeface="Baskerville Old Face" panose="02020602080505020303" pitchFamily="18" charset="0"/>
                <a:ea typeface="Calibri" panose="020F0502020204030204" pitchFamily="34" charset="0"/>
                <a:cs typeface="Arial" panose="020B0604020202020204" pitchFamily="34" charset="0"/>
              </a:rPr>
              <a:t>Security. </a:t>
            </a:r>
            <a:r>
              <a:rPr lang="en-GB" sz="2800" dirty="0">
                <a:effectLst/>
                <a:latin typeface="Baskerville Old Face" panose="02020602080505020303" pitchFamily="18" charset="0"/>
                <a:ea typeface="Calibri" panose="020F0502020204030204" pitchFamily="34" charset="0"/>
                <a:cs typeface="Arial" panose="020B0604020202020204" pitchFamily="34" charset="0"/>
              </a:rPr>
              <a:t>Is the state of being free from danger or threat, t</a:t>
            </a:r>
            <a:r>
              <a:rPr lang="en" sz="2800" dirty="0">
                <a:effectLst/>
                <a:latin typeface="Baskerville Old Face" panose="02020602080505020303" pitchFamily="18" charset="0"/>
                <a:ea typeface="Calibri" panose="020F0502020204030204" pitchFamily="34" charset="0"/>
                <a:cs typeface="Arial" panose="020B0604020202020204" pitchFamily="34" charset="0"/>
              </a:rPr>
              <a:t>he state of being or feeling secure; freedom from fear, anxiety, danger, doubt, etc; state or sense of safety or certainty, something that gives or assures safety, tranquility, certainty, etc, protection; safeguard</a:t>
            </a:r>
            <a:endParaRPr lang="en-NG"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09B18E2-832D-29BE-9552-6E90E3DFBF6B}"/>
              </a:ext>
            </a:extLst>
          </p:cNvPr>
          <p:cNvSpPr txBox="1"/>
          <p:nvPr/>
        </p:nvSpPr>
        <p:spPr>
          <a:xfrm>
            <a:off x="5869958" y="469765"/>
            <a:ext cx="6152604" cy="523220"/>
          </a:xfrm>
          <a:prstGeom prst="rect">
            <a:avLst/>
          </a:prstGeom>
          <a:noFill/>
        </p:spPr>
        <p:txBody>
          <a:bodyPr wrap="square">
            <a:spAutoFit/>
          </a:bodyPr>
          <a:lstStyle/>
          <a:p>
            <a:r>
              <a:rPr lang="en-GB" sz="2800" b="1" dirty="0">
                <a:latin typeface="Baskerville Old Face" panose="02020602080505020303" pitchFamily="18" charset="0"/>
                <a:ea typeface="Calibri" panose="020F0502020204030204" pitchFamily="34" charset="0"/>
                <a:cs typeface="Arial" panose="020B0604020202020204" pitchFamily="34" charset="0"/>
              </a:rPr>
              <a:t>SECURITY</a:t>
            </a:r>
            <a:endParaRPr lang="en-NG" sz="2800" b="1" dirty="0"/>
          </a:p>
        </p:txBody>
      </p:sp>
    </p:spTree>
    <p:extLst>
      <p:ext uri="{BB962C8B-B14F-4D97-AF65-F5344CB8AC3E}">
        <p14:creationId xmlns:p14="http://schemas.microsoft.com/office/powerpoint/2010/main" val="7008195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and holding ball">
            <a:extLst>
              <a:ext uri="{FF2B5EF4-FFF2-40B4-BE49-F238E27FC236}">
                <a16:creationId xmlns:a16="http://schemas.microsoft.com/office/drawing/2014/main" id="{3C72A20E-9B32-721B-E16F-FCF85CBC63FD}"/>
              </a:ext>
            </a:extLst>
          </p:cNvPr>
          <p:cNvPicPr>
            <a:picLocks noChangeAspect="1"/>
          </p:cNvPicPr>
          <p:nvPr/>
        </p:nvPicPr>
        <p:blipFill rotWithShape="1">
          <a:blip r:embed="rId2"/>
          <a:srcRect l="23282" r="15130" b="5"/>
          <a:stretch/>
        </p:blipFill>
        <p:spPr>
          <a:xfrm>
            <a:off x="2" y="10"/>
            <a:ext cx="5416729"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2" name="Freeform: Shape 11">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itle"/>
          <p:cNvSpPr>
            <a:spLocks noGrp="1"/>
          </p:cNvSpPr>
          <p:nvPr>
            <p:ph type="ctrTitle"/>
          </p:nvPr>
        </p:nvSpPr>
        <p:spPr>
          <a:xfrm>
            <a:off x="5704116" y="-153626"/>
            <a:ext cx="6313712" cy="1524000"/>
          </a:xfrm>
        </p:spPr>
        <p:txBody>
          <a:bodyPr>
            <a:normAutofit/>
          </a:bodyPr>
          <a:lstStyle/>
          <a:p>
            <a:pPr algn="ctr"/>
            <a:r>
              <a:rPr lang="en-US" sz="3200" b="1" dirty="0">
                <a:latin typeface="Baskerville Old Face" panose="02020602080505020303" pitchFamily="18" charset="0"/>
              </a:rPr>
              <a:t>CHALLENGES TO SECURITY IN NIGERIA</a:t>
            </a:r>
          </a:p>
        </p:txBody>
      </p:sp>
      <p:sp>
        <p:nvSpPr>
          <p:cNvPr id="5" name="TextBox 4">
            <a:extLst>
              <a:ext uri="{FF2B5EF4-FFF2-40B4-BE49-F238E27FC236}">
                <a16:creationId xmlns:a16="http://schemas.microsoft.com/office/drawing/2014/main" id="{95617D08-6E91-28CD-54F3-E0D647F73F75}"/>
              </a:ext>
            </a:extLst>
          </p:cNvPr>
          <p:cNvSpPr txBox="1"/>
          <p:nvPr/>
        </p:nvSpPr>
        <p:spPr>
          <a:xfrm>
            <a:off x="5560423" y="1051719"/>
            <a:ext cx="6601097" cy="5588581"/>
          </a:xfrm>
          <a:prstGeom prst="rect">
            <a:avLst/>
          </a:prstGeom>
          <a:noFill/>
        </p:spPr>
        <p:txBody>
          <a:bodyPr wrap="square">
            <a:spAutoFit/>
          </a:bodyPr>
          <a:lstStyle/>
          <a:p>
            <a:pPr marL="0" lvl="0" indent="0" algn="just">
              <a:lnSpc>
                <a:spcPct val="115000"/>
              </a:lnSpc>
              <a:buNone/>
            </a:pPr>
            <a:r>
              <a:rPr lang="en-GB" sz="2400" dirty="0">
                <a:effectLst/>
                <a:latin typeface="Baskerville Old Face" panose="02020602080505020303" pitchFamily="18" charset="0"/>
                <a:ea typeface="Calibri" panose="020F0502020204030204" pitchFamily="34" charset="0"/>
                <a:cs typeface="Arial" panose="020B0604020202020204" pitchFamily="34" charset="0"/>
              </a:rPr>
              <a:t>According to  </a:t>
            </a:r>
            <a:r>
              <a:rPr lang="en-GB" sz="2400" b="1" dirty="0" err="1">
                <a:effectLst/>
                <a:latin typeface="Baskerville Old Face" panose="02020602080505020303" pitchFamily="18" charset="0"/>
                <a:ea typeface="Calibri" panose="020F0502020204030204" pitchFamily="34" charset="0"/>
                <a:cs typeface="Arial" panose="020B0604020202020204" pitchFamily="34" charset="0"/>
              </a:rPr>
              <a:t>Gbolahan</a:t>
            </a:r>
            <a:r>
              <a:rPr lang="en-GB" sz="2400" b="1" dirty="0">
                <a:effectLst/>
                <a:latin typeface="Baskerville Old Face" panose="02020602080505020303" pitchFamily="18" charset="0"/>
                <a:ea typeface="Calibri" panose="020F0502020204030204" pitchFamily="34" charset="0"/>
                <a:cs typeface="Arial" panose="020B0604020202020204" pitchFamily="34" charset="0"/>
              </a:rPr>
              <a:t> Samuel </a:t>
            </a:r>
            <a:r>
              <a:rPr lang="en-GB" sz="2400" b="1" dirty="0" err="1">
                <a:effectLst/>
                <a:latin typeface="Baskerville Old Face" panose="02020602080505020303" pitchFamily="18" charset="0"/>
                <a:ea typeface="Calibri" panose="020F0502020204030204" pitchFamily="34" charset="0"/>
                <a:cs typeface="Arial" panose="020B0604020202020204" pitchFamily="34" charset="0"/>
              </a:rPr>
              <a:t>Moronfolu</a:t>
            </a:r>
            <a:r>
              <a:rPr lang="en-GB" sz="2400" b="1" dirty="0">
                <a:effectLst/>
                <a:latin typeface="Baskerville Old Face" panose="02020602080505020303" pitchFamily="18" charset="0"/>
                <a:ea typeface="Calibri" panose="020F0502020204030204" pitchFamily="34" charset="0"/>
                <a:cs typeface="Arial" panose="020B0604020202020204" pitchFamily="34" charset="0"/>
              </a:rPr>
              <a:t> (2018) the challenges to security, albeit the root causes of insecurity in Nigeria ca</a:t>
            </a:r>
            <a:r>
              <a:rPr lang="en-GB" sz="2400" dirty="0">
                <a:effectLst/>
                <a:latin typeface="Baskerville Old Face" panose="02020602080505020303" pitchFamily="18" charset="0"/>
                <a:ea typeface="Calibri" panose="020F0502020204030204" pitchFamily="34" charset="0"/>
                <a:cs typeface="Arial" panose="020B0604020202020204" pitchFamily="34" charset="0"/>
              </a:rPr>
              <a:t>n be ascribed to the lack of institutional capacity and breakdown of institutional infrastructures. The foundations of the institutional framework in Nigeria are very weak, shaky and have provoked deterioration of state governance and democratic accountability, thus, paralyzing the existing set of constraints including the formal and legitimate rules nested in the hierarchy of social order. When these situations exist, the crime rate is bound to rise and the security of lives and properties cannot be guaranteed. </a:t>
            </a:r>
            <a:endParaRPr lang="en-US" sz="1600" dirty="0"/>
          </a:p>
        </p:txBody>
      </p:sp>
    </p:spTree>
    <p:extLst>
      <p:ext uri="{BB962C8B-B14F-4D97-AF65-F5344CB8AC3E}">
        <p14:creationId xmlns:p14="http://schemas.microsoft.com/office/powerpoint/2010/main" val="35930458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PebbleVTI">
  <a:themeElements>
    <a:clrScheme name="AnalogousFromDarkSeedLeftStep">
      <a:dk1>
        <a:srgbClr val="000000"/>
      </a:dk1>
      <a:lt1>
        <a:srgbClr val="FFFFFF"/>
      </a:lt1>
      <a:dk2>
        <a:srgbClr val="203924"/>
      </a:dk2>
      <a:lt2>
        <a:srgbClr val="E8E2E2"/>
      </a:lt2>
      <a:accent1>
        <a:srgbClr val="40AFB8"/>
      </a:accent1>
      <a:accent2>
        <a:srgbClr val="34B588"/>
      </a:accent2>
      <a:accent3>
        <a:srgbClr val="40B65C"/>
      </a:accent3>
      <a:accent4>
        <a:srgbClr val="4CB735"/>
      </a:accent4>
      <a:accent5>
        <a:srgbClr val="81B03D"/>
      </a:accent5>
      <a:accent6>
        <a:srgbClr val="A7A630"/>
      </a:accent6>
      <a:hlink>
        <a:srgbClr val="588F2F"/>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defPPr algn="l">
          <a:defRPr dirty="0"/>
        </a:defPPr>
      </a:lstStyle>
      <a: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tyle>
    </a:spDef>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4301</Words>
  <Application>Microsoft Office PowerPoint</Application>
  <PresentationFormat>Widescreen</PresentationFormat>
  <Paragraphs>133</Paragraphs>
  <Slides>36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Avenir Next LT Pro</vt:lpstr>
      <vt:lpstr>Avenir Next LT Pro Light</vt:lpstr>
      <vt:lpstr>Baskerville Old Face</vt:lpstr>
      <vt:lpstr>Calibri</vt:lpstr>
      <vt:lpstr>Cambria</vt:lpstr>
      <vt:lpstr>Red Hat Display</vt:lpstr>
      <vt:lpstr>Sitka Subheading</vt:lpstr>
      <vt:lpstr>Times New Roman</vt:lpstr>
      <vt:lpstr>PebbleVTI</vt:lpstr>
      <vt:lpstr>  INTELLIGENCE MANAGEMENT AND ITS IMPACT ON SECURITY CHALLENGES IN NIGERIA BEING A  PAPER PRESENTED AT THE 2023 CONFERENCE OF INFORMATION MANAGEMENT CONSULTANTS </vt:lpstr>
      <vt:lpstr>PowerPoint Presentation</vt:lpstr>
      <vt:lpstr>PowerPoint Presentation</vt:lpstr>
      <vt:lpstr>CONCEPTUAL CLARIFICATIONS</vt:lpstr>
      <vt:lpstr>CONCEPTUAL CLARIFICATIONS</vt:lpstr>
      <vt:lpstr>CONCEPTUAL CLARIFICATIONS</vt:lpstr>
      <vt:lpstr>CONCEPTUAL CLARIFICATIONS</vt:lpstr>
      <vt:lpstr>CONCEPTUAL CLARIFICATIONS</vt:lpstr>
      <vt:lpstr>CHALLENGES TO SECURITY IN NIGERIA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NIGERIAN EXPERIENCE</vt:lpstr>
      <vt:lpstr>PowerPoint Presentation</vt:lpstr>
      <vt:lpstr>PowerPoint Presentation</vt:lpstr>
      <vt:lpstr>PowerPoint Presentation</vt:lpstr>
      <vt:lpstr>PowerPoint Presentation</vt:lpstr>
      <vt:lpstr>PowerPoint Presentation</vt:lpstr>
      <vt:lpstr>PowerPoint Presentation</vt:lpstr>
      <vt:lpstr>CHALLENGES OF INTELLIGENT MANAGEMENT IN NIGERIA</vt:lpstr>
      <vt:lpstr>PowerPoint Presentation</vt:lpstr>
      <vt:lpstr>PowerPoint Presentation</vt:lpstr>
      <vt:lpstr>RECOMMENDATIONS</vt:lpstr>
      <vt:lpstr>RECOMMENDATIONS(Cont’d)</vt:lpstr>
      <vt:lpstr>RECOMMENDATIONS(Cont’d)</vt:lpstr>
      <vt:lpstr>Thanks!</vt:lpstr>
      <vt:lpstr>Challenges of Intelligent Management in Nigeria</vt:lpstr>
      <vt:lpstr>CONCLUSION</vt:lpstr>
      <vt:lpstr>9. Prosecution by a Police Officer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Go0480</cp:lastModifiedBy>
  <cp:revision>17</cp:revision>
  <dcterms:created xsi:type="dcterms:W3CDTF">2023-05-12T19:17:35Z</dcterms:created>
  <dcterms:modified xsi:type="dcterms:W3CDTF">2023-05-13T12:07:28Z</dcterms:modified>
</cp:coreProperties>
</file>