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288" r:id="rId3"/>
    <p:sldId id="257" r:id="rId4"/>
    <p:sldId id="258" r:id="rId5"/>
    <p:sldId id="283" r:id="rId6"/>
    <p:sldId id="259" r:id="rId7"/>
    <p:sldId id="286" r:id="rId8"/>
    <p:sldId id="289" r:id="rId9"/>
    <p:sldId id="260" r:id="rId10"/>
    <p:sldId id="290" r:id="rId11"/>
    <p:sldId id="261" r:id="rId12"/>
    <p:sldId id="291" r:id="rId13"/>
    <p:sldId id="292" r:id="rId14"/>
    <p:sldId id="262" r:id="rId15"/>
    <p:sldId id="294" r:id="rId16"/>
    <p:sldId id="293" r:id="rId17"/>
    <p:sldId id="295" r:id="rId18"/>
    <p:sldId id="263" r:id="rId19"/>
    <p:sldId id="296" r:id="rId20"/>
    <p:sldId id="282" r:id="rId21"/>
    <p:sldId id="280" r:id="rId22"/>
    <p:sldId id="272" r:id="rId23"/>
    <p:sldId id="273" r:id="rId24"/>
    <p:sldId id="274" r:id="rId25"/>
    <p:sldId id="297" r:id="rId26"/>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 d="1"/>
        <a:sy n="1" d="1"/>
      </p:scale>
      <p:origin x="0" y="0"/>
    </p:cViewPr>
  </p:notesTextViewPr>
  <p:notesViewPr>
    <p:cSldViewPr>
      <p:cViewPr varScale="1">
        <p:scale>
          <a:sx n="52" d="100"/>
          <a:sy n="52" d="100"/>
        </p:scale>
        <p:origin x="-2880" y="-108"/>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r>
              <a:rPr lang="en-US" smtClean="0"/>
              <a:t>8/30/2018</a:t>
            </a:r>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CD353C03-8358-4D92-AAC9-C7CECE00DEFF}"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r>
              <a:rPr lang="en-US" smtClean="0"/>
              <a:t>8/30/2018</a:t>
            </a:r>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60770902-A428-4D8F-8BD2-F4411BE19A2A}" type="slidenum">
              <a:rPr lang="en-US" smtClean="0"/>
              <a:pPr/>
              <a:t>‹#›</a:t>
            </a:fld>
            <a:endParaRPr lang="en-US"/>
          </a:p>
        </p:txBody>
      </p:sp>
    </p:spTree>
    <p:extLst>
      <p:ext uri="{BB962C8B-B14F-4D97-AF65-F5344CB8AC3E}">
        <p14:creationId xmlns:p14="http://schemas.microsoft.com/office/powerpoint/2010/main" xmlns="" val="27471404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770902-A428-4D8F-8BD2-F4411BE19A2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Why is all  employees are responsible </a:t>
            </a:r>
            <a:r>
              <a:rPr lang="en-US" sz="1200" dirty="0" smtClean="0"/>
              <a:t>information management ??</a:t>
            </a:r>
            <a:endParaRPr lang="en-US" sz="1200" b="0" i="0" u="none" strike="noStrike" kern="1200" baseline="0" dirty="0" smtClean="0">
              <a:solidFill>
                <a:schemeClr val="tx1"/>
              </a:solidFill>
              <a:latin typeface="+mn-lt"/>
              <a:ea typeface="+mn-ea"/>
              <a:cs typeface="+mn-cs"/>
            </a:endParaRPr>
          </a:p>
          <a:p>
            <a:r>
              <a:rPr lang="en-US" dirty="0" smtClean="0"/>
              <a:t> </a:t>
            </a:r>
            <a:endParaRPr lang="en-US" dirty="0"/>
          </a:p>
        </p:txBody>
      </p:sp>
      <p:sp>
        <p:nvSpPr>
          <p:cNvPr id="4" name="Slide Number Placeholder 3"/>
          <p:cNvSpPr>
            <a:spLocks noGrp="1"/>
          </p:cNvSpPr>
          <p:nvPr>
            <p:ph type="sldNum" sz="quarter" idx="10"/>
          </p:nvPr>
        </p:nvSpPr>
        <p:spPr/>
        <p:txBody>
          <a:bodyPr/>
          <a:lstStyle/>
          <a:p>
            <a:fld id="{A2BEEAFF-C4CD-4170-9EF9-A32BACF67D91}" type="slidenum">
              <a:rPr lang="en-US" smtClean="0"/>
              <a:pPr/>
              <a:t>18</a:t>
            </a:fld>
            <a:endParaRPr lang="en-US"/>
          </a:p>
        </p:txBody>
      </p:sp>
    </p:spTree>
    <p:extLst>
      <p:ext uri="{BB962C8B-B14F-4D97-AF65-F5344CB8AC3E}">
        <p14:creationId xmlns:p14="http://schemas.microsoft.com/office/powerpoint/2010/main" xmlns="" val="76366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D81DD77-681B-4159-B6BC-06BEA4819B5C}" type="datetime1">
              <a:rPr lang="en-US" smtClean="0"/>
              <a:pPr/>
              <a:t>9/6/2018</a:t>
            </a:fld>
            <a:endParaRPr lang="en-US"/>
          </a:p>
        </p:txBody>
      </p:sp>
      <p:sp>
        <p:nvSpPr>
          <p:cNvPr id="19" name="Footer Placeholder 18"/>
          <p:cNvSpPr>
            <a:spLocks noGrp="1"/>
          </p:cNvSpPr>
          <p:nvPr>
            <p:ph type="ftr" sz="quarter" idx="11"/>
          </p:nvPr>
        </p:nvSpPr>
        <p:spPr/>
        <p:txBody>
          <a:bodyPr/>
          <a:lstStyle/>
          <a:p>
            <a:r>
              <a:rPr lang="en-US" smtClean="0"/>
              <a:t>number</a:t>
            </a:r>
            <a:endParaRPr lang="en-US"/>
          </a:p>
        </p:txBody>
      </p:sp>
      <p:sp>
        <p:nvSpPr>
          <p:cNvPr id="27" name="Slide Number Placeholder 26"/>
          <p:cNvSpPr>
            <a:spLocks noGrp="1"/>
          </p:cNvSpPr>
          <p:nvPr>
            <p:ph type="sldNum" sz="quarter" idx="12"/>
          </p:nvPr>
        </p:nvSpPr>
        <p:spPr/>
        <p:txBody>
          <a:bodyPr/>
          <a:lstStyle/>
          <a:p>
            <a:fld id="{BC136F81-0A4F-4F74-BCBE-EAE4E780B8C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62191F-6B74-47B0-9D93-5BF5FE7543EE}" type="datetime1">
              <a:rPr lang="en-US" smtClean="0"/>
              <a:pPr/>
              <a:t>9/6/2018</a:t>
            </a:fld>
            <a:endParaRPr lang="en-US"/>
          </a:p>
        </p:txBody>
      </p:sp>
      <p:sp>
        <p:nvSpPr>
          <p:cNvPr id="5" name="Footer Placeholder 4"/>
          <p:cNvSpPr>
            <a:spLocks noGrp="1"/>
          </p:cNvSpPr>
          <p:nvPr>
            <p:ph type="ftr" sz="quarter" idx="11"/>
          </p:nvPr>
        </p:nvSpPr>
        <p:spPr/>
        <p:txBody>
          <a:bodyPr/>
          <a:lstStyle/>
          <a:p>
            <a:r>
              <a:rPr lang="en-US" smtClean="0"/>
              <a:t>number</a:t>
            </a:r>
            <a:endParaRPr lang="en-US"/>
          </a:p>
        </p:txBody>
      </p:sp>
      <p:sp>
        <p:nvSpPr>
          <p:cNvPr id="6" name="Slide Number Placeholder 5"/>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AA639D-AE9D-4E89-B1B4-CA3C606081AD}" type="datetime1">
              <a:rPr lang="en-US" smtClean="0"/>
              <a:pPr/>
              <a:t>9/6/2018</a:t>
            </a:fld>
            <a:endParaRPr lang="en-US"/>
          </a:p>
        </p:txBody>
      </p:sp>
      <p:sp>
        <p:nvSpPr>
          <p:cNvPr id="5" name="Footer Placeholder 4"/>
          <p:cNvSpPr>
            <a:spLocks noGrp="1"/>
          </p:cNvSpPr>
          <p:nvPr>
            <p:ph type="ftr" sz="quarter" idx="11"/>
          </p:nvPr>
        </p:nvSpPr>
        <p:spPr/>
        <p:txBody>
          <a:bodyPr/>
          <a:lstStyle/>
          <a:p>
            <a:r>
              <a:rPr lang="en-US" smtClean="0"/>
              <a:t>number</a:t>
            </a:r>
            <a:endParaRPr lang="en-US"/>
          </a:p>
        </p:txBody>
      </p:sp>
      <p:sp>
        <p:nvSpPr>
          <p:cNvPr id="6" name="Slide Number Placeholder 5"/>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FA7270-78B8-4A5E-9086-6B6C82C29A6B}" type="datetime1">
              <a:rPr lang="en-US" smtClean="0"/>
              <a:pPr/>
              <a:t>9/6/2018</a:t>
            </a:fld>
            <a:endParaRPr lang="en-US"/>
          </a:p>
        </p:txBody>
      </p:sp>
      <p:sp>
        <p:nvSpPr>
          <p:cNvPr id="5" name="Footer Placeholder 4"/>
          <p:cNvSpPr>
            <a:spLocks noGrp="1"/>
          </p:cNvSpPr>
          <p:nvPr>
            <p:ph type="ftr" sz="quarter" idx="11"/>
          </p:nvPr>
        </p:nvSpPr>
        <p:spPr/>
        <p:txBody>
          <a:bodyPr/>
          <a:lstStyle/>
          <a:p>
            <a:r>
              <a:rPr lang="en-US" smtClean="0"/>
              <a:t>number</a:t>
            </a:r>
            <a:endParaRPr lang="en-US"/>
          </a:p>
        </p:txBody>
      </p:sp>
      <p:sp>
        <p:nvSpPr>
          <p:cNvPr id="6" name="Slide Number Placeholder 5"/>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0688F98-A499-4FFD-A66E-0071CD97C7B0}" type="datetime1">
              <a:rPr lang="en-US" smtClean="0"/>
              <a:pPr/>
              <a:t>9/6/2018</a:t>
            </a:fld>
            <a:endParaRPr lang="en-US"/>
          </a:p>
        </p:txBody>
      </p:sp>
      <p:sp>
        <p:nvSpPr>
          <p:cNvPr id="5" name="Footer Placeholder 4"/>
          <p:cNvSpPr>
            <a:spLocks noGrp="1"/>
          </p:cNvSpPr>
          <p:nvPr>
            <p:ph type="ftr" sz="quarter" idx="11"/>
          </p:nvPr>
        </p:nvSpPr>
        <p:spPr/>
        <p:txBody>
          <a:bodyPr/>
          <a:lstStyle/>
          <a:p>
            <a:r>
              <a:rPr lang="en-US" smtClean="0"/>
              <a:t>number</a:t>
            </a:r>
            <a:endParaRPr lang="en-US"/>
          </a:p>
        </p:txBody>
      </p:sp>
      <p:sp>
        <p:nvSpPr>
          <p:cNvPr id="6" name="Slide Number Placeholder 5"/>
          <p:cNvSpPr>
            <a:spLocks noGrp="1"/>
          </p:cNvSpPr>
          <p:nvPr>
            <p:ph type="sldNum" sz="quarter" idx="12"/>
          </p:nvPr>
        </p:nvSpPr>
        <p:spPr/>
        <p:txBody>
          <a:bodyPr/>
          <a:lstStyle/>
          <a:p>
            <a:fld id="{BC136F81-0A4F-4F74-BCBE-EAE4E780B8C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2AFD0A-B56D-46D8-AA82-BC1D990FE472}" type="datetime1">
              <a:rPr lang="en-US" smtClean="0"/>
              <a:pPr/>
              <a:t>9/6/2018</a:t>
            </a:fld>
            <a:endParaRPr lang="en-US"/>
          </a:p>
        </p:txBody>
      </p:sp>
      <p:sp>
        <p:nvSpPr>
          <p:cNvPr id="6" name="Footer Placeholder 5"/>
          <p:cNvSpPr>
            <a:spLocks noGrp="1"/>
          </p:cNvSpPr>
          <p:nvPr>
            <p:ph type="ftr" sz="quarter" idx="11"/>
          </p:nvPr>
        </p:nvSpPr>
        <p:spPr/>
        <p:txBody>
          <a:bodyPr/>
          <a:lstStyle/>
          <a:p>
            <a:r>
              <a:rPr lang="en-US" smtClean="0"/>
              <a:t>number</a:t>
            </a:r>
            <a:endParaRPr lang="en-US"/>
          </a:p>
        </p:txBody>
      </p:sp>
      <p:sp>
        <p:nvSpPr>
          <p:cNvPr id="7" name="Slide Number Placeholder 6"/>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9A4ECE6-DED1-4437-8A90-727F0A7B7AE3}" type="datetime1">
              <a:rPr lang="en-US" smtClean="0"/>
              <a:pPr/>
              <a:t>9/6/2018</a:t>
            </a:fld>
            <a:endParaRPr lang="en-US"/>
          </a:p>
        </p:txBody>
      </p:sp>
      <p:sp>
        <p:nvSpPr>
          <p:cNvPr id="8" name="Footer Placeholder 7"/>
          <p:cNvSpPr>
            <a:spLocks noGrp="1"/>
          </p:cNvSpPr>
          <p:nvPr>
            <p:ph type="ftr" sz="quarter" idx="11"/>
          </p:nvPr>
        </p:nvSpPr>
        <p:spPr/>
        <p:txBody>
          <a:bodyPr/>
          <a:lstStyle/>
          <a:p>
            <a:r>
              <a:rPr lang="en-US" smtClean="0"/>
              <a:t>number</a:t>
            </a:r>
            <a:endParaRPr lang="en-US"/>
          </a:p>
        </p:txBody>
      </p:sp>
      <p:sp>
        <p:nvSpPr>
          <p:cNvPr id="9" name="Slide Number Placeholder 8"/>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306D47-92E5-4AE6-94C5-77E74194E7B7}" type="datetime1">
              <a:rPr lang="en-US" smtClean="0"/>
              <a:pPr/>
              <a:t>9/6/2018</a:t>
            </a:fld>
            <a:endParaRPr lang="en-US"/>
          </a:p>
        </p:txBody>
      </p:sp>
      <p:sp>
        <p:nvSpPr>
          <p:cNvPr id="4" name="Footer Placeholder 3"/>
          <p:cNvSpPr>
            <a:spLocks noGrp="1"/>
          </p:cNvSpPr>
          <p:nvPr>
            <p:ph type="ftr" sz="quarter" idx="11"/>
          </p:nvPr>
        </p:nvSpPr>
        <p:spPr/>
        <p:txBody>
          <a:bodyPr/>
          <a:lstStyle/>
          <a:p>
            <a:r>
              <a:rPr lang="en-US" smtClean="0"/>
              <a:t>number</a:t>
            </a:r>
            <a:endParaRPr lang="en-US"/>
          </a:p>
        </p:txBody>
      </p:sp>
      <p:sp>
        <p:nvSpPr>
          <p:cNvPr id="5" name="Slide Number Placeholder 4"/>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C91BA-FDCD-4557-B5D4-8B0C11623306}" type="datetime1">
              <a:rPr lang="en-US" smtClean="0"/>
              <a:pPr/>
              <a:t>9/6/2018</a:t>
            </a:fld>
            <a:endParaRPr lang="en-US"/>
          </a:p>
        </p:txBody>
      </p:sp>
      <p:sp>
        <p:nvSpPr>
          <p:cNvPr id="3" name="Footer Placeholder 2"/>
          <p:cNvSpPr>
            <a:spLocks noGrp="1"/>
          </p:cNvSpPr>
          <p:nvPr>
            <p:ph type="ftr" sz="quarter" idx="11"/>
          </p:nvPr>
        </p:nvSpPr>
        <p:spPr/>
        <p:txBody>
          <a:bodyPr/>
          <a:lstStyle/>
          <a:p>
            <a:r>
              <a:rPr lang="en-US" smtClean="0"/>
              <a:t>number</a:t>
            </a:r>
            <a:endParaRPr lang="en-US"/>
          </a:p>
        </p:txBody>
      </p:sp>
      <p:sp>
        <p:nvSpPr>
          <p:cNvPr id="4" name="Slide Number Placeholder 3"/>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F69835-E183-4E9B-80C1-2F173FBF7217}" type="datetime1">
              <a:rPr lang="en-US" smtClean="0"/>
              <a:pPr/>
              <a:t>9/6/2018</a:t>
            </a:fld>
            <a:endParaRPr lang="en-US"/>
          </a:p>
        </p:txBody>
      </p:sp>
      <p:sp>
        <p:nvSpPr>
          <p:cNvPr id="6" name="Footer Placeholder 5"/>
          <p:cNvSpPr>
            <a:spLocks noGrp="1"/>
          </p:cNvSpPr>
          <p:nvPr>
            <p:ph type="ftr" sz="quarter" idx="11"/>
          </p:nvPr>
        </p:nvSpPr>
        <p:spPr/>
        <p:txBody>
          <a:bodyPr/>
          <a:lstStyle/>
          <a:p>
            <a:r>
              <a:rPr lang="en-US" smtClean="0"/>
              <a:t>number</a:t>
            </a:r>
            <a:endParaRPr lang="en-US"/>
          </a:p>
        </p:txBody>
      </p:sp>
      <p:sp>
        <p:nvSpPr>
          <p:cNvPr id="7" name="Slide Number Placeholder 6"/>
          <p:cNvSpPr>
            <a:spLocks noGrp="1"/>
          </p:cNvSpPr>
          <p:nvPr>
            <p:ph type="sldNum" sz="quarter" idx="12"/>
          </p:nvPr>
        </p:nvSpPr>
        <p:spPr/>
        <p:txBody>
          <a:bodyPr/>
          <a:lstStyle/>
          <a:p>
            <a:fld id="{BC136F81-0A4F-4F74-BCBE-EAE4E780B8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1A6B11C-389B-4511-8B2D-25EF585DF6A8}" type="datetime1">
              <a:rPr lang="en-US" smtClean="0"/>
              <a:pPr/>
              <a:t>9/6/2018</a:t>
            </a:fld>
            <a:endParaRPr lang="en-US"/>
          </a:p>
        </p:txBody>
      </p:sp>
      <p:sp>
        <p:nvSpPr>
          <p:cNvPr id="6" name="Footer Placeholder 5"/>
          <p:cNvSpPr>
            <a:spLocks noGrp="1"/>
          </p:cNvSpPr>
          <p:nvPr>
            <p:ph type="ftr" sz="quarter" idx="11"/>
          </p:nvPr>
        </p:nvSpPr>
        <p:spPr/>
        <p:txBody>
          <a:bodyPr/>
          <a:lstStyle/>
          <a:p>
            <a:r>
              <a:rPr lang="en-US" smtClean="0"/>
              <a:t>number</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C136F81-0A4F-4F74-BCBE-EAE4E780B8C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91000"/>
            <a:lum/>
          </a:blip>
          <a:srcRect/>
          <a:tile tx="0" ty="0" sx="100000" sy="5000" flip="none" algn="tl"/>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C4296D-1014-4FDD-A786-E89CF49A5388}" type="datetime1">
              <a:rPr lang="en-US" smtClean="0"/>
              <a:pPr/>
              <a:t>9/6/2018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number</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C136F81-0A4F-4F74-BCBE-EAE4E780B8C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748" y="941349"/>
            <a:ext cx="8229600" cy="2133600"/>
          </a:xfrm>
        </p:spPr>
        <p:txBody>
          <a:bodyPr anchor="t">
            <a:normAutofit/>
            <a:scene3d>
              <a:camera prst="orthographicFront"/>
              <a:lightRig rig="threePt" dir="t"/>
            </a:scene3d>
            <a:sp3d z="-6350"/>
          </a:bodyPr>
          <a:lstStyle/>
          <a:p>
            <a:r>
              <a:rPr lang="en-US" sz="2800" dirty="0">
                <a:latin typeface="Brush Script MT" pitchFamily="66" charset="0"/>
              </a:rPr>
              <a:t/>
            </a:r>
            <a:br>
              <a:rPr lang="en-US" sz="2800" dirty="0">
                <a:latin typeface="Brush Script MT" pitchFamily="66" charset="0"/>
              </a:rPr>
            </a:br>
            <a:endParaRPr lang="en-US" sz="2800" dirty="0">
              <a:latin typeface="Brush Script MT" pitchFamily="66" charset="0"/>
            </a:endParaRPr>
          </a:p>
        </p:txBody>
      </p:sp>
      <p:sp>
        <p:nvSpPr>
          <p:cNvPr id="6" name="Text Placeholder 5"/>
          <p:cNvSpPr>
            <a:spLocks noGrp="1"/>
          </p:cNvSpPr>
          <p:nvPr>
            <p:ph type="body" idx="1"/>
          </p:nvPr>
        </p:nvSpPr>
        <p:spPr>
          <a:xfrm>
            <a:off x="762000" y="1981200"/>
            <a:ext cx="7010399" cy="1066800"/>
          </a:xfrm>
        </p:spPr>
        <p:txBody>
          <a:bodyPr>
            <a:normAutofit fontScale="92500"/>
          </a:bodyPr>
          <a:lstStyle/>
          <a:p>
            <a:pPr algn="r"/>
            <a:r>
              <a:rPr lang="en-US" sz="2800" b="1" spc="600" dirty="0" smtClean="0">
                <a:solidFill>
                  <a:schemeClr val="bg1"/>
                </a:solidFill>
                <a:latin typeface="Bodoni MT" pitchFamily="18" charset="0"/>
              </a:rPr>
              <a:t> APPLIED </a:t>
            </a:r>
            <a:r>
              <a:rPr lang="en-US" sz="2800" b="1" spc="600" dirty="0">
                <a:solidFill>
                  <a:schemeClr val="bg1"/>
                </a:solidFill>
                <a:latin typeface="Bodoni MT" pitchFamily="18" charset="0"/>
              </a:rPr>
              <a:t>INFORMATION MANAGEMENT PROFESSIONALS</a:t>
            </a:r>
          </a:p>
        </p:txBody>
      </p:sp>
      <p:sp>
        <p:nvSpPr>
          <p:cNvPr id="2" name="TextBox 1"/>
          <p:cNvSpPr txBox="1"/>
          <p:nvPr/>
        </p:nvSpPr>
        <p:spPr>
          <a:xfrm>
            <a:off x="1981200" y="4572000"/>
            <a:ext cx="4419600" cy="1754326"/>
          </a:xfrm>
          <a:prstGeom prst="rect">
            <a:avLst/>
          </a:prstGeom>
          <a:noFill/>
        </p:spPr>
        <p:txBody>
          <a:bodyPr wrap="square" rtlCol="0">
            <a:spAutoFit/>
          </a:bodyPr>
          <a:lstStyle/>
          <a:p>
            <a:pPr>
              <a:lnSpc>
                <a:spcPct val="150000"/>
              </a:lnSpc>
            </a:pPr>
            <a:r>
              <a:rPr lang="en-US" sz="2400" b="1" dirty="0" smtClean="0">
                <a:solidFill>
                  <a:srgbClr val="FF0000"/>
                </a:solidFill>
              </a:rPr>
              <a:t>Value: 	</a:t>
            </a:r>
            <a:r>
              <a:rPr lang="en-US" sz="2400" dirty="0" smtClean="0">
                <a:solidFill>
                  <a:srgbClr val="FF0000"/>
                </a:solidFill>
              </a:rPr>
              <a:t>College hall</a:t>
            </a:r>
          </a:p>
          <a:p>
            <a:pPr>
              <a:lnSpc>
                <a:spcPct val="150000"/>
              </a:lnSpc>
            </a:pPr>
            <a:r>
              <a:rPr lang="en-US" sz="2400" b="1" dirty="0" smtClean="0">
                <a:solidFill>
                  <a:srgbClr val="FF0000"/>
                </a:solidFill>
              </a:rPr>
              <a:t>Date: 	    	</a:t>
            </a:r>
            <a:r>
              <a:rPr lang="en-US" sz="2400" dirty="0" smtClean="0">
                <a:solidFill>
                  <a:srgbClr val="FF0000"/>
                </a:solidFill>
              </a:rPr>
              <a:t>14</a:t>
            </a:r>
            <a:r>
              <a:rPr lang="en-US" sz="2400" baseline="30000" dirty="0" smtClean="0">
                <a:solidFill>
                  <a:srgbClr val="FF0000"/>
                </a:solidFill>
              </a:rPr>
              <a:t>th</a:t>
            </a:r>
            <a:r>
              <a:rPr lang="en-US" sz="2400" dirty="0" smtClean="0">
                <a:solidFill>
                  <a:srgbClr val="FF0000"/>
                </a:solidFill>
              </a:rPr>
              <a:t> June, 2018</a:t>
            </a:r>
          </a:p>
          <a:p>
            <a:pPr>
              <a:lnSpc>
                <a:spcPct val="150000"/>
              </a:lnSpc>
            </a:pPr>
            <a:r>
              <a:rPr lang="en-US" sz="2400" b="1" dirty="0" smtClean="0">
                <a:solidFill>
                  <a:srgbClr val="FF0000"/>
                </a:solidFill>
              </a:rPr>
              <a:t>Time:     	</a:t>
            </a:r>
            <a:r>
              <a:rPr lang="en-US" sz="2400" dirty="0" smtClean="0">
                <a:solidFill>
                  <a:srgbClr val="FF0000"/>
                </a:solidFill>
              </a:rPr>
              <a:t>10am </a:t>
            </a:r>
            <a:endParaRPr lang="en-US" sz="2400" dirty="0">
              <a:solidFill>
                <a:srgbClr val="FF0000"/>
              </a:solidFill>
            </a:endParaRPr>
          </a:p>
        </p:txBody>
      </p:sp>
      <p:sp>
        <p:nvSpPr>
          <p:cNvPr id="7" name="Slide Number Placeholder 6"/>
          <p:cNvSpPr>
            <a:spLocks noGrp="1"/>
          </p:cNvSpPr>
          <p:nvPr>
            <p:ph type="sldNum" sz="quarter" idx="12"/>
          </p:nvPr>
        </p:nvSpPr>
        <p:spPr/>
        <p:txBody>
          <a:bodyPr/>
          <a:lstStyle/>
          <a:p>
            <a:fld id="{BC136F81-0A4F-4F74-BCBE-EAE4E780B8CF}" type="slidenum">
              <a:rPr lang="en-US" smtClean="0"/>
              <a:pPr/>
              <a:t>1</a:t>
            </a:fld>
            <a:endParaRPr lang="en-US"/>
          </a:p>
        </p:txBody>
      </p:sp>
      <p:pic>
        <p:nvPicPr>
          <p:cNvPr id="1026" name="Picture 2" descr="E:\Users\IYITOLUWA\Desktop\Aimp Folder\Jpg\New Logo.jpg"/>
          <p:cNvPicPr>
            <a:picLocks noChangeAspect="1" noChangeArrowheads="1"/>
          </p:cNvPicPr>
          <p:nvPr/>
        </p:nvPicPr>
        <p:blipFill>
          <a:blip r:embed="rId3" cstate="print"/>
          <a:srcRect/>
          <a:stretch>
            <a:fillRect/>
          </a:stretch>
        </p:blipFill>
        <p:spPr bwMode="auto">
          <a:xfrm>
            <a:off x="5638800" y="685800"/>
            <a:ext cx="3276600" cy="1366838"/>
          </a:xfrm>
          <a:prstGeom prst="rect">
            <a:avLst/>
          </a:prstGeom>
          <a:noFill/>
        </p:spPr>
      </p:pic>
    </p:spTree>
    <p:extLst>
      <p:ext uri="{BB962C8B-B14F-4D97-AF65-F5344CB8AC3E}">
        <p14:creationId xmlns:p14="http://schemas.microsoft.com/office/powerpoint/2010/main" xmlns="" val="422495260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676400"/>
            <a:ext cx="8305800" cy="2971800"/>
          </a:xfrm>
          <a:prstGeom prst="rect">
            <a:avLst/>
          </a:prstGeom>
        </p:spPr>
        <p:txBody>
          <a:bodyPr>
            <a:noAutofit/>
          </a:bodyPr>
          <a:lstStyle/>
          <a:p>
            <a:pPr algn="ctr">
              <a:lnSpc>
                <a:spcPct val="200000"/>
              </a:lnSpc>
              <a:spcBef>
                <a:spcPct val="0"/>
              </a:spcBef>
            </a:pPr>
            <a:r>
              <a:rPr kumimoji="0" lang="en-US" sz="3200" b="0" i="0" u="none" strike="noStrike" kern="1200" cap="none" spc="300" normalizeH="0" baseline="0" noProof="0" dirty="0" smtClean="0">
                <a:ln>
                  <a:noFill/>
                </a:ln>
                <a:solidFill>
                  <a:schemeClr val="tx1"/>
                </a:solidFill>
                <a:effectLst/>
                <a:uLnTx/>
                <a:uFillTx/>
                <a:ea typeface="+mj-ea"/>
                <a:cs typeface="+mj-cs"/>
              </a:rPr>
              <a:t>WHAT IS </a:t>
            </a:r>
          </a:p>
          <a:p>
            <a:pPr algn="ctr">
              <a:lnSpc>
                <a:spcPct val="200000"/>
              </a:lnSpc>
              <a:spcBef>
                <a:spcPct val="0"/>
              </a:spcBef>
            </a:pPr>
            <a:r>
              <a:rPr lang="en-US" sz="3200" b="1" dirty="0" smtClean="0">
                <a:solidFill>
                  <a:srgbClr val="FF0000"/>
                </a:solidFill>
              </a:rPr>
              <a:t>INFORMATION COMMUNICATION MANAGEMENT  TECHNOLOGY (ICMT)</a:t>
            </a:r>
            <a:r>
              <a:rPr kumimoji="0" lang="en-US" sz="3200" b="0" i="0" u="none" strike="noStrike" kern="1200" cap="none" spc="300" normalizeH="0" baseline="0" noProof="0" dirty="0" smtClean="0">
                <a:ln>
                  <a:noFill/>
                </a:ln>
                <a:solidFill>
                  <a:schemeClr val="tx1"/>
                </a:solidFill>
                <a:effectLst/>
                <a:uLnTx/>
                <a:uFillTx/>
                <a:ea typeface="+mj-ea"/>
                <a:cs typeface="+mj-cs"/>
              </a:rPr>
              <a:t>?</a:t>
            </a:r>
            <a:endParaRPr kumimoji="0" lang="en-US" sz="3200" b="0" i="0" u="none" strike="noStrike" kern="1200" cap="none" spc="0" normalizeH="0" baseline="0" noProof="0" dirty="0">
              <a:ln>
                <a:noFill/>
              </a:ln>
              <a:solidFill>
                <a:schemeClr val="tx1"/>
              </a:solidFill>
              <a:effectLst/>
              <a:uLnTx/>
              <a:uFillTx/>
              <a:ea typeface="+mj-ea"/>
              <a:cs typeface="+mj-cs"/>
            </a:endParaRPr>
          </a:p>
        </p:txBody>
      </p:sp>
      <p:sp>
        <p:nvSpPr>
          <p:cNvPr id="4" name="Slide Number Placeholder 3"/>
          <p:cNvSpPr>
            <a:spLocks noGrp="1"/>
          </p:cNvSpPr>
          <p:nvPr>
            <p:ph type="sldNum" sz="quarter" idx="12"/>
          </p:nvPr>
        </p:nvSpPr>
        <p:spPr/>
        <p:txBody>
          <a:bodyPr/>
          <a:lstStyle/>
          <a:p>
            <a:fld id="{BC136F81-0A4F-4F74-BCBE-EAE4E780B8C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48690"/>
            <a:ext cx="8382000" cy="5493812"/>
          </a:xfrm>
          <a:prstGeom prst="rect">
            <a:avLst/>
          </a:prstGeom>
        </p:spPr>
        <p:txBody>
          <a:bodyPr wrap="square">
            <a:spAutoFit/>
          </a:bodyPr>
          <a:lstStyle/>
          <a:p>
            <a:pPr lvl="1" algn="just">
              <a:lnSpc>
                <a:spcPct val="150000"/>
              </a:lnSpc>
            </a:pPr>
            <a:r>
              <a:rPr lang="en-US" sz="2400" dirty="0" smtClean="0"/>
              <a:t>This is a cycle of organizational activity: the acquisition of information  from one or more sources, the custodianship and the distribution of that information to those who need it.</a:t>
            </a:r>
          </a:p>
          <a:p>
            <a:pPr marL="457200" indent="-457200" algn="just">
              <a:lnSpc>
                <a:spcPct val="150000"/>
              </a:lnSpc>
            </a:pPr>
            <a:endParaRPr lang="en-US" sz="2400" dirty="0" smtClean="0"/>
          </a:p>
          <a:p>
            <a:pPr marL="457200" indent="-457200" algn="just">
              <a:lnSpc>
                <a:spcPct val="150000"/>
              </a:lnSpc>
            </a:pPr>
            <a:r>
              <a:rPr lang="en-US" sz="2400" dirty="0" smtClean="0"/>
              <a:t>	ICMT is a technological tools and resources used to communicate, create, organize, disseminate, store, retrieve and manage information. Effective use of ICT tools for combating insecurity in Nigeria is a research</a:t>
            </a:r>
          </a:p>
          <a:p>
            <a:pPr marL="457200" indent="-457200" algn="just">
              <a:lnSpc>
                <a:spcPct val="150000"/>
              </a:lnSpc>
              <a:buFont typeface="Arial" pitchFamily="34" charset="0"/>
              <a:buChar char="•"/>
            </a:pPr>
            <a:endParaRPr lang="en-US" dirty="0"/>
          </a:p>
        </p:txBody>
      </p:sp>
      <p:sp>
        <p:nvSpPr>
          <p:cNvPr id="3" name="Slide Number Placeholder 2"/>
          <p:cNvSpPr>
            <a:spLocks noGrp="1"/>
          </p:cNvSpPr>
          <p:nvPr>
            <p:ph type="sldNum" sz="quarter" idx="12"/>
          </p:nvPr>
        </p:nvSpPr>
        <p:spPr/>
        <p:txBody>
          <a:bodyPr/>
          <a:lstStyle/>
          <a:p>
            <a:fld id="{BC136F81-0A4F-4F74-BCBE-EAE4E780B8CF}" type="slidenum">
              <a:rPr lang="en-US" smtClean="0"/>
              <a:pPr/>
              <a:t>11</a:t>
            </a:fld>
            <a:endParaRPr lang="en-US"/>
          </a:p>
        </p:txBody>
      </p:sp>
    </p:spTree>
    <p:custDataLst>
      <p:tags r:id="rId1"/>
    </p:custDataLst>
    <p:extLst>
      <p:ext uri="{BB962C8B-B14F-4D97-AF65-F5344CB8AC3E}">
        <p14:creationId xmlns:p14="http://schemas.microsoft.com/office/powerpoint/2010/main" xmlns="" val="185658589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2057400"/>
            <a:ext cx="8305800" cy="2862322"/>
          </a:xfrm>
          <a:prstGeom prst="rect">
            <a:avLst/>
          </a:prstGeom>
        </p:spPr>
        <p:txBody>
          <a:bodyPr wrap="square">
            <a:spAutoFit/>
          </a:bodyPr>
          <a:lstStyle/>
          <a:p>
            <a:pPr algn="just">
              <a:lnSpc>
                <a:spcPct val="150000"/>
              </a:lnSpc>
            </a:pPr>
            <a:r>
              <a:rPr lang="en-US" sz="2400" dirty="0" smtClean="0"/>
              <a:t>paper using the technology to execute some major issues of insecurity in the country, ICT is a very wide umbrella that includes any communication device which encompasses radio, phones, computer, satellite, networking, location and any other internet application such as video conferencing </a:t>
            </a:r>
            <a:endParaRPr lang="en-US" sz="2400" dirty="0"/>
          </a:p>
        </p:txBody>
      </p:sp>
      <p:sp>
        <p:nvSpPr>
          <p:cNvPr id="4" name="Slide Number Placeholder 3"/>
          <p:cNvSpPr>
            <a:spLocks noGrp="1"/>
          </p:cNvSpPr>
          <p:nvPr>
            <p:ph type="sldNum" sz="quarter" idx="12"/>
          </p:nvPr>
        </p:nvSpPr>
        <p:spPr/>
        <p:txBody>
          <a:bodyPr/>
          <a:lstStyle/>
          <a:p>
            <a:fld id="{BC136F81-0A4F-4F74-BCBE-EAE4E780B8CF}"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676400"/>
            <a:ext cx="8305800" cy="2971800"/>
          </a:xfrm>
          <a:prstGeom prst="rect">
            <a:avLst/>
          </a:prstGeom>
        </p:spPr>
        <p:txBody>
          <a:bodyPr>
            <a:noAutofit/>
          </a:bodyPr>
          <a:lstStyle/>
          <a:p>
            <a:pPr algn="ctr">
              <a:lnSpc>
                <a:spcPct val="200000"/>
              </a:lnSpc>
              <a:spcBef>
                <a:spcPct val="0"/>
              </a:spcBef>
            </a:pPr>
            <a:r>
              <a:rPr kumimoji="0" lang="en-US" sz="3200" b="0" i="0" u="none" strike="noStrike" kern="1200" cap="none" spc="300" normalizeH="0" baseline="0" noProof="0" dirty="0" smtClean="0">
                <a:ln>
                  <a:noFill/>
                </a:ln>
                <a:solidFill>
                  <a:schemeClr val="tx1"/>
                </a:solidFill>
                <a:effectLst/>
                <a:uLnTx/>
                <a:uFillTx/>
                <a:ea typeface="+mj-ea"/>
                <a:cs typeface="+mj-cs"/>
              </a:rPr>
              <a:t>WHAT ARE</a:t>
            </a:r>
          </a:p>
          <a:p>
            <a:pPr algn="ctr">
              <a:lnSpc>
                <a:spcPct val="200000"/>
              </a:lnSpc>
              <a:spcBef>
                <a:spcPct val="0"/>
              </a:spcBef>
            </a:pPr>
            <a:r>
              <a:rPr lang="en-US" sz="3200" b="1" dirty="0" smtClean="0">
                <a:solidFill>
                  <a:srgbClr val="FF0000"/>
                </a:solidFill>
              </a:rPr>
              <a:t>THE ROLE OF ICT IN COMBATING CORRUPTION IN NIGERIA</a:t>
            </a:r>
            <a:r>
              <a:rPr kumimoji="0" lang="en-US" sz="3200" b="1" i="0" u="none" strike="noStrike" kern="1200" cap="none" spc="300" normalizeH="0" baseline="0" noProof="0" dirty="0" smtClean="0">
                <a:ln>
                  <a:noFill/>
                </a:ln>
                <a:solidFill>
                  <a:srgbClr val="FF0000"/>
                </a:solidFill>
                <a:effectLst/>
                <a:uLnTx/>
                <a:uFillTx/>
                <a:ea typeface="+mj-ea"/>
                <a:cs typeface="+mj-cs"/>
              </a:rPr>
              <a:t>?</a:t>
            </a:r>
            <a:endParaRPr kumimoji="0" lang="en-US" sz="3200" b="1" i="0" u="none" strike="noStrike" kern="1200" cap="none" spc="0" normalizeH="0" baseline="0" noProof="0" dirty="0">
              <a:ln>
                <a:noFill/>
              </a:ln>
              <a:solidFill>
                <a:srgbClr val="FF0000"/>
              </a:solidFill>
              <a:effectLst/>
              <a:uLnTx/>
              <a:uFillTx/>
              <a:ea typeface="+mj-ea"/>
              <a:cs typeface="+mj-cs"/>
            </a:endParaRPr>
          </a:p>
        </p:txBody>
      </p:sp>
      <p:sp>
        <p:nvSpPr>
          <p:cNvPr id="4" name="Slide Number Placeholder 3"/>
          <p:cNvSpPr>
            <a:spLocks noGrp="1"/>
          </p:cNvSpPr>
          <p:nvPr>
            <p:ph type="sldNum" sz="quarter" idx="12"/>
          </p:nvPr>
        </p:nvSpPr>
        <p:spPr/>
        <p:txBody>
          <a:bodyPr/>
          <a:lstStyle/>
          <a:p>
            <a:fld id="{BC136F81-0A4F-4F74-BCBE-EAE4E780B8CF}"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828800"/>
            <a:ext cx="8305800" cy="2308324"/>
          </a:xfrm>
          <a:prstGeom prst="rect">
            <a:avLst/>
          </a:prstGeom>
        </p:spPr>
        <p:txBody>
          <a:bodyPr wrap="square">
            <a:spAutoFit/>
          </a:bodyPr>
          <a:lstStyle/>
          <a:p>
            <a:pPr algn="just">
              <a:lnSpc>
                <a:spcPct val="150000"/>
              </a:lnSpc>
            </a:pPr>
            <a:r>
              <a:rPr lang="en-US" sz="2400" dirty="0" smtClean="0"/>
              <a:t>Information </a:t>
            </a:r>
            <a:r>
              <a:rPr lang="en-US" sz="2400" dirty="0"/>
              <a:t>and Communication Technologies (ICTs) have changed the process </a:t>
            </a:r>
            <a:r>
              <a:rPr lang="en-US" sz="2400" dirty="0" smtClean="0"/>
              <a:t>of governance </a:t>
            </a:r>
            <a:r>
              <a:rPr lang="en-US" sz="2400" dirty="0"/>
              <a:t>in Nigeria. To manage government affairs for the benefits of citizens</a:t>
            </a:r>
            <a:r>
              <a:rPr lang="en-US" sz="2400" dirty="0" smtClean="0"/>
              <a:t>, governments </a:t>
            </a:r>
            <a:r>
              <a:rPr lang="en-US" sz="2400" dirty="0"/>
              <a:t>have adopted e-governance technologies in service delivery. </a:t>
            </a:r>
            <a:endParaRPr lang="en-US" sz="2400" b="1" dirty="0">
              <a:solidFill>
                <a:schemeClr val="accent6">
                  <a:lumMod val="50000"/>
                </a:schemeClr>
              </a:solidFill>
              <a:latin typeface="Century" pitchFamily="18" charset="0"/>
            </a:endParaRPr>
          </a:p>
        </p:txBody>
      </p:sp>
      <p:sp>
        <p:nvSpPr>
          <p:cNvPr id="4" name="Slide Number Placeholder 3"/>
          <p:cNvSpPr>
            <a:spLocks noGrp="1"/>
          </p:cNvSpPr>
          <p:nvPr>
            <p:ph type="sldNum" sz="quarter" idx="12"/>
          </p:nvPr>
        </p:nvSpPr>
        <p:spPr/>
        <p:txBody>
          <a:bodyPr/>
          <a:lstStyle/>
          <a:p>
            <a:fld id="{BC136F81-0A4F-4F74-BCBE-EAE4E780B8CF}" type="slidenum">
              <a:rPr lang="en-US" smtClean="0"/>
              <a:pPr/>
              <a:t>14</a:t>
            </a:fld>
            <a:endParaRPr lang="en-US"/>
          </a:p>
        </p:txBody>
      </p:sp>
    </p:spTree>
    <p:extLst>
      <p:ext uri="{BB962C8B-B14F-4D97-AF65-F5344CB8AC3E}">
        <p14:creationId xmlns:p14="http://schemas.microsoft.com/office/powerpoint/2010/main" xmlns="" val="496166829"/>
      </p:ext>
    </p:extLst>
  </p:cSld>
  <p:clrMapOvr>
    <a:masterClrMapping/>
  </p:clrMapOvr>
  <mc:AlternateContent xmlns:mc="http://schemas.openxmlformats.org/markup-compatibility/2006">
    <mc:Choice xmlns:p14="http://schemas.microsoft.com/office/powerpoint/2010/main" xmlns="" Requires="p14">
      <p:transition p14:dur="0" advClick="0" advTm="1000"/>
    </mc:Choice>
    <mc:Fallback>
      <p:transition advClick="0" advTm="100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685800"/>
            <a:ext cx="8686800" cy="3970318"/>
          </a:xfrm>
          <a:prstGeom prst="rect">
            <a:avLst/>
          </a:prstGeom>
        </p:spPr>
        <p:txBody>
          <a:bodyPr wrap="square">
            <a:spAutoFit/>
          </a:bodyPr>
          <a:lstStyle/>
          <a:p>
            <a:pPr algn="ctr">
              <a:lnSpc>
                <a:spcPct val="150000"/>
              </a:lnSpc>
            </a:pPr>
            <a:r>
              <a:rPr lang="en-US" sz="2400" dirty="0" smtClean="0"/>
              <a:t>Thus,</a:t>
            </a:r>
          </a:p>
          <a:p>
            <a:pPr algn="ctr">
              <a:lnSpc>
                <a:spcPct val="150000"/>
              </a:lnSpc>
            </a:pPr>
            <a:r>
              <a:rPr lang="en-US" sz="2400" b="1" dirty="0" smtClean="0"/>
              <a:t>What Is E-governance? </a:t>
            </a:r>
          </a:p>
          <a:p>
            <a:pPr algn="just">
              <a:lnSpc>
                <a:spcPct val="150000"/>
              </a:lnSpc>
            </a:pPr>
            <a:r>
              <a:rPr lang="en-US" sz="2400" b="1" i="1" dirty="0" smtClean="0">
                <a:solidFill>
                  <a:schemeClr val="accent6">
                    <a:lumMod val="50000"/>
                  </a:schemeClr>
                </a:solidFill>
              </a:rPr>
              <a:t>E-governance has been described as the use of information technologies (such as the Internet, the World Wide Web, and mobile computing) by government agencies that can transform their relationship with citizens, businesses, different areas of government, and other governments. </a:t>
            </a:r>
            <a:endParaRPr lang="en-US" sz="2400" b="1" dirty="0">
              <a:solidFill>
                <a:schemeClr val="accent6">
                  <a:lumMod val="50000"/>
                </a:schemeClr>
              </a:solidFill>
              <a:latin typeface="Century" pitchFamily="18" charset="0"/>
            </a:endParaRPr>
          </a:p>
        </p:txBody>
      </p:sp>
      <p:sp>
        <p:nvSpPr>
          <p:cNvPr id="4" name="Slide Number Placeholder 3"/>
          <p:cNvSpPr>
            <a:spLocks noGrp="1"/>
          </p:cNvSpPr>
          <p:nvPr>
            <p:ph type="sldNum" sz="quarter" idx="12"/>
          </p:nvPr>
        </p:nvSpPr>
        <p:spPr/>
        <p:txBody>
          <a:bodyPr/>
          <a:lstStyle/>
          <a:p>
            <a:fld id="{BC136F81-0A4F-4F74-BCBE-EAE4E780B8CF}" type="slidenum">
              <a:rPr lang="en-US" smtClean="0"/>
              <a:pPr/>
              <a:t>15</a:t>
            </a:fld>
            <a:endParaRPr lang="en-US"/>
          </a:p>
        </p:txBody>
      </p:sp>
    </p:spTree>
    <p:extLst>
      <p:ext uri="{BB962C8B-B14F-4D97-AF65-F5344CB8AC3E}">
        <p14:creationId xmlns:p14="http://schemas.microsoft.com/office/powerpoint/2010/main" xmlns="" val="496166829"/>
      </p:ext>
    </p:extLst>
  </p:cSld>
  <p:clrMapOvr>
    <a:masterClrMapping/>
  </p:clrMapOvr>
  <mc:AlternateContent xmlns:mc="http://schemas.openxmlformats.org/markup-compatibility/2006">
    <mc:Choice xmlns:p14="http://schemas.microsoft.com/office/powerpoint/2010/main" xmlns="" Requires="p14">
      <p:transition p14:dur="0" advClick="0" advTm="1000"/>
    </mc:Choice>
    <mc:Fallback>
      <p:transition advClick="0" advTm="100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600200"/>
            <a:ext cx="8534400" cy="3785652"/>
          </a:xfrm>
          <a:prstGeom prst="rect">
            <a:avLst/>
          </a:prstGeom>
        </p:spPr>
        <p:txBody>
          <a:bodyPr wrap="square">
            <a:spAutoFit/>
          </a:bodyPr>
          <a:lstStyle/>
          <a:p>
            <a:pPr>
              <a:lnSpc>
                <a:spcPct val="150000"/>
              </a:lnSpc>
              <a:spcAft>
                <a:spcPts val="2400"/>
              </a:spcAft>
            </a:pPr>
            <a:r>
              <a:rPr lang="en-US" sz="2400" dirty="0" smtClean="0"/>
              <a:t>Examples of such applied in Nigeria includes: </a:t>
            </a:r>
          </a:p>
          <a:p>
            <a:pPr marL="465138" indent="-465138">
              <a:lnSpc>
                <a:spcPct val="150000"/>
              </a:lnSpc>
              <a:spcAft>
                <a:spcPts val="2400"/>
              </a:spcAft>
              <a:buFont typeface="Wingdings" pitchFamily="2" charset="2"/>
              <a:buChar char="v"/>
            </a:pPr>
            <a:r>
              <a:rPr lang="en-US" sz="2400" dirty="0" smtClean="0"/>
              <a:t>Introduction of Banking Verification Number (BVN) </a:t>
            </a:r>
          </a:p>
          <a:p>
            <a:pPr marL="465138" indent="-465138">
              <a:lnSpc>
                <a:spcPct val="150000"/>
              </a:lnSpc>
              <a:spcAft>
                <a:spcPts val="2400"/>
              </a:spcAft>
              <a:buFont typeface="Wingdings" pitchFamily="2" charset="2"/>
              <a:buChar char="v"/>
            </a:pPr>
            <a:r>
              <a:rPr lang="en-US" sz="2400" dirty="0" smtClean="0"/>
              <a:t>Introduction of a single Federal government account known as TSA (Treasury Single Account) </a:t>
            </a:r>
          </a:p>
          <a:p>
            <a:pPr marL="465138" indent="-465138">
              <a:lnSpc>
                <a:spcPct val="150000"/>
              </a:lnSpc>
              <a:spcAft>
                <a:spcPts val="2400"/>
              </a:spcAft>
              <a:buFont typeface="Wingdings" pitchFamily="2" charset="2"/>
              <a:buChar char="v"/>
            </a:pPr>
            <a:r>
              <a:rPr lang="en-US" sz="2400" dirty="0" smtClean="0"/>
              <a:t>New Unified Banking Account Number (NUBAN) </a:t>
            </a:r>
            <a:endParaRPr lang="en-US" sz="2400" dirty="0"/>
          </a:p>
        </p:txBody>
      </p:sp>
      <p:sp>
        <p:nvSpPr>
          <p:cNvPr id="4" name="Slide Number Placeholder 3"/>
          <p:cNvSpPr>
            <a:spLocks noGrp="1"/>
          </p:cNvSpPr>
          <p:nvPr>
            <p:ph type="sldNum" sz="quarter" idx="12"/>
          </p:nvPr>
        </p:nvSpPr>
        <p:spPr/>
        <p:txBody>
          <a:bodyPr/>
          <a:lstStyle/>
          <a:p>
            <a:fld id="{BC136F81-0A4F-4F74-BCBE-EAE4E780B8CF}"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676400"/>
            <a:ext cx="8305800" cy="2971800"/>
          </a:xfrm>
          <a:prstGeom prst="rect">
            <a:avLst/>
          </a:prstGeom>
        </p:spPr>
        <p:txBody>
          <a:bodyPr>
            <a:noAutofit/>
          </a:bodyPr>
          <a:lstStyle/>
          <a:p>
            <a:pPr algn="ctr">
              <a:lnSpc>
                <a:spcPct val="200000"/>
              </a:lnSpc>
              <a:spcBef>
                <a:spcPct val="0"/>
              </a:spcBef>
            </a:pPr>
            <a:r>
              <a:rPr kumimoji="0" lang="en-US" sz="3200" b="0" i="0" u="none" strike="noStrike" kern="1200" cap="none" spc="300" normalizeH="0" baseline="0" noProof="0" dirty="0" smtClean="0">
                <a:ln>
                  <a:noFill/>
                </a:ln>
                <a:solidFill>
                  <a:schemeClr val="tx1"/>
                </a:solidFill>
                <a:effectLst/>
                <a:uLnTx/>
                <a:uFillTx/>
                <a:ea typeface="+mj-ea"/>
                <a:cs typeface="+mj-cs"/>
              </a:rPr>
              <a:t>WHAT ARE</a:t>
            </a:r>
          </a:p>
          <a:p>
            <a:pPr algn="ctr">
              <a:lnSpc>
                <a:spcPct val="200000"/>
              </a:lnSpc>
              <a:spcBef>
                <a:spcPct val="0"/>
              </a:spcBef>
            </a:pPr>
            <a:r>
              <a:rPr lang="en-US" sz="3200" b="1" dirty="0" smtClean="0">
                <a:solidFill>
                  <a:srgbClr val="FF0000"/>
                </a:solidFill>
              </a:rPr>
              <a:t>THE ROLE OF ICT IN COMBATING INSECURITY IN NIGERIA</a:t>
            </a:r>
            <a:r>
              <a:rPr kumimoji="0" lang="en-US" sz="3200" b="1" i="0" u="none" strike="noStrike" kern="1200" cap="none" spc="300" normalizeH="0" baseline="0" noProof="0" dirty="0" smtClean="0">
                <a:ln>
                  <a:noFill/>
                </a:ln>
                <a:solidFill>
                  <a:srgbClr val="FF0000"/>
                </a:solidFill>
                <a:effectLst/>
                <a:uLnTx/>
                <a:uFillTx/>
                <a:ea typeface="+mj-ea"/>
                <a:cs typeface="+mj-cs"/>
              </a:rPr>
              <a:t>?</a:t>
            </a:r>
            <a:endParaRPr kumimoji="0" lang="en-US" sz="3200" b="1" i="0" u="none" strike="noStrike" kern="1200" cap="none" spc="0" normalizeH="0" baseline="0" noProof="0" dirty="0">
              <a:ln>
                <a:noFill/>
              </a:ln>
              <a:solidFill>
                <a:srgbClr val="FF0000"/>
              </a:solidFill>
              <a:effectLst/>
              <a:uLnTx/>
              <a:uFillTx/>
              <a:ea typeface="+mj-ea"/>
              <a:cs typeface="+mj-cs"/>
            </a:endParaRPr>
          </a:p>
        </p:txBody>
      </p:sp>
      <p:sp>
        <p:nvSpPr>
          <p:cNvPr id="4" name="Slide Number Placeholder 3"/>
          <p:cNvSpPr>
            <a:spLocks noGrp="1"/>
          </p:cNvSpPr>
          <p:nvPr>
            <p:ph type="sldNum" sz="quarter" idx="12"/>
          </p:nvPr>
        </p:nvSpPr>
        <p:spPr/>
        <p:txBody>
          <a:bodyPr/>
          <a:lstStyle/>
          <a:p>
            <a:fld id="{BC136F81-0A4F-4F74-BCBE-EAE4E780B8CF}"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219200"/>
            <a:ext cx="8534400" cy="3970318"/>
          </a:xfrm>
          <a:prstGeom prst="rect">
            <a:avLst/>
          </a:prstGeom>
          <a:noFill/>
        </p:spPr>
        <p:txBody>
          <a:bodyPr wrap="square" rtlCol="0">
            <a:spAutoFit/>
          </a:bodyPr>
          <a:lstStyle/>
          <a:p>
            <a:pPr algn="just">
              <a:lnSpc>
                <a:spcPct val="150000"/>
              </a:lnSpc>
            </a:pPr>
            <a:r>
              <a:rPr lang="en-US" sz="2400" dirty="0" smtClean="0"/>
              <a:t>Reports over the years show alarming increase in levels of crime and </a:t>
            </a:r>
            <a:r>
              <a:rPr lang="en-US" sz="2400" dirty="0" err="1" smtClean="0"/>
              <a:t>Boko</a:t>
            </a:r>
            <a:r>
              <a:rPr lang="en-US" sz="2400" dirty="0" smtClean="0"/>
              <a:t> </a:t>
            </a:r>
            <a:r>
              <a:rPr lang="en-US" sz="2400" dirty="0" err="1" smtClean="0"/>
              <a:t>Haram</a:t>
            </a:r>
            <a:r>
              <a:rPr lang="en-US" sz="2400" dirty="0" smtClean="0"/>
              <a:t> terrorist attack especially in the North-East Nigeria. Unfortunately, this situation is spreading across the other African countries, with countries such as Cameroun, Chad and Niger has now recording disquieting increases in crime levels and attack of </a:t>
            </a:r>
            <a:r>
              <a:rPr lang="en-US" sz="2400" dirty="0" err="1" smtClean="0"/>
              <a:t>Boko</a:t>
            </a:r>
            <a:r>
              <a:rPr lang="en-US" sz="2400" dirty="0" smtClean="0"/>
              <a:t> </a:t>
            </a:r>
            <a:r>
              <a:rPr lang="en-US" sz="2400" dirty="0" err="1" smtClean="0"/>
              <a:t>Haram</a:t>
            </a:r>
            <a:r>
              <a:rPr lang="en-US" sz="2400" dirty="0" smtClean="0"/>
              <a:t>, as </a:t>
            </a:r>
            <a:r>
              <a:rPr lang="en-US" sz="2400" dirty="0" err="1" smtClean="0"/>
              <a:t>Boko</a:t>
            </a:r>
            <a:r>
              <a:rPr lang="en-US" sz="2400" dirty="0" smtClean="0"/>
              <a:t>  </a:t>
            </a:r>
            <a:r>
              <a:rPr lang="en-US" sz="2400" dirty="0" err="1" smtClean="0"/>
              <a:t>Haram</a:t>
            </a:r>
            <a:r>
              <a:rPr lang="en-US" sz="2400" dirty="0" smtClean="0"/>
              <a:t> Attacks Killed Over 1,000 Civilians as at 2015. </a:t>
            </a:r>
            <a:r>
              <a:rPr lang="en-US" sz="2400" b="1" dirty="0" smtClean="0"/>
              <a:t> </a:t>
            </a:r>
            <a:endParaRPr lang="en-US" sz="2000" kern="0" dirty="0">
              <a:latin typeface="Century" pitchFamily="18" charset="0"/>
            </a:endParaRPr>
          </a:p>
        </p:txBody>
      </p:sp>
      <p:sp>
        <p:nvSpPr>
          <p:cNvPr id="4" name="Slide Number Placeholder 3"/>
          <p:cNvSpPr>
            <a:spLocks noGrp="1"/>
          </p:cNvSpPr>
          <p:nvPr>
            <p:ph type="sldNum" sz="quarter" idx="12"/>
          </p:nvPr>
        </p:nvSpPr>
        <p:spPr/>
        <p:txBody>
          <a:bodyPr/>
          <a:lstStyle/>
          <a:p>
            <a:fld id="{BC136F81-0A4F-4F74-BCBE-EAE4E780B8CF}" type="slidenum">
              <a:rPr lang="en-US" smtClean="0"/>
              <a:pPr/>
              <a:t>18</a:t>
            </a:fld>
            <a:endParaRPr lang="en-US"/>
          </a:p>
        </p:txBody>
      </p:sp>
    </p:spTree>
    <p:extLst>
      <p:ext uri="{BB962C8B-B14F-4D97-AF65-F5344CB8AC3E}">
        <p14:creationId xmlns:p14="http://schemas.microsoft.com/office/powerpoint/2010/main" xmlns="" val="177748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mph" presetSubtype="0" fill="hold" grpId="0" nodeType="clickEffect">
                                  <p:stCondLst>
                                    <p:cond delay="0"/>
                                  </p:stCondLst>
                                  <p:childTnLst>
                                    <p:anim calcmode="discrete" valueType="str">
                                      <p:cBhvr override="childStyle">
                                        <p:cTn id="6" dur="2000" fill="hold"/>
                                        <p:tgtEl>
                                          <p:spTgt spid="3"/>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2209800"/>
            <a:ext cx="6781800" cy="2677656"/>
          </a:xfrm>
          <a:prstGeom prst="rect">
            <a:avLst/>
          </a:prstGeom>
        </p:spPr>
        <p:txBody>
          <a:bodyPr wrap="square">
            <a:spAutoFit/>
          </a:bodyPr>
          <a:lstStyle/>
          <a:p>
            <a:pPr algn="ctr">
              <a:lnSpc>
                <a:spcPct val="200000"/>
              </a:lnSpc>
            </a:pPr>
            <a:r>
              <a:rPr lang="en-US" sz="2800" dirty="0" smtClean="0"/>
              <a:t>In the next preview are some key areas where ICT can be used to combat Insecurity in Nigeria</a:t>
            </a:r>
            <a:endParaRPr lang="en-US" sz="2800" dirty="0"/>
          </a:p>
        </p:txBody>
      </p:sp>
      <p:sp>
        <p:nvSpPr>
          <p:cNvPr id="4" name="Slide Number Placeholder 3"/>
          <p:cNvSpPr>
            <a:spLocks noGrp="1"/>
          </p:cNvSpPr>
          <p:nvPr>
            <p:ph type="sldNum" sz="quarter" idx="12"/>
          </p:nvPr>
        </p:nvSpPr>
        <p:spPr/>
        <p:txBody>
          <a:bodyPr/>
          <a:lstStyle/>
          <a:p>
            <a:fld id="{BC136F81-0A4F-4F74-BCBE-EAE4E780B8CF}"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2438400"/>
            <a:ext cx="2133600" cy="1143000"/>
          </a:xfrm>
        </p:spPr>
        <p:txBody>
          <a:bodyPr/>
          <a:lstStyle/>
          <a:p>
            <a:r>
              <a:rPr lang="en-US" dirty="0" smtClean="0">
                <a:solidFill>
                  <a:srgbClr val="FF0000"/>
                </a:solidFill>
              </a:rPr>
              <a:t>Present</a:t>
            </a:r>
            <a:endParaRPr lang="en-US" dirty="0">
              <a:solidFill>
                <a:srgbClr val="FF0000"/>
              </a:solidFill>
            </a:endParaRPr>
          </a:p>
        </p:txBody>
      </p:sp>
      <p:sp>
        <p:nvSpPr>
          <p:cNvPr id="3" name="Slide Number Placeholder 2"/>
          <p:cNvSpPr>
            <a:spLocks noGrp="1"/>
          </p:cNvSpPr>
          <p:nvPr>
            <p:ph type="sldNum" sz="quarter" idx="12"/>
          </p:nvPr>
        </p:nvSpPr>
        <p:spPr/>
        <p:txBody>
          <a:bodyPr/>
          <a:lstStyle/>
          <a:p>
            <a:fld id="{BC136F81-0A4F-4F74-BCBE-EAE4E780B8CF}"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990600"/>
            <a:ext cx="7772400" cy="5186676"/>
          </a:xfrm>
          <a:prstGeom prst="rect">
            <a:avLst/>
          </a:prstGeom>
        </p:spPr>
        <p:txBody>
          <a:bodyPr wrap="square">
            <a:spAutoFit/>
          </a:bodyPr>
          <a:lstStyle/>
          <a:p>
            <a:pPr marL="914400" indent="-914400">
              <a:lnSpc>
                <a:spcPct val="150000"/>
              </a:lnSpc>
              <a:buFont typeface="Wingdings" pitchFamily="2" charset="2"/>
              <a:buChar char="q"/>
            </a:pPr>
            <a:r>
              <a:rPr lang="en-US" sz="3200" dirty="0" smtClean="0"/>
              <a:t>Close Circuit Television (CCTV)</a:t>
            </a:r>
          </a:p>
          <a:p>
            <a:pPr marL="914400" indent="-914400">
              <a:lnSpc>
                <a:spcPct val="150000"/>
              </a:lnSpc>
              <a:buFont typeface="Wingdings" pitchFamily="2" charset="2"/>
              <a:buChar char="q"/>
            </a:pPr>
            <a:r>
              <a:rPr lang="en-US" sz="3200" dirty="0" smtClean="0"/>
              <a:t>Online Vehicle Registration</a:t>
            </a:r>
          </a:p>
          <a:p>
            <a:pPr marL="914400" indent="-914400">
              <a:lnSpc>
                <a:spcPct val="150000"/>
              </a:lnSpc>
              <a:buFont typeface="Wingdings" pitchFamily="2" charset="2"/>
              <a:buChar char="q"/>
            </a:pPr>
            <a:r>
              <a:rPr lang="en-US" sz="3200" dirty="0" smtClean="0"/>
              <a:t>GPS  Driver’s License and Tracker</a:t>
            </a:r>
          </a:p>
          <a:p>
            <a:pPr marL="914400" indent="-914400">
              <a:lnSpc>
                <a:spcPct val="150000"/>
              </a:lnSpc>
              <a:buFont typeface="Wingdings" pitchFamily="2" charset="2"/>
              <a:buChar char="q"/>
            </a:pPr>
            <a:r>
              <a:rPr lang="en-US" sz="3200" dirty="0" smtClean="0"/>
              <a:t>SIM Registration</a:t>
            </a:r>
          </a:p>
          <a:p>
            <a:pPr marL="914400" indent="-914400">
              <a:lnSpc>
                <a:spcPct val="150000"/>
              </a:lnSpc>
              <a:buFont typeface="Wingdings" pitchFamily="2" charset="2"/>
              <a:buChar char="q"/>
            </a:pPr>
            <a:r>
              <a:rPr lang="en-US" sz="3200" dirty="0" smtClean="0"/>
              <a:t>Explosive Device Detector</a:t>
            </a:r>
          </a:p>
          <a:p>
            <a:pPr marL="914400" indent="-914400">
              <a:lnSpc>
                <a:spcPct val="150000"/>
              </a:lnSpc>
              <a:buFont typeface="Wingdings" pitchFamily="2" charset="2"/>
              <a:buChar char="q"/>
            </a:pPr>
            <a:r>
              <a:rPr lang="en-US" sz="3200" dirty="0" smtClean="0"/>
              <a:t>Unmanned Aerial Vehicle (UAV)</a:t>
            </a:r>
          </a:p>
          <a:p>
            <a:pPr marL="914400" indent="-914400">
              <a:lnSpc>
                <a:spcPct val="150000"/>
              </a:lnSpc>
              <a:buFont typeface="Wingdings" pitchFamily="2" charset="2"/>
              <a:buChar char="q"/>
            </a:pPr>
            <a:r>
              <a:rPr lang="en-US" sz="3200" dirty="0" smtClean="0"/>
              <a:t>Pipeline Break Detention System </a:t>
            </a:r>
            <a:endParaRPr lang="en-US" dirty="0"/>
          </a:p>
        </p:txBody>
      </p:sp>
      <p:sp>
        <p:nvSpPr>
          <p:cNvPr id="3" name="Slide Number Placeholder 2"/>
          <p:cNvSpPr>
            <a:spLocks noGrp="1"/>
          </p:cNvSpPr>
          <p:nvPr>
            <p:ph type="sldNum" sz="quarter" idx="12"/>
          </p:nvPr>
        </p:nvSpPr>
        <p:spPr/>
        <p:txBody>
          <a:bodyPr/>
          <a:lstStyle/>
          <a:p>
            <a:fld id="{BC136F81-0A4F-4F74-BCBE-EAE4E780B8CF}"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85800"/>
            <a:ext cx="8593394" cy="5632311"/>
          </a:xfrm>
          <a:prstGeom prst="rect">
            <a:avLst/>
          </a:prstGeom>
        </p:spPr>
        <p:txBody>
          <a:bodyPr wrap="square">
            <a:spAutoFit/>
          </a:bodyPr>
          <a:lstStyle/>
          <a:p>
            <a:pPr algn="just"/>
            <a:r>
              <a:rPr lang="en-US" sz="3600" b="1" dirty="0" smtClean="0"/>
              <a:t>CONCLUSION</a:t>
            </a:r>
            <a:r>
              <a:rPr lang="en-US" b="1" dirty="0" smtClean="0"/>
              <a:t/>
            </a:r>
            <a:br>
              <a:rPr lang="en-US" b="1" dirty="0" smtClean="0"/>
            </a:br>
            <a:r>
              <a:rPr lang="en-US" dirty="0" smtClean="0"/>
              <a:t>Today Information </a:t>
            </a:r>
            <a:r>
              <a:rPr lang="en-US" dirty="0"/>
              <a:t>and communication management technology has become part of our day to day activities across the world. Multimedia services such as video, text, images and audio files. Like corruption, insecurity is a global menace that can only be tackled effectively and brought to the barest minimum given to what degree the government and people deploy technological tools at their disposal. </a:t>
            </a:r>
            <a:br>
              <a:rPr lang="en-US" dirty="0"/>
            </a:br>
            <a:r>
              <a:rPr lang="en-US" dirty="0"/>
              <a:t>When it comes to insecurity, technology is one of the platforms that cannot be ignored, as it puts a lot of tools and instruments at our disposal in tackling, improving vigilance of all of us. As the saying goes, “security is every ones concern and business</a:t>
            </a:r>
            <a:r>
              <a:rPr lang="en-US" dirty="0" smtClean="0"/>
              <a:t>? ”</a:t>
            </a:r>
            <a:r>
              <a:rPr lang="en-US" dirty="0"/>
              <a:t>ICMT is a great tool in managing, detection and identification of citizenry biometrics, interactions, communication, movement, education and so on. Peculiarity of our nation, a country that has a lot of </a:t>
            </a:r>
            <a:r>
              <a:rPr lang="en-US" dirty="0" smtClean="0"/>
              <a:t>issues( </a:t>
            </a:r>
            <a:r>
              <a:rPr lang="en-US" dirty="0" err="1" smtClean="0"/>
              <a:t>i.e</a:t>
            </a:r>
            <a:r>
              <a:rPr lang="en-US" dirty="0" smtClean="0"/>
              <a:t> Ill-gotten </a:t>
            </a:r>
            <a:r>
              <a:rPr lang="en-US" dirty="0"/>
              <a:t>wealth flaunt in the face of the impoverished, illiteracy, corruption, unemployment, injustice </a:t>
            </a:r>
            <a:r>
              <a:rPr lang="en-US" dirty="0" err="1" smtClean="0"/>
              <a:t>e.t.c</a:t>
            </a:r>
            <a:r>
              <a:rPr lang="en-US" dirty="0" smtClean="0"/>
              <a:t>) </a:t>
            </a:r>
            <a:r>
              <a:rPr lang="en-US" dirty="0"/>
              <a:t>so on makes it susceptible to insecurity. Any, and indeed many African countries with any of the above is at risk of increase in the level of violence or crimes e.g. robbery, kidnapping, rape, and even terrorism. The MASSOB, </a:t>
            </a:r>
            <a:r>
              <a:rPr lang="en-US" dirty="0" err="1"/>
              <a:t>Boko</a:t>
            </a:r>
            <a:r>
              <a:rPr lang="en-US" dirty="0"/>
              <a:t> Haram, Kidnappings otherwise known as </a:t>
            </a:r>
            <a:r>
              <a:rPr lang="en-US" b="1" i="1" dirty="0"/>
              <a:t>“</a:t>
            </a:r>
            <a:r>
              <a:rPr lang="en-US" b="1" i="1" dirty="0" err="1"/>
              <a:t>Evansism</a:t>
            </a:r>
            <a:r>
              <a:rPr lang="en-US" b="1" i="1" dirty="0"/>
              <a:t>”, </a:t>
            </a:r>
            <a:r>
              <a:rPr lang="en-US" dirty="0" smtClean="0"/>
              <a:t>cybercrimes, </a:t>
            </a:r>
            <a:r>
              <a:rPr lang="en-US" dirty="0"/>
              <a:t>ritual killings etc. are </a:t>
            </a:r>
            <a:r>
              <a:rPr lang="en-US" dirty="0" smtClean="0"/>
              <a:t>witnesses.</a:t>
            </a:r>
            <a:endParaRPr lang="en-US" dirty="0"/>
          </a:p>
          <a:p>
            <a:pPr algn="just"/>
            <a:r>
              <a:rPr lang="en-US" dirty="0" smtClean="0"/>
              <a:t>The above ICMT </a:t>
            </a:r>
            <a:r>
              <a:rPr lang="en-US" dirty="0"/>
              <a:t>tools can be used to enhanced security </a:t>
            </a:r>
            <a:r>
              <a:rPr lang="en-US" dirty="0" smtClean="0"/>
              <a:t>and </a:t>
            </a:r>
            <a:r>
              <a:rPr lang="en-US" dirty="0" err="1" smtClean="0"/>
              <a:t>combate</a:t>
            </a:r>
            <a:r>
              <a:rPr lang="en-US" dirty="0" smtClean="0"/>
              <a:t> corruption if effective put in place with the world standard</a:t>
            </a:r>
            <a:endParaRPr lang="en-US" dirty="0"/>
          </a:p>
        </p:txBody>
      </p:sp>
      <p:sp>
        <p:nvSpPr>
          <p:cNvPr id="3" name="Slide Number Placeholder 2"/>
          <p:cNvSpPr>
            <a:spLocks noGrp="1"/>
          </p:cNvSpPr>
          <p:nvPr>
            <p:ph type="sldNum" sz="quarter" idx="12"/>
          </p:nvPr>
        </p:nvSpPr>
        <p:spPr/>
        <p:txBody>
          <a:bodyPr/>
          <a:lstStyle/>
          <a:p>
            <a:fld id="{BC136F81-0A4F-4F74-BCBE-EAE4E780B8CF}" type="slidenum">
              <a:rPr lang="en-US" smtClean="0"/>
              <a:pPr/>
              <a:t>21</a:t>
            </a:fld>
            <a:endParaRPr lang="en-US"/>
          </a:p>
        </p:txBody>
      </p:sp>
    </p:spTree>
    <p:extLst>
      <p:ext uri="{BB962C8B-B14F-4D97-AF65-F5344CB8AC3E}">
        <p14:creationId xmlns:p14="http://schemas.microsoft.com/office/powerpoint/2010/main" xmlns="" val="904217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33800" y="990600"/>
            <a:ext cx="1254955" cy="523220"/>
          </a:xfrm>
          <a:prstGeom prst="rect">
            <a:avLst/>
          </a:prstGeom>
        </p:spPr>
        <p:txBody>
          <a:bodyPr wrap="square">
            <a:spAutoFit/>
          </a:bodyPr>
          <a:lstStyle/>
          <a:p>
            <a:pPr algn="ctr"/>
            <a:r>
              <a:rPr lang="en-US" sz="2800" b="1" dirty="0" smtClean="0"/>
              <a:t>AIMS</a:t>
            </a:r>
            <a:endParaRPr lang="en-US" sz="2800" b="1" dirty="0"/>
          </a:p>
        </p:txBody>
      </p:sp>
      <p:sp>
        <p:nvSpPr>
          <p:cNvPr id="3" name="Rectangle 2"/>
          <p:cNvSpPr/>
          <p:nvPr/>
        </p:nvSpPr>
        <p:spPr>
          <a:xfrm>
            <a:off x="381000" y="1524000"/>
            <a:ext cx="8382000" cy="4897687"/>
          </a:xfrm>
          <a:prstGeom prst="rect">
            <a:avLst/>
          </a:prstGeom>
        </p:spPr>
        <p:txBody>
          <a:bodyPr wrap="square">
            <a:spAutoFit/>
          </a:bodyPr>
          <a:lstStyle/>
          <a:p>
            <a:pPr marL="465138" lvl="0" indent="-465138" algn="just">
              <a:lnSpc>
                <a:spcPct val="150000"/>
              </a:lnSpc>
              <a:buFont typeface="+mj-lt"/>
              <a:buAutoNum type="arabicPeriod"/>
            </a:pPr>
            <a:r>
              <a:rPr lang="en-US" sz="1400" dirty="0"/>
              <a:t>To serve as the central body of authority for those engaged or about to engage in the field of Applied Information Management</a:t>
            </a:r>
            <a:r>
              <a:rPr lang="en-US" sz="1400" dirty="0" smtClean="0"/>
              <a:t>.</a:t>
            </a:r>
            <a:endParaRPr lang="en-US" sz="1400" dirty="0"/>
          </a:p>
          <a:p>
            <a:pPr marL="465138" lvl="0" indent="-465138" algn="just">
              <a:lnSpc>
                <a:spcPct val="150000"/>
              </a:lnSpc>
              <a:buFont typeface="+mj-lt"/>
              <a:buAutoNum type="arabicPeriod"/>
            </a:pPr>
            <a:r>
              <a:rPr lang="en-US" sz="1400" dirty="0"/>
              <a:t>To maintain a focus on the five principles of AIM: Information analysis, information system, information management, information security and information at law</a:t>
            </a:r>
            <a:r>
              <a:rPr lang="en-US" sz="1400" dirty="0" smtClean="0"/>
              <a:t>.</a:t>
            </a:r>
            <a:endParaRPr lang="en-US" sz="1400" dirty="0"/>
          </a:p>
          <a:p>
            <a:pPr marL="465138" lvl="0" indent="-465138" algn="just">
              <a:lnSpc>
                <a:spcPct val="150000"/>
              </a:lnSpc>
              <a:buFont typeface="+mj-lt"/>
              <a:buAutoNum type="arabicPeriod"/>
            </a:pPr>
            <a:r>
              <a:rPr lang="en-US" sz="1400" dirty="0"/>
              <a:t>To develop and create leadership studies that identifies key aspect of Information technology and Applied Information Management of human resource in public and private services</a:t>
            </a:r>
            <a:r>
              <a:rPr lang="en-US" sz="1400" dirty="0" smtClean="0"/>
              <a:t>.</a:t>
            </a:r>
            <a:r>
              <a:rPr lang="en-US" sz="1400" dirty="0"/>
              <a:t> </a:t>
            </a:r>
          </a:p>
          <a:p>
            <a:pPr marL="465138" lvl="0" indent="-465138" algn="just">
              <a:lnSpc>
                <a:spcPct val="150000"/>
              </a:lnSpc>
              <a:buFont typeface="+mj-lt"/>
              <a:buAutoNum type="arabicPeriod"/>
            </a:pPr>
            <a:r>
              <a:rPr lang="en-US" sz="1400" dirty="0"/>
              <a:t>To provide opportunities for professional growth and development for practitioners and conducting research and investigation on Applied Information Management issues</a:t>
            </a:r>
            <a:r>
              <a:rPr lang="en-US" sz="1400" dirty="0" smtClean="0"/>
              <a:t>.</a:t>
            </a:r>
            <a:endParaRPr lang="en-US" sz="1400" dirty="0"/>
          </a:p>
          <a:p>
            <a:pPr marL="465138" lvl="0" indent="-465138" algn="just">
              <a:lnSpc>
                <a:spcPct val="150000"/>
              </a:lnSpc>
              <a:buFont typeface="+mj-lt"/>
              <a:buAutoNum type="arabicPeriod"/>
            </a:pPr>
            <a:r>
              <a:rPr lang="en-US" sz="1400" dirty="0"/>
              <a:t>To provide Training, development programs and consultations complete with quality information Management practices consistently</a:t>
            </a:r>
            <a:r>
              <a:rPr lang="en-US" sz="1400" dirty="0" smtClean="0"/>
              <a:t>.</a:t>
            </a:r>
            <a:r>
              <a:rPr lang="en-US" sz="1400" dirty="0"/>
              <a:t> </a:t>
            </a:r>
          </a:p>
          <a:p>
            <a:pPr marL="465138" lvl="0" indent="-465138" algn="just">
              <a:lnSpc>
                <a:spcPct val="150000"/>
              </a:lnSpc>
              <a:buFont typeface="+mj-lt"/>
              <a:buAutoNum type="arabicPeriod"/>
            </a:pPr>
            <a:r>
              <a:rPr lang="en-US" sz="1400" dirty="0"/>
              <a:t>To confer the titles </a:t>
            </a:r>
            <a:r>
              <a:rPr lang="en-US" sz="1400" dirty="0" smtClean="0"/>
              <a:t>of  </a:t>
            </a:r>
            <a:r>
              <a:rPr lang="en-US" sz="1400" dirty="0"/>
              <a:t>Member, Certified Member and fellow on its members who possesses and satisfies such qualification(s) and requirements as determined by the council.</a:t>
            </a:r>
          </a:p>
          <a:p>
            <a:pPr marL="465138" lvl="0" indent="-465138" algn="just">
              <a:lnSpc>
                <a:spcPct val="150000"/>
              </a:lnSpc>
              <a:buFont typeface="+mj-lt"/>
              <a:buAutoNum type="arabicPeriod"/>
            </a:pPr>
            <a:r>
              <a:rPr lang="en-US" sz="1400" dirty="0"/>
              <a:t>To confer meritorious award on eminent personalities who have contributed towards the development of Applied Information Management.</a:t>
            </a:r>
          </a:p>
          <a:p>
            <a:pPr marL="465138" lvl="0" indent="-465138" algn="just">
              <a:lnSpc>
                <a:spcPct val="150000"/>
              </a:lnSpc>
              <a:buFont typeface="+mj-lt"/>
              <a:buAutoNum type="arabicPeriod"/>
            </a:pPr>
            <a:r>
              <a:rPr lang="en-US" sz="1400" dirty="0"/>
              <a:t>To develop the research, analytical and reasoning skills of the candidate.</a:t>
            </a:r>
          </a:p>
        </p:txBody>
      </p:sp>
      <p:sp>
        <p:nvSpPr>
          <p:cNvPr id="4" name="Slide Number Placeholder 3"/>
          <p:cNvSpPr>
            <a:spLocks noGrp="1"/>
          </p:cNvSpPr>
          <p:nvPr>
            <p:ph type="sldNum" sz="quarter" idx="12"/>
          </p:nvPr>
        </p:nvSpPr>
        <p:spPr/>
        <p:txBody>
          <a:bodyPr/>
          <a:lstStyle/>
          <a:p>
            <a:fld id="{BC136F81-0A4F-4F74-BCBE-EAE4E780B8CF}" type="slidenum">
              <a:rPr lang="en-US" smtClean="0"/>
              <a:pPr/>
              <a:t>22</a:t>
            </a:fld>
            <a:endParaRPr lang="en-US"/>
          </a:p>
        </p:txBody>
      </p:sp>
    </p:spTree>
    <p:extLst>
      <p:ext uri="{BB962C8B-B14F-4D97-AF65-F5344CB8AC3E}">
        <p14:creationId xmlns:p14="http://schemas.microsoft.com/office/powerpoint/2010/main" xmlns="" val="744611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anim calcmode="lin" valueType="num">
                                      <p:cBhvr>
                                        <p:cTn id="3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anim calcmode="lin" valueType="num">
                                      <p:cBhvr>
                                        <p:cTn id="4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2000"/>
                                        <p:tgtEl>
                                          <p:spTgt spid="3">
                                            <p:txEl>
                                              <p:pRg st="6" end="6"/>
                                            </p:txEl>
                                          </p:spTgt>
                                        </p:tgtEl>
                                      </p:cBhvr>
                                    </p:animEffect>
                                    <p:anim calcmode="lin" valueType="num">
                                      <p:cBhvr>
                                        <p:cTn id="50"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2000"/>
                                        <p:tgtEl>
                                          <p:spTgt spid="3">
                                            <p:txEl>
                                              <p:pRg st="7" end="7"/>
                                            </p:txEl>
                                          </p:spTgt>
                                        </p:tgtEl>
                                      </p:cBhvr>
                                    </p:animEffect>
                                    <p:anim calcmode="lin" valueType="num">
                                      <p:cBhvr>
                                        <p:cTn id="57"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8"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229600" cy="5216813"/>
          </a:xfrm>
          <a:prstGeom prst="rect">
            <a:avLst/>
          </a:prstGeom>
        </p:spPr>
        <p:txBody>
          <a:bodyPr wrap="square">
            <a:spAutoFit/>
          </a:bodyPr>
          <a:lstStyle/>
          <a:p>
            <a:pPr algn="ctr">
              <a:lnSpc>
                <a:spcPct val="150000"/>
              </a:lnSpc>
              <a:spcAft>
                <a:spcPts val="1200"/>
              </a:spcAft>
            </a:pPr>
            <a:r>
              <a:rPr lang="en-US" sz="2800" b="1" dirty="0" smtClean="0"/>
              <a:t>OBJECTIVES:</a:t>
            </a:r>
            <a:endParaRPr lang="en-US" sz="2800" dirty="0"/>
          </a:p>
          <a:p>
            <a:pPr marL="342900" lvl="0" indent="-342900">
              <a:lnSpc>
                <a:spcPct val="150000"/>
              </a:lnSpc>
              <a:spcAft>
                <a:spcPts val="1200"/>
              </a:spcAft>
              <a:buFont typeface="+mj-lt"/>
              <a:buAutoNum type="arabicPeriod"/>
            </a:pPr>
            <a:r>
              <a:rPr lang="en-US" sz="1400" dirty="0"/>
              <a:t>We plan to leverage on the full use of information technology and its resources in our approach to deliver world class training and certification to the Nigerian populace. We made bold to say that none of the existing institute or association has our goal, vision and passion to deploy world class infrastructure for quality human capital development. </a:t>
            </a:r>
          </a:p>
          <a:p>
            <a:pPr marL="342900" lvl="0" indent="-342900">
              <a:lnSpc>
                <a:spcPct val="150000"/>
              </a:lnSpc>
              <a:spcAft>
                <a:spcPts val="1200"/>
              </a:spcAft>
              <a:buFont typeface="+mj-lt"/>
              <a:buAutoNum type="arabicPeriod"/>
            </a:pPr>
            <a:r>
              <a:rPr lang="en-US" sz="1400" dirty="0"/>
              <a:t>Enable the candidate to take responsibility for an operational project, developing it from conception to implementation, quantifying the improvements observed. </a:t>
            </a:r>
          </a:p>
          <a:p>
            <a:pPr marL="342900" lvl="0" indent="-342900">
              <a:lnSpc>
                <a:spcPct val="150000"/>
              </a:lnSpc>
              <a:spcAft>
                <a:spcPts val="1200"/>
              </a:spcAft>
              <a:buFont typeface="+mj-lt"/>
              <a:buAutoNum type="arabicPeriod"/>
            </a:pPr>
            <a:r>
              <a:rPr lang="en-US" sz="1400" dirty="0"/>
              <a:t>Provide proven professional for industry and firms that would transient generations.</a:t>
            </a:r>
          </a:p>
          <a:p>
            <a:pPr marL="342900" lvl="0" indent="-342900">
              <a:lnSpc>
                <a:spcPct val="150000"/>
              </a:lnSpc>
              <a:spcAft>
                <a:spcPts val="1200"/>
              </a:spcAft>
              <a:buFont typeface="+mj-lt"/>
              <a:buAutoNum type="arabicPeriod"/>
            </a:pPr>
            <a:r>
              <a:rPr lang="en-US" sz="1400" dirty="0"/>
              <a:t>To promote and develop the science of system development within a clearly stated</a:t>
            </a:r>
          </a:p>
          <a:p>
            <a:pPr marL="342900" lvl="0" indent="-342900">
              <a:lnSpc>
                <a:spcPct val="150000"/>
              </a:lnSpc>
              <a:spcAft>
                <a:spcPts val="1200"/>
              </a:spcAft>
              <a:buFont typeface="+mj-lt"/>
              <a:buAutoNum type="arabicPeriod"/>
            </a:pPr>
            <a:r>
              <a:rPr lang="en-US" sz="1400" dirty="0"/>
              <a:t>Management in a modern society.</a:t>
            </a:r>
          </a:p>
          <a:p>
            <a:pPr marL="342900" lvl="0" indent="-342900">
              <a:lnSpc>
                <a:spcPct val="150000"/>
              </a:lnSpc>
              <a:spcAft>
                <a:spcPts val="1200"/>
              </a:spcAft>
              <a:buFont typeface="+mj-lt"/>
              <a:buAutoNum type="arabicPeriod"/>
            </a:pPr>
            <a:r>
              <a:rPr lang="en-US" sz="1400" dirty="0"/>
              <a:t>To provide knowledge, education training through a system of examination issuance of certificates of proficiency and to increase public awareness of (AIMP)</a:t>
            </a:r>
          </a:p>
        </p:txBody>
      </p:sp>
      <p:sp>
        <p:nvSpPr>
          <p:cNvPr id="3" name="Slide Number Placeholder 2"/>
          <p:cNvSpPr>
            <a:spLocks noGrp="1"/>
          </p:cNvSpPr>
          <p:nvPr>
            <p:ph type="sldNum" sz="quarter" idx="12"/>
          </p:nvPr>
        </p:nvSpPr>
        <p:spPr/>
        <p:txBody>
          <a:bodyPr/>
          <a:lstStyle/>
          <a:p>
            <a:fld id="{BC136F81-0A4F-4F74-BCBE-EAE4E780B8CF}" type="slidenum">
              <a:rPr lang="en-US" smtClean="0"/>
              <a:pPr/>
              <a:t>23</a:t>
            </a:fld>
            <a:endParaRPr lang="en-US"/>
          </a:p>
        </p:txBody>
      </p:sp>
    </p:spTree>
    <p:extLst>
      <p:ext uri="{BB962C8B-B14F-4D97-AF65-F5344CB8AC3E}">
        <p14:creationId xmlns:p14="http://schemas.microsoft.com/office/powerpoint/2010/main" xmlns="" val="151251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2">
                                            <p:txEl>
                                              <p:pRg st="1" end="1"/>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2">
                                            <p:txEl>
                                              <p:pRg st="2" end="2"/>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5" presetClass="emph" presetSubtype="0" nodeType="clickEffect">
                                  <p:stCondLst>
                                    <p:cond delay="0"/>
                                  </p:stCondLst>
                                  <p:iterate type="lt">
                                    <p:tmAbs val="25"/>
                                  </p:iterate>
                                  <p:childTnLst>
                                    <p:set>
                                      <p:cBhvr override="childStyle">
                                        <p:cTn id="14" dur="indefinite"/>
                                        <p:tgtEl>
                                          <p:spTgt spid="2">
                                            <p:txEl>
                                              <p:pRg st="3" end="3"/>
                                            </p:txEl>
                                          </p:spTgt>
                                        </p:tgtEl>
                                        <p:attrNameLst>
                                          <p:attrName>style.fontWeight</p:attrName>
                                        </p:attrNameLst>
                                      </p:cBhvr>
                                      <p:to>
                                        <p:strVal val="bold"/>
                                      </p:to>
                                    </p:set>
                                  </p:childTnLst>
                                </p:cTn>
                              </p:par>
                            </p:childTnLst>
                          </p:cTn>
                        </p:par>
                      </p:childTnLst>
                    </p:cTn>
                  </p:par>
                  <p:par>
                    <p:cTn id="15" fill="hold">
                      <p:stCondLst>
                        <p:cond delay="indefinite"/>
                      </p:stCondLst>
                      <p:childTnLst>
                        <p:par>
                          <p:cTn id="16" fill="hold">
                            <p:stCondLst>
                              <p:cond delay="0"/>
                            </p:stCondLst>
                            <p:childTnLst>
                              <p:par>
                                <p:cTn id="17" presetID="15" presetClass="emph" presetSubtype="0" nodeType="clickEffect">
                                  <p:stCondLst>
                                    <p:cond delay="0"/>
                                  </p:stCondLst>
                                  <p:iterate type="lt">
                                    <p:tmAbs val="25"/>
                                  </p:iterate>
                                  <p:childTnLst>
                                    <p:set>
                                      <p:cBhvr override="childStyle">
                                        <p:cTn id="18" dur="indefinite"/>
                                        <p:tgtEl>
                                          <p:spTgt spid="2">
                                            <p:txEl>
                                              <p:pRg st="4" end="4"/>
                                            </p:txEl>
                                          </p:spTgt>
                                        </p:tgtEl>
                                        <p:attrNameLst>
                                          <p:attrName>style.fontWeight</p:attrName>
                                        </p:attrNameLst>
                                      </p:cBhvr>
                                      <p:to>
                                        <p:strVal val="bold"/>
                                      </p:to>
                                    </p:set>
                                  </p:childTnLst>
                                </p:cTn>
                              </p:par>
                            </p:childTnLst>
                          </p:cTn>
                        </p:par>
                      </p:childTnLst>
                    </p:cTn>
                  </p:par>
                  <p:par>
                    <p:cTn id="19" fill="hold">
                      <p:stCondLst>
                        <p:cond delay="indefinite"/>
                      </p:stCondLst>
                      <p:childTnLst>
                        <p:par>
                          <p:cTn id="20" fill="hold">
                            <p:stCondLst>
                              <p:cond delay="0"/>
                            </p:stCondLst>
                            <p:childTnLst>
                              <p:par>
                                <p:cTn id="21" presetID="15" presetClass="emph" presetSubtype="0" nodeType="clickEffect">
                                  <p:stCondLst>
                                    <p:cond delay="0"/>
                                  </p:stCondLst>
                                  <p:iterate type="lt">
                                    <p:tmAbs val="25"/>
                                  </p:iterate>
                                  <p:childTnLst>
                                    <p:set>
                                      <p:cBhvr override="childStyle">
                                        <p:cTn id="22" dur="indefinite"/>
                                        <p:tgtEl>
                                          <p:spTgt spid="2">
                                            <p:txEl>
                                              <p:pRg st="5" end="5"/>
                                            </p:txEl>
                                          </p:spTgt>
                                        </p:tgtEl>
                                        <p:attrNameLst>
                                          <p:attrName>style.fontWeight</p:attrName>
                                        </p:attrNameLst>
                                      </p:cBhvr>
                                      <p:to>
                                        <p:strVal val="bold"/>
                                      </p:to>
                                    </p:set>
                                  </p:childTnLst>
                                </p:cTn>
                              </p:par>
                            </p:childTnLst>
                          </p:cTn>
                        </p:par>
                      </p:childTnLst>
                    </p:cTn>
                  </p:par>
                  <p:par>
                    <p:cTn id="23" fill="hold">
                      <p:stCondLst>
                        <p:cond delay="indefinite"/>
                      </p:stCondLst>
                      <p:childTnLst>
                        <p:par>
                          <p:cTn id="24" fill="hold">
                            <p:stCondLst>
                              <p:cond delay="0"/>
                            </p:stCondLst>
                            <p:childTnLst>
                              <p:par>
                                <p:cTn id="25" presetID="15" presetClass="emph" presetSubtype="0" nodeType="clickEffect">
                                  <p:stCondLst>
                                    <p:cond delay="0"/>
                                  </p:stCondLst>
                                  <p:iterate type="lt">
                                    <p:tmAbs val="25"/>
                                  </p:iterate>
                                  <p:childTnLst>
                                    <p:set>
                                      <p:cBhvr override="childStyle">
                                        <p:cTn id="26" dur="indefinite"/>
                                        <p:tgtEl>
                                          <p:spTgt spid="2">
                                            <p:txEl>
                                              <p:pRg st="6" end="6"/>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1143000"/>
            <a:ext cx="7848600" cy="3584058"/>
          </a:xfrm>
          <a:prstGeom prst="rect">
            <a:avLst/>
          </a:prstGeom>
          <a:noFill/>
        </p:spPr>
        <p:txBody>
          <a:bodyPr wrap="square" rtlCol="0">
            <a:spAutoFit/>
          </a:bodyPr>
          <a:lstStyle/>
          <a:p>
            <a:pPr algn="ctr">
              <a:lnSpc>
                <a:spcPct val="150000"/>
              </a:lnSpc>
              <a:spcAft>
                <a:spcPts val="1200"/>
              </a:spcAft>
            </a:pPr>
            <a:r>
              <a:rPr lang="en-US" sz="2000" b="1" dirty="0" smtClean="0"/>
              <a:t>OUR MISSION</a:t>
            </a:r>
            <a:endParaRPr lang="en-US" sz="2000" dirty="0" smtClean="0"/>
          </a:p>
          <a:p>
            <a:pPr algn="ctr">
              <a:lnSpc>
                <a:spcPct val="150000"/>
              </a:lnSpc>
              <a:spcAft>
                <a:spcPts val="1200"/>
              </a:spcAft>
            </a:pPr>
            <a:r>
              <a:rPr lang="en-US" sz="2000" dirty="0" smtClean="0"/>
              <a:t>To professionalize information management and raise administrators with apt knowledge of data processing and management to train corporate  leaders managers and personnel who will sustain the new age.</a:t>
            </a:r>
          </a:p>
          <a:p>
            <a:pPr algn="ctr">
              <a:lnSpc>
                <a:spcPct val="150000"/>
              </a:lnSpc>
              <a:spcAft>
                <a:spcPts val="1200"/>
              </a:spcAft>
            </a:pPr>
            <a:r>
              <a:rPr lang="en-US" sz="2000" dirty="0" smtClean="0"/>
              <a:t>To support humanity in its quest to change Cultural, Politics, and Social-economical activities of all human race.</a:t>
            </a:r>
            <a:endParaRPr lang="en-US" sz="2000" dirty="0"/>
          </a:p>
        </p:txBody>
      </p:sp>
      <p:sp>
        <p:nvSpPr>
          <p:cNvPr id="4" name="Slide Number Placeholder 3"/>
          <p:cNvSpPr>
            <a:spLocks noGrp="1"/>
          </p:cNvSpPr>
          <p:nvPr>
            <p:ph type="sldNum" sz="quarter" idx="12"/>
          </p:nvPr>
        </p:nvSpPr>
        <p:spPr/>
        <p:txBody>
          <a:bodyPr/>
          <a:lstStyle/>
          <a:p>
            <a:fld id="{BC136F81-0A4F-4F74-BCBE-EAE4E780B8CF}" type="slidenum">
              <a:rPr lang="en-US" smtClean="0"/>
              <a:pPr/>
              <a:t>24</a:t>
            </a:fld>
            <a:endParaRPr lang="en-US"/>
          </a:p>
        </p:txBody>
      </p:sp>
    </p:spTree>
    <p:extLst>
      <p:ext uri="{BB962C8B-B14F-4D97-AF65-F5344CB8AC3E}">
        <p14:creationId xmlns:p14="http://schemas.microsoft.com/office/powerpoint/2010/main" xmlns="" val="213425608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7772400" cy="5122941"/>
          </a:xfrm>
          <a:prstGeom prst="rect">
            <a:avLst/>
          </a:prstGeom>
          <a:noFill/>
        </p:spPr>
        <p:txBody>
          <a:bodyPr wrap="square" rtlCol="0">
            <a:spAutoFit/>
          </a:bodyPr>
          <a:lstStyle/>
          <a:p>
            <a:pPr algn="ctr">
              <a:lnSpc>
                <a:spcPct val="150000"/>
              </a:lnSpc>
            </a:pPr>
            <a:r>
              <a:rPr lang="en-US" sz="2000" b="1" dirty="0" smtClean="0"/>
              <a:t>Our Vision </a:t>
            </a:r>
          </a:p>
          <a:p>
            <a:pPr algn="ctr">
              <a:lnSpc>
                <a:spcPct val="150000"/>
              </a:lnSpc>
            </a:pPr>
            <a:r>
              <a:rPr lang="en-US" sz="2000" dirty="0" smtClean="0"/>
              <a:t>To develop professions that would transform the global economy through knowledge of information application and management in every micro-economic. Aimed at </a:t>
            </a:r>
            <a:r>
              <a:rPr lang="en-US" sz="2000" dirty="0"/>
              <a:t>advancing the practice of Information processing, analysis, security and management. by building capacity in Information Management and Business Leadership through Trainings, Certification, Research, Consultancy and Professional services. We intend to develop professional competence in our primary field through sound practices and in collaboration with other academic, professional and research institutions around the world</a:t>
            </a:r>
            <a:r>
              <a:rPr lang="en-US" sz="2000" dirty="0" smtClean="0"/>
              <a:t>.</a:t>
            </a:r>
            <a:endParaRPr lang="en-US" sz="2000" dirty="0"/>
          </a:p>
        </p:txBody>
      </p:sp>
    </p:spTree>
    <p:extLst>
      <p:ext uri="{BB962C8B-B14F-4D97-AF65-F5344CB8AC3E}">
        <p14:creationId xmlns:p14="http://schemas.microsoft.com/office/powerpoint/2010/main" xmlns="" val="1184937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09800"/>
            <a:ext cx="9144000" cy="2514600"/>
          </a:xfrm>
          <a:noFill/>
        </p:spPr>
        <p:txBody>
          <a:bodyPr>
            <a:noAutofit/>
          </a:bodyPr>
          <a:lstStyle/>
          <a:p>
            <a:pPr algn="ctr">
              <a:lnSpc>
                <a:spcPct val="200000"/>
              </a:lnSpc>
            </a:pPr>
            <a:r>
              <a:rPr lang="en-US" sz="3600" b="1" dirty="0" smtClean="0">
                <a:solidFill>
                  <a:srgbClr val="FF0000"/>
                </a:solidFill>
              </a:rPr>
              <a:t>COMBATING </a:t>
            </a:r>
            <a:r>
              <a:rPr lang="en-US" sz="3600" b="1" dirty="0">
                <a:solidFill>
                  <a:srgbClr val="FF0000"/>
                </a:solidFill>
              </a:rPr>
              <a:t>CORRUPTION AND </a:t>
            </a:r>
            <a:r>
              <a:rPr lang="en-US" sz="3600" b="1" dirty="0" smtClean="0">
                <a:solidFill>
                  <a:srgbClr val="FF0000"/>
                </a:solidFill>
              </a:rPr>
              <a:t>INSECURITY:   </a:t>
            </a:r>
            <a:br>
              <a:rPr lang="en-US" sz="3600" b="1" dirty="0" smtClean="0">
                <a:solidFill>
                  <a:srgbClr val="FF0000"/>
                </a:solidFill>
              </a:rPr>
            </a:br>
            <a:r>
              <a:rPr lang="en-US" sz="3200" b="1" dirty="0" smtClean="0">
                <a:solidFill>
                  <a:srgbClr val="FF0000"/>
                </a:solidFill>
              </a:rPr>
              <a:t> </a:t>
            </a:r>
            <a:r>
              <a:rPr lang="en-US" sz="2800" b="1" dirty="0" smtClean="0">
                <a:solidFill>
                  <a:srgbClr val="FF0000"/>
                </a:solidFill>
              </a:rPr>
              <a:t>THE </a:t>
            </a:r>
            <a:r>
              <a:rPr lang="en-US" sz="2800" b="1" dirty="0">
                <a:solidFill>
                  <a:srgbClr val="FF0000"/>
                </a:solidFill>
              </a:rPr>
              <a:t>ROLE OF </a:t>
            </a:r>
            <a:r>
              <a:rPr lang="en-US" sz="2800" b="1" dirty="0" smtClean="0">
                <a:solidFill>
                  <a:srgbClr val="FF0000"/>
                </a:solidFill>
              </a:rPr>
              <a:t>INFORMATION </a:t>
            </a:r>
            <a:r>
              <a:rPr lang="en-US" sz="2800" b="1" dirty="0">
                <a:solidFill>
                  <a:srgbClr val="FF0000"/>
                </a:solidFill>
              </a:rPr>
              <a:t>AND COMMUNICATION MANAGEMENT TECHNOLOGY </a:t>
            </a:r>
            <a:r>
              <a:rPr lang="en-US" sz="2800" b="1" dirty="0" smtClean="0">
                <a:solidFill>
                  <a:srgbClr val="FF0000"/>
                </a:solidFill>
              </a:rPr>
              <a:t>(ICMT) </a:t>
            </a:r>
            <a:endParaRPr lang="en-US" sz="2800" dirty="0">
              <a:solidFill>
                <a:srgbClr val="FF0000"/>
              </a:solidFill>
            </a:endParaRPr>
          </a:p>
        </p:txBody>
      </p:sp>
      <p:sp>
        <p:nvSpPr>
          <p:cNvPr id="3" name="Slide Number Placeholder 2"/>
          <p:cNvSpPr>
            <a:spLocks noGrp="1"/>
          </p:cNvSpPr>
          <p:nvPr>
            <p:ph type="sldNum" sz="quarter" idx="12"/>
          </p:nvPr>
        </p:nvSpPr>
        <p:spPr/>
        <p:txBody>
          <a:bodyPr/>
          <a:lstStyle/>
          <a:p>
            <a:fld id="{BC136F81-0A4F-4F74-BCBE-EAE4E780B8CF}" type="slidenum">
              <a:rPr lang="en-US" smtClean="0"/>
              <a:pPr/>
              <a:t>3</a:t>
            </a:fld>
            <a:endParaRPr lang="en-US"/>
          </a:p>
        </p:txBody>
      </p:sp>
    </p:spTree>
    <p:custDataLst>
      <p:tags r:id="rId1"/>
    </p:custDataLst>
    <p:extLst>
      <p:ext uri="{BB962C8B-B14F-4D97-AF65-F5344CB8AC3E}">
        <p14:creationId xmlns:p14="http://schemas.microsoft.com/office/powerpoint/2010/main" xmlns="" val="130340121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noAutofit/>
          </a:bodyPr>
          <a:lstStyle/>
          <a:p>
            <a:pPr algn="ctr"/>
            <a:r>
              <a:rPr lang="en-US" sz="7200" dirty="0" smtClean="0">
                <a:solidFill>
                  <a:srgbClr val="FF0000"/>
                </a:solidFill>
                <a:latin typeface="+mn-lt"/>
              </a:rPr>
              <a:t>Definition of Terms</a:t>
            </a:r>
            <a:endParaRPr lang="en-US" sz="7200" dirty="0">
              <a:solidFill>
                <a:srgbClr val="FF0000"/>
              </a:solidFill>
              <a:latin typeface="+mn-lt"/>
            </a:endParaRPr>
          </a:p>
        </p:txBody>
      </p:sp>
      <p:sp>
        <p:nvSpPr>
          <p:cNvPr id="3" name="Slide Number Placeholder 2"/>
          <p:cNvSpPr>
            <a:spLocks noGrp="1"/>
          </p:cNvSpPr>
          <p:nvPr>
            <p:ph type="sldNum" sz="quarter" idx="12"/>
          </p:nvPr>
        </p:nvSpPr>
        <p:spPr/>
        <p:txBody>
          <a:bodyPr/>
          <a:lstStyle/>
          <a:p>
            <a:fld id="{BC136F81-0A4F-4F74-BCBE-EAE4E780B8CF}" type="slidenum">
              <a:rPr lang="en-US" smtClean="0"/>
              <a:pPr/>
              <a:t>4</a:t>
            </a:fld>
            <a:endParaRPr lang="en-US"/>
          </a:p>
        </p:txBody>
      </p:sp>
    </p:spTree>
    <p:extLst>
      <p:ext uri="{BB962C8B-B14F-4D97-AF65-F5344CB8AC3E}">
        <p14:creationId xmlns:p14="http://schemas.microsoft.com/office/powerpoint/2010/main" xmlns="" val="3770897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305800" cy="1143000"/>
          </a:xfrm>
        </p:spPr>
        <p:txBody>
          <a:bodyPr>
            <a:normAutofit fontScale="90000"/>
          </a:bodyPr>
          <a:lstStyle/>
          <a:p>
            <a:r>
              <a:rPr lang="en-US" sz="5400" spc="300" dirty="0" smtClean="0">
                <a:solidFill>
                  <a:schemeClr val="tx1"/>
                </a:solidFill>
                <a:latin typeface="+mn-lt"/>
              </a:rPr>
              <a:t>WHAT IS </a:t>
            </a:r>
            <a:r>
              <a:rPr lang="en-US" sz="5400" b="1" spc="300" dirty="0" smtClean="0">
                <a:solidFill>
                  <a:srgbClr val="FF0000"/>
                </a:solidFill>
                <a:latin typeface="+mn-lt"/>
              </a:rPr>
              <a:t>CORRUPTION</a:t>
            </a:r>
            <a:r>
              <a:rPr lang="en-US" sz="5400" spc="300" dirty="0" smtClean="0">
                <a:solidFill>
                  <a:schemeClr val="tx1"/>
                </a:solidFill>
                <a:latin typeface="+mn-lt"/>
              </a:rPr>
              <a:t>?</a:t>
            </a:r>
            <a:endParaRPr lang="en-US" dirty="0">
              <a:solidFill>
                <a:schemeClr val="tx1"/>
              </a:solidFill>
              <a:latin typeface="+mn-lt"/>
            </a:endParaRPr>
          </a:p>
        </p:txBody>
      </p:sp>
      <p:sp>
        <p:nvSpPr>
          <p:cNvPr id="3" name="Slide Number Placeholder 2"/>
          <p:cNvSpPr>
            <a:spLocks noGrp="1"/>
          </p:cNvSpPr>
          <p:nvPr>
            <p:ph type="sldNum" sz="quarter" idx="12"/>
          </p:nvPr>
        </p:nvSpPr>
        <p:spPr/>
        <p:txBody>
          <a:bodyPr/>
          <a:lstStyle/>
          <a:p>
            <a:fld id="{BC136F81-0A4F-4F74-BCBE-EAE4E780B8CF}"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828800"/>
            <a:ext cx="8305800" cy="3477875"/>
          </a:xfrm>
          <a:prstGeom prst="rect">
            <a:avLst/>
          </a:prstGeom>
        </p:spPr>
        <p:txBody>
          <a:bodyPr wrap="square">
            <a:spAutoFit/>
          </a:bodyPr>
          <a:lstStyle/>
          <a:p>
            <a:pPr>
              <a:lnSpc>
                <a:spcPct val="200000"/>
              </a:lnSpc>
              <a:spcBef>
                <a:spcPts val="1200"/>
              </a:spcBef>
              <a:spcAft>
                <a:spcPts val="1200"/>
              </a:spcAft>
            </a:pPr>
            <a:r>
              <a:rPr lang="en-US" sz="2000" dirty="0" smtClean="0"/>
              <a:t>	</a:t>
            </a:r>
            <a:r>
              <a:rPr lang="en-US" sz="2000" b="1" dirty="0" smtClean="0">
                <a:solidFill>
                  <a:srgbClr val="FF0000"/>
                </a:solidFill>
              </a:rPr>
              <a:t>Ngouo </a:t>
            </a:r>
            <a:r>
              <a:rPr lang="en-US" sz="2000" b="1" dirty="0">
                <a:solidFill>
                  <a:srgbClr val="FF0000"/>
                </a:solidFill>
              </a:rPr>
              <a:t>(2000) </a:t>
            </a:r>
            <a:r>
              <a:rPr lang="en-US" sz="2000" dirty="0"/>
              <a:t>defines </a:t>
            </a:r>
            <a:r>
              <a:rPr lang="en-US" sz="2000" dirty="0" smtClean="0"/>
              <a:t>corruption as </a:t>
            </a:r>
            <a:r>
              <a:rPr lang="en-US" sz="2000" dirty="0"/>
              <a:t>the exploitation of public positions for private benefits</a:t>
            </a:r>
            <a:r>
              <a:rPr lang="en-US" sz="2000" dirty="0" smtClean="0"/>
              <a:t>.</a:t>
            </a:r>
          </a:p>
          <a:p>
            <a:pPr>
              <a:lnSpc>
                <a:spcPct val="200000"/>
              </a:lnSpc>
              <a:spcBef>
                <a:spcPts val="1200"/>
              </a:spcBef>
              <a:spcAft>
                <a:spcPts val="1200"/>
              </a:spcAft>
            </a:pPr>
            <a:r>
              <a:rPr lang="en-US" sz="2000" dirty="0" smtClean="0"/>
              <a:t>	</a:t>
            </a:r>
            <a:r>
              <a:rPr lang="en-US" sz="2000" b="1" dirty="0" err="1" smtClean="0">
                <a:solidFill>
                  <a:srgbClr val="FF0000"/>
                </a:solidFill>
              </a:rPr>
              <a:t>Akindele</a:t>
            </a:r>
            <a:r>
              <a:rPr lang="en-US" sz="2000" b="1" dirty="0" smtClean="0">
                <a:solidFill>
                  <a:srgbClr val="FF0000"/>
                </a:solidFill>
              </a:rPr>
              <a:t> (2005) </a:t>
            </a:r>
            <a:r>
              <a:rPr lang="en-US" sz="2000" dirty="0" smtClean="0"/>
              <a:t>sees corruption as a behavior, which deviates from the formal rules of governing the actions of someone in a position of authority</a:t>
            </a:r>
          </a:p>
        </p:txBody>
      </p:sp>
      <p:sp>
        <p:nvSpPr>
          <p:cNvPr id="4" name="Slide Number Placeholder 3"/>
          <p:cNvSpPr>
            <a:spLocks noGrp="1"/>
          </p:cNvSpPr>
          <p:nvPr>
            <p:ph type="sldNum" sz="quarter" idx="12"/>
          </p:nvPr>
        </p:nvSpPr>
        <p:spPr/>
        <p:txBody>
          <a:bodyPr/>
          <a:lstStyle/>
          <a:p>
            <a:fld id="{BC136F81-0A4F-4F74-BCBE-EAE4E780B8CF}" type="slidenum">
              <a:rPr lang="en-US" smtClean="0"/>
              <a:pPr/>
              <a:t>6</a:t>
            </a:fld>
            <a:endParaRPr lang="en-US"/>
          </a:p>
        </p:txBody>
      </p:sp>
    </p:spTree>
    <p:custDataLst>
      <p:tags r:id="rId1"/>
    </p:custDataLst>
    <p:extLst>
      <p:ext uri="{BB962C8B-B14F-4D97-AF65-F5344CB8AC3E}">
        <p14:creationId xmlns:p14="http://schemas.microsoft.com/office/powerpoint/2010/main" xmlns="" val="276610258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0"/>
            <a:ext cx="8382000" cy="2862322"/>
          </a:xfrm>
          <a:prstGeom prst="rect">
            <a:avLst/>
          </a:prstGeom>
        </p:spPr>
        <p:txBody>
          <a:bodyPr wrap="square">
            <a:spAutoFit/>
          </a:bodyPr>
          <a:lstStyle/>
          <a:p>
            <a:pPr>
              <a:lnSpc>
                <a:spcPct val="200000"/>
              </a:lnSpc>
            </a:pPr>
            <a:r>
              <a:rPr lang="en-US" b="1" dirty="0" smtClean="0">
                <a:solidFill>
                  <a:srgbClr val="FF0000"/>
                </a:solidFill>
              </a:rPr>
              <a:t>	Osunyinkanmi (2007), </a:t>
            </a:r>
            <a:r>
              <a:rPr lang="en-US" dirty="0" smtClean="0"/>
              <a:t>opines that the term corruption is synonymous to the terms Fraud, Bribery, Settlement etc. </a:t>
            </a:r>
          </a:p>
          <a:p>
            <a:pPr>
              <a:lnSpc>
                <a:spcPct val="200000"/>
              </a:lnSpc>
            </a:pPr>
            <a:endParaRPr lang="en-US" dirty="0" smtClean="0"/>
          </a:p>
          <a:p>
            <a:pPr>
              <a:lnSpc>
                <a:spcPct val="200000"/>
              </a:lnSpc>
            </a:pPr>
            <a:r>
              <a:rPr lang="en-US" b="1" dirty="0" smtClean="0">
                <a:solidFill>
                  <a:srgbClr val="FF0000"/>
                </a:solidFill>
              </a:rPr>
              <a:t>	Transparency International </a:t>
            </a:r>
            <a:r>
              <a:rPr lang="en-US" dirty="0" smtClean="0"/>
              <a:t>defines corruption as the abuse of entrusted power for private gain. </a:t>
            </a:r>
            <a:endParaRPr lang="en-US" i="1" dirty="0" smtClean="0">
              <a:latin typeface="Century" pitchFamily="18" charset="0"/>
            </a:endParaRPr>
          </a:p>
        </p:txBody>
      </p:sp>
      <p:sp>
        <p:nvSpPr>
          <p:cNvPr id="3" name="Slide Number Placeholder 2"/>
          <p:cNvSpPr>
            <a:spLocks noGrp="1"/>
          </p:cNvSpPr>
          <p:nvPr>
            <p:ph type="sldNum" sz="quarter" idx="12"/>
          </p:nvPr>
        </p:nvSpPr>
        <p:spPr/>
        <p:txBody>
          <a:bodyPr/>
          <a:lstStyle/>
          <a:p>
            <a:fld id="{BC136F81-0A4F-4F74-BCBE-EAE4E780B8CF}"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33400" y="2514600"/>
            <a:ext cx="8153400" cy="1143000"/>
          </a:xfrm>
          <a:prstGeom prst="rect">
            <a:avLst/>
          </a:prstGeom>
        </p:spPr>
        <p:txBody>
          <a:bodyPr>
            <a:normAutofit fontScale="97500"/>
          </a:bodyPr>
          <a:lstStyle/>
          <a:p>
            <a:pPr lvl="0" algn="ctr">
              <a:spcBef>
                <a:spcPct val="0"/>
              </a:spcBef>
            </a:pPr>
            <a:r>
              <a:rPr kumimoji="0" lang="en-US" sz="4800" b="0" i="0" u="none" strike="noStrike" kern="1200" cap="none" spc="300" normalizeH="0" baseline="0" noProof="0" dirty="0" smtClean="0">
                <a:ln>
                  <a:noFill/>
                </a:ln>
                <a:solidFill>
                  <a:schemeClr val="tx1"/>
                </a:solidFill>
                <a:effectLst/>
                <a:uLnTx/>
                <a:uFillTx/>
                <a:latin typeface="+mn-lt"/>
                <a:ea typeface="+mj-ea"/>
                <a:cs typeface="+mj-cs"/>
              </a:rPr>
              <a:t>WHAT IS </a:t>
            </a:r>
            <a:r>
              <a:rPr lang="en-US" sz="4800" b="1" dirty="0" smtClean="0">
                <a:solidFill>
                  <a:srgbClr val="FF0000"/>
                </a:solidFill>
              </a:rPr>
              <a:t>INSECURITY</a:t>
            </a:r>
            <a:r>
              <a:rPr kumimoji="0" lang="en-US" sz="4800" b="0" i="0" u="none" strike="noStrike" kern="1200" cap="none" spc="300" normalizeH="0" baseline="0" noProof="0" dirty="0" smtClean="0">
                <a:ln>
                  <a:noFill/>
                </a:ln>
                <a:solidFill>
                  <a:schemeClr val="tx1"/>
                </a:solidFill>
                <a:effectLst/>
                <a:uLnTx/>
                <a:uFillTx/>
                <a:latin typeface="+mn-lt"/>
                <a:ea typeface="+mj-ea"/>
                <a:cs typeface="+mj-cs"/>
              </a:rPr>
              <a:t>?</a:t>
            </a:r>
            <a:endParaRPr kumimoji="0" lang="en-US" sz="4800" b="0" i="0" u="none" strike="noStrike" kern="1200" cap="none" spc="0" normalizeH="0" baseline="0" noProof="0" dirty="0">
              <a:ln>
                <a:noFill/>
              </a:ln>
              <a:solidFill>
                <a:schemeClr val="tx1"/>
              </a:solidFill>
              <a:effectLst/>
              <a:uLnTx/>
              <a:uFillTx/>
              <a:latin typeface="+mn-lt"/>
              <a:ea typeface="+mj-ea"/>
              <a:cs typeface="+mj-cs"/>
            </a:endParaRPr>
          </a:p>
        </p:txBody>
      </p:sp>
      <p:sp>
        <p:nvSpPr>
          <p:cNvPr id="4" name="Slide Number Placeholder 3"/>
          <p:cNvSpPr>
            <a:spLocks noGrp="1"/>
          </p:cNvSpPr>
          <p:nvPr>
            <p:ph type="sldNum" sz="quarter" idx="12"/>
          </p:nvPr>
        </p:nvSpPr>
        <p:spPr/>
        <p:txBody>
          <a:bodyPr/>
          <a:lstStyle/>
          <a:p>
            <a:fld id="{BC136F81-0A4F-4F74-BCBE-EAE4E780B8CF}"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143000"/>
            <a:ext cx="8534400" cy="4939814"/>
          </a:xfrm>
          <a:prstGeom prst="rect">
            <a:avLst/>
          </a:prstGeom>
        </p:spPr>
        <p:txBody>
          <a:bodyPr wrap="square">
            <a:spAutoFit/>
          </a:bodyPr>
          <a:lstStyle/>
          <a:p>
            <a:pPr algn="ctr">
              <a:lnSpc>
                <a:spcPct val="150000"/>
              </a:lnSpc>
            </a:pPr>
            <a:r>
              <a:rPr lang="en-US" sz="2400" b="1" dirty="0" smtClean="0">
                <a:solidFill>
                  <a:srgbClr val="FF0000"/>
                </a:solidFill>
              </a:rPr>
              <a:t>Insecure Condition:  </a:t>
            </a:r>
          </a:p>
          <a:p>
            <a:pPr algn="ctr">
              <a:lnSpc>
                <a:spcPct val="150000"/>
              </a:lnSpc>
            </a:pPr>
            <a:r>
              <a:rPr lang="en-US" sz="2400" dirty="0" smtClean="0"/>
              <a:t>The state of being unsafe or insecure. </a:t>
            </a:r>
          </a:p>
          <a:p>
            <a:pPr algn="ctr">
              <a:lnSpc>
                <a:spcPct val="150000"/>
              </a:lnSpc>
            </a:pPr>
            <a:r>
              <a:rPr lang="en-US" sz="2400" dirty="0" smtClean="0"/>
              <a:t/>
            </a:r>
            <a:br>
              <a:rPr lang="en-US" sz="2400" dirty="0" smtClean="0"/>
            </a:br>
            <a:r>
              <a:rPr lang="en-US" sz="2400" b="1" dirty="0" smtClean="0">
                <a:solidFill>
                  <a:srgbClr val="FF0000"/>
                </a:solidFill>
              </a:rPr>
              <a:t>Unsafe Feeling:  </a:t>
            </a:r>
          </a:p>
          <a:p>
            <a:pPr algn="ctr">
              <a:lnSpc>
                <a:spcPct val="150000"/>
              </a:lnSpc>
            </a:pPr>
            <a:r>
              <a:rPr lang="en-US" sz="2400" dirty="0" smtClean="0"/>
              <a:t>A state of mind characterized by self-doubt and vulnerability </a:t>
            </a:r>
            <a:br>
              <a:rPr lang="en-US" sz="2400" dirty="0" smtClean="0"/>
            </a:br>
            <a:endParaRPr lang="en-US" sz="2400" dirty="0" smtClean="0">
              <a:solidFill>
                <a:srgbClr val="FF0000"/>
              </a:solidFill>
            </a:endParaRPr>
          </a:p>
          <a:p>
            <a:pPr algn="ctr">
              <a:lnSpc>
                <a:spcPct val="150000"/>
              </a:lnSpc>
            </a:pPr>
            <a:r>
              <a:rPr lang="en-US" sz="2400" b="1" dirty="0" smtClean="0">
                <a:solidFill>
                  <a:srgbClr val="FF0000"/>
                </a:solidFill>
              </a:rPr>
              <a:t>Insecure Phenomenon: </a:t>
            </a:r>
          </a:p>
          <a:p>
            <a:pPr algn="ctr">
              <a:lnSpc>
                <a:spcPct val="150000"/>
              </a:lnSpc>
            </a:pPr>
            <a:r>
              <a:rPr lang="en-US" sz="2400" dirty="0" smtClean="0"/>
              <a:t>An instance or cause of being insecure. </a:t>
            </a:r>
          </a:p>
          <a:p>
            <a:pPr>
              <a:lnSpc>
                <a:spcPct val="150000"/>
              </a:lnSpc>
            </a:pPr>
            <a:endParaRPr lang="en-US" dirty="0" smtClean="0"/>
          </a:p>
        </p:txBody>
      </p:sp>
      <p:sp>
        <p:nvSpPr>
          <p:cNvPr id="3" name="Slide Number Placeholder 2"/>
          <p:cNvSpPr>
            <a:spLocks noGrp="1"/>
          </p:cNvSpPr>
          <p:nvPr>
            <p:ph type="sldNum" sz="quarter" idx="12"/>
          </p:nvPr>
        </p:nvSpPr>
        <p:spPr/>
        <p:txBody>
          <a:bodyPr/>
          <a:lstStyle/>
          <a:p>
            <a:fld id="{BC136F81-0A4F-4F74-BCBE-EAE4E780B8CF}" type="slidenum">
              <a:rPr lang="en-US" smtClean="0"/>
              <a:pPr/>
              <a:t>9</a:t>
            </a:fld>
            <a:endParaRPr lang="en-US"/>
          </a:p>
        </p:txBody>
      </p:sp>
    </p:spTree>
    <p:extLst>
      <p:ext uri="{BB962C8B-B14F-4D97-AF65-F5344CB8AC3E}">
        <p14:creationId xmlns:p14="http://schemas.microsoft.com/office/powerpoint/2010/main" xmlns="" val="20250626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7"/>
</p:tagLst>
</file>

<file path=ppt/tags/tag2.xml><?xml version="1.0" encoding="utf-8"?>
<p:tagLst xmlns:a="http://schemas.openxmlformats.org/drawingml/2006/main" xmlns:r="http://schemas.openxmlformats.org/officeDocument/2006/relationships" xmlns:p="http://schemas.openxmlformats.org/presentationml/2006/main">
  <p:tag name="TIMING" val="|1.6|1.8"/>
</p:tagLst>
</file>

<file path=ppt/tags/tag3.xml><?xml version="1.0" encoding="utf-8"?>
<p:tagLst xmlns:a="http://schemas.openxmlformats.org/drawingml/2006/main" xmlns:r="http://schemas.openxmlformats.org/officeDocument/2006/relationships" xmlns:p="http://schemas.openxmlformats.org/presentationml/2006/main">
  <p:tag name="TIMING" val="|1.6|1.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606</TotalTime>
  <Words>759</Words>
  <Application>Microsoft Office PowerPoint</Application>
  <PresentationFormat>On-screen Show (4:3)</PresentationFormat>
  <Paragraphs>100</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 </vt:lpstr>
      <vt:lpstr>Present</vt:lpstr>
      <vt:lpstr>COMBATING CORRUPTION AND INSECURITY:     THE ROLE OF INFORMATION AND COMMUNICATION MANAGEMENT TECHNOLOGY (ICMT) </vt:lpstr>
      <vt:lpstr>Definition of Terms</vt:lpstr>
      <vt:lpstr>WHAT IS CORRUPTION?</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IFEYEMI</dc:creator>
  <cp:lastModifiedBy>IYITOLUWA</cp:lastModifiedBy>
  <cp:revision>70</cp:revision>
  <dcterms:created xsi:type="dcterms:W3CDTF">2018-08-28T23:28:37Z</dcterms:created>
  <dcterms:modified xsi:type="dcterms:W3CDTF">2018-09-06T21:22:34Z</dcterms:modified>
</cp:coreProperties>
</file>