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9" r:id="rId4"/>
    <p:sldId id="264" r:id="rId5"/>
    <p:sldId id="271" r:id="rId6"/>
    <p:sldId id="272" r:id="rId7"/>
    <p:sldId id="274" r:id="rId8"/>
    <p:sldId id="277" r:id="rId9"/>
    <p:sldId id="276" r:id="rId10"/>
    <p:sldId id="275" r:id="rId11"/>
    <p:sldId id="267" r:id="rId12"/>
    <p:sldId id="258" r:id="rId13"/>
    <p:sldId id="279" r:id="rId14"/>
    <p:sldId id="280" r:id="rId15"/>
    <p:sldId id="281" r:id="rId16"/>
    <p:sldId id="259" r:id="rId1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73"/>
  </p:normalViewPr>
  <p:slideViewPr>
    <p:cSldViewPr>
      <p:cViewPr varScale="1">
        <p:scale>
          <a:sx n="107" d="100"/>
          <a:sy n="107" d="100"/>
        </p:scale>
        <p:origin x="1528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26485" y="138506"/>
            <a:ext cx="3073400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6389" y="1610690"/>
            <a:ext cx="8491220" cy="2494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8885" y="6290690"/>
            <a:ext cx="274954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4798" y="228422"/>
            <a:ext cx="550240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dirty="0"/>
              <a:t>16</a:t>
            </a:r>
            <a:r>
              <a:rPr lang="en-US" sz="3600" baseline="30000" dirty="0"/>
              <a:t>th</a:t>
            </a:r>
            <a:r>
              <a:rPr lang="en-US" sz="3600" dirty="0"/>
              <a:t> Logistics Seminar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304800" y="1325956"/>
            <a:ext cx="88392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3600" b="1" spc="-5" dirty="0">
                <a:latin typeface="Times New Roman"/>
                <a:cs typeface="Times New Roman"/>
              </a:rPr>
              <a:t>Applied Information Technology : An Inevitable tool in Marketing &amp; Communication Media 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1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07677" y="3115358"/>
            <a:ext cx="3433445" cy="74187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2000" b="1" dirty="0">
                <a:latin typeface="Times New Roman"/>
                <a:cs typeface="Times New Roman"/>
              </a:rPr>
              <a:t>Stephen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Ogu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Okpanachi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Moses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09800" y="5791200"/>
            <a:ext cx="44958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lang="en-US" sz="2000" b="1" dirty="0" err="1">
                <a:latin typeface="Times New Roman"/>
                <a:cs typeface="Times New Roman"/>
              </a:rPr>
              <a:t>Ayalla</a:t>
            </a:r>
            <a:r>
              <a:rPr lang="en-US" sz="2000" b="1" dirty="0">
                <a:latin typeface="Times New Roman"/>
                <a:cs typeface="Times New Roman"/>
              </a:rPr>
              <a:t> Hotel , </a:t>
            </a:r>
            <a:r>
              <a:rPr lang="en-US" sz="2000" b="1" dirty="0" err="1">
                <a:latin typeface="Times New Roman"/>
                <a:cs typeface="Times New Roman"/>
              </a:rPr>
              <a:t>Garki</a:t>
            </a:r>
            <a:r>
              <a:rPr lang="en-US" sz="2000" b="1" dirty="0">
                <a:latin typeface="Times New Roman"/>
                <a:cs typeface="Times New Roman"/>
              </a:rPr>
              <a:t> Abuja, 13</a:t>
            </a:r>
            <a:r>
              <a:rPr lang="en-US" sz="2000" b="1" baseline="30000" dirty="0">
                <a:latin typeface="Times New Roman"/>
                <a:cs typeface="Times New Roman"/>
              </a:rPr>
              <a:t>th</a:t>
            </a:r>
            <a:r>
              <a:rPr lang="en-US" sz="2000" b="1" dirty="0">
                <a:latin typeface="Times New Roman"/>
                <a:cs typeface="Times New Roman"/>
              </a:rPr>
              <a:t> May 2023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60EA2A-F6A5-4C4B-99CC-99B1C2A6C976}"/>
              </a:ext>
            </a:extLst>
          </p:cNvPr>
          <p:cNvSpPr txBox="1"/>
          <p:nvPr/>
        </p:nvSpPr>
        <p:spPr>
          <a:xfrm>
            <a:off x="533400" y="45426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ookman Old Style" panose="02050604050505020204" pitchFamily="18" charset="0"/>
              </a:rPr>
              <a:t>Organized by </a:t>
            </a:r>
          </a:p>
          <a:p>
            <a:pPr algn="ctr"/>
            <a:r>
              <a:rPr lang="en-US" sz="2000" b="1" dirty="0">
                <a:latin typeface="Bookman Old Style" panose="02050604050505020204" pitchFamily="18" charset="0"/>
              </a:rPr>
              <a:t>Association of Applied Information Management Professionals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7975B-C4F9-9946-935F-047CFFFF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99154-0AC5-EF42-A218-15CDA351C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785E09-E8D6-3D42-9750-48BC954A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1022350"/>
            <a:ext cx="82423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63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955" y="4897373"/>
            <a:ext cx="67805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00630" algn="l"/>
                <a:tab pos="3736975" algn="l"/>
                <a:tab pos="4599940" algn="l"/>
              </a:tabLst>
            </a:pPr>
            <a:r>
              <a:rPr lang="en-US" sz="4800" spc="-5" dirty="0">
                <a:latin typeface="Times New Roman"/>
                <a:cs typeface="Times New Roman"/>
              </a:rPr>
              <a:t>5G To Transform Lives</a:t>
            </a:r>
            <a:endParaRPr sz="4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898246E-B596-A04C-B0FF-564C6276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333614"/>
            <a:ext cx="244987" cy="57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ED5F025-72CB-E143-ADF5-E0A6AB2F5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639463"/>
              </p:ext>
            </p:extLst>
          </p:nvPr>
        </p:nvGraphicFramePr>
        <p:xfrm>
          <a:off x="685800" y="617363"/>
          <a:ext cx="829492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r:id="rId3" imgW="7632700" imgH="3314700" progId="RFFlow4">
                  <p:embed/>
                </p:oleObj>
              </mc:Choice>
              <mc:Fallback>
                <p:oleObj r:id="rId3" imgW="7632700" imgH="3314700" progId="RFFlow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B519B80-4A07-8B4D-A65B-CB52A8E04F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617363"/>
                        <a:ext cx="8294920" cy="381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445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38506"/>
            <a:ext cx="8763000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/>
              <a:t>Contributions of Applied Information Technology  to Communications Media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304801" y="1295400"/>
            <a:ext cx="8329038" cy="6209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Technological development</a:t>
            </a:r>
          </a:p>
          <a:p>
            <a:pPr marL="583565" indent="-571500">
              <a:lnSpc>
                <a:spcPct val="100000"/>
              </a:lnSpc>
              <a:spcBef>
                <a:spcPts val="100"/>
              </a:spcBef>
              <a:buSzPct val="97916"/>
              <a:buFont typeface="Wingdings" pitchFamily="2" charset="2"/>
              <a:buChar char="Ø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DSNG/TVU Pack/Live View</a:t>
            </a:r>
          </a:p>
          <a:p>
            <a:pPr marL="583565" indent="-571500">
              <a:lnSpc>
                <a:spcPct val="100000"/>
              </a:lnSpc>
              <a:spcBef>
                <a:spcPts val="100"/>
              </a:spcBef>
              <a:buSzPct val="97916"/>
              <a:buFont typeface="Wingdings" pitchFamily="2" charset="2"/>
              <a:buChar char="Ø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Unmanned Studio/TX Operations</a:t>
            </a:r>
          </a:p>
          <a:p>
            <a:pPr marL="583565" indent="-571500">
              <a:lnSpc>
                <a:spcPct val="100000"/>
              </a:lnSpc>
              <a:spcBef>
                <a:spcPts val="100"/>
              </a:spcBef>
              <a:buSzPct val="97916"/>
              <a:buFont typeface="Wingdings" pitchFamily="2" charset="2"/>
              <a:buChar char="Ø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Skype /Zoom Tech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Citizen Journalism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Advertising through the internet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Interactive media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Easier for the media companies to connect with relevant people with the speed of space rocket.</a:t>
            </a:r>
            <a:endParaRPr sz="3600" dirty="0">
              <a:latin typeface="Bookman Old Style" panose="02050604050505020204" pitchFamily="18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US" sz="3600" dirty="0">
                <a:latin typeface="Bookman Old Style" panose="02050604050505020204" pitchFamily="18" charset="0"/>
                <a:cs typeface="Times New Roman"/>
              </a:rPr>
              <a:t> </a:t>
            </a:r>
            <a:endParaRPr sz="3600" dirty="0">
              <a:latin typeface="Bookman Old Style" panose="02050604050505020204" pitchFamily="18" charset="0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38506"/>
            <a:ext cx="8763000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/>
              <a:t> </a:t>
            </a:r>
            <a:r>
              <a:rPr lang="en-US" sz="4000" dirty="0"/>
              <a:t>Challenges of Information Technology in Communication Media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304800" y="1295400"/>
            <a:ext cx="8686799" cy="5616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The spread of Fake News.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Telecommunication monopolies in the rural areas.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IT boost growth in developed economics, but in Nigeria the opposite.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IT access to all a problem.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Lack of IT infrastructure.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Social Media negatively affects our children.</a:t>
            </a:r>
            <a:endParaRPr sz="3600" dirty="0">
              <a:latin typeface="Bookman Old Style" panose="0205060405050502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9870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38506"/>
            <a:ext cx="8763000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n-US" sz="3200" dirty="0"/>
              <a:t> </a:t>
            </a:r>
            <a:r>
              <a:rPr lang="en-US" dirty="0"/>
              <a:t>The Way Forward</a:t>
            </a:r>
            <a:br>
              <a:rPr lang="en-US" dirty="0"/>
            </a:b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0" y="1295400"/>
            <a:ext cx="8915399" cy="65274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6260" indent="-544195"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4000" dirty="0" err="1">
                <a:latin typeface="Bookman Old Style" panose="02050604050505020204" pitchFamily="18" charset="0"/>
              </a:rPr>
              <a:t>AiMP</a:t>
            </a:r>
            <a:r>
              <a:rPr lang="en-US" sz="4000" dirty="0">
                <a:latin typeface="Bookman Old Style" panose="02050604050505020204" pitchFamily="18" charset="0"/>
              </a:rPr>
              <a:t> to establish a study group that would carry out an empirical study on all the associated challenges of IT in communication media. 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4000" dirty="0">
                <a:latin typeface="Bookman Old Style" panose="02050604050505020204" pitchFamily="18" charset="0"/>
              </a:rPr>
              <a:t>G</a:t>
            </a:r>
            <a:r>
              <a:rPr lang="en-US" sz="3600" dirty="0">
                <a:latin typeface="Bookman Old Style" panose="02050604050505020204" pitchFamily="18" charset="0"/>
              </a:rPr>
              <a:t>overnment to build the necessary physical infrastructure for ICTs.</a:t>
            </a:r>
          </a:p>
          <a:p>
            <a:pPr marL="556260" indent="-544195"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Government has to play the role of catalyst and regulator.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endParaRPr lang="en-US" sz="3600" dirty="0">
              <a:latin typeface="Bookman Old Style" panose="02050604050505020204" pitchFamily="18" charset="0"/>
            </a:endParaRPr>
          </a:p>
          <a:p>
            <a:pPr marL="12065">
              <a:lnSpc>
                <a:spcPct val="100000"/>
              </a:lnSpc>
              <a:spcBef>
                <a:spcPts val="100"/>
              </a:spcBef>
              <a:buSzPct val="97916"/>
              <a:tabLst>
                <a:tab pos="556895" algn="l"/>
              </a:tabLst>
            </a:pPr>
            <a:endParaRPr sz="3600" dirty="0">
              <a:latin typeface="Bookman Old Style" panose="0205060405050502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0006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38506"/>
            <a:ext cx="8763000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n-US" sz="3200" dirty="0"/>
              <a:t> </a:t>
            </a:r>
            <a:r>
              <a:rPr lang="en-US" dirty="0"/>
              <a:t>The Way Forward</a:t>
            </a:r>
            <a:br>
              <a:rPr lang="en-US" dirty="0"/>
            </a:b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152400" y="159288"/>
            <a:ext cx="8991599" cy="6835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buSzPct val="97916"/>
              <a:tabLst>
                <a:tab pos="556895" algn="l"/>
              </a:tabLst>
            </a:pPr>
            <a:endParaRPr lang="en-US" sz="4400" dirty="0">
              <a:latin typeface="Times New Roman"/>
              <a:cs typeface="Times New Roman"/>
            </a:endParaRP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Provide access opportunities, tools and content particularly suited to the priority needs of women &amp; handicapped.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</a:rPr>
              <a:t>Regular conferences, seminars and workshop should be held  to create awareness.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600" dirty="0">
                <a:latin typeface="Bookman Old Style" panose="02050604050505020204" pitchFamily="18" charset="0"/>
                <a:cs typeface="Times New Roman"/>
              </a:rPr>
              <a:t>The PPP policy of Build Operate &amp; Transfer to be implemented for IT Infrastructure in rural areas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endParaRPr sz="3600" dirty="0">
              <a:latin typeface="Bookman Old Style" panose="0205060405050502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6770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3391" y="1703203"/>
            <a:ext cx="1755637" cy="40944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507" y="65741"/>
            <a:ext cx="2381093" cy="13510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03194" y="1790859"/>
            <a:ext cx="2624243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76530">
              <a:lnSpc>
                <a:spcPct val="100000"/>
              </a:lnSpc>
              <a:spcBef>
                <a:spcPts val="105"/>
              </a:spcBef>
              <a:tabLst>
                <a:tab pos="654050" algn="l"/>
              </a:tabLst>
            </a:pPr>
            <a:r>
              <a:rPr lang="en-US" sz="3200" b="1" spc="-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618540" y="643254"/>
            <a:ext cx="18960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5" dirty="0">
                <a:solidFill>
                  <a:srgbClr val="000090"/>
                </a:solidFill>
                <a:latin typeface="Times New Roman"/>
                <a:cs typeface="Times New Roman"/>
              </a:rPr>
              <a:t>Conclusion 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A69462-06AC-AF40-8059-2B3DCA195258}"/>
              </a:ext>
            </a:extLst>
          </p:cNvPr>
          <p:cNvSpPr/>
          <p:nvPr/>
        </p:nvSpPr>
        <p:spPr>
          <a:xfrm>
            <a:off x="1571040" y="1416791"/>
            <a:ext cx="4495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Bookman Old Style" panose="02050604050505020204" pitchFamily="18" charset="0"/>
              </a:rPr>
              <a:t>I therefore state that Applied Information Technology is an inevitable tool in Marketing and Communication Media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5000" y="138506"/>
            <a:ext cx="533399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dirty="0"/>
              <a:t>Presentation Outline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02742" y="1208989"/>
            <a:ext cx="8741258" cy="5542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4000" dirty="0">
                <a:latin typeface="Bookman Old Style" panose="02050604050505020204" pitchFamily="18" charset="0"/>
                <a:cs typeface="Times New Roman"/>
              </a:rPr>
              <a:t>Definition of terms/Introduction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4000" dirty="0">
                <a:latin typeface="Bookman Old Style" panose="02050604050505020204" pitchFamily="18" charset="0"/>
              </a:rPr>
              <a:t>Contributions of Applied Information Technology  to Communications Media 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4000" dirty="0">
                <a:latin typeface="Bookman Old Style" panose="02050604050505020204" pitchFamily="18" charset="0"/>
              </a:rPr>
              <a:t>Challenges of Information Technology in Communication Media </a:t>
            </a:r>
          </a:p>
          <a:p>
            <a:pPr marL="556260" indent="-544195"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4000" dirty="0">
                <a:latin typeface="Bookman Old Style" panose="02050604050505020204" pitchFamily="18" charset="0"/>
              </a:rPr>
              <a:t>The Way Forward</a:t>
            </a:r>
          </a:p>
          <a:p>
            <a:pPr marL="12065">
              <a:lnSpc>
                <a:spcPct val="100000"/>
              </a:lnSpc>
              <a:spcBef>
                <a:spcPts val="100"/>
              </a:spcBef>
              <a:buSzPct val="97916"/>
              <a:tabLst>
                <a:tab pos="556895" algn="l"/>
              </a:tabLst>
            </a:pPr>
            <a:endParaRPr sz="3600" dirty="0">
              <a:latin typeface="Bookman Old Style" panose="02050604050505020204" pitchFamily="18" charset="0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5000" y="138506"/>
            <a:ext cx="533399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dirty="0"/>
              <a:t>Definition of Terms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02742" y="1208989"/>
            <a:ext cx="8741258" cy="5142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00630" algn="l"/>
                <a:tab pos="3736975" algn="l"/>
                <a:tab pos="4599940" algn="l"/>
              </a:tabLst>
            </a:pPr>
            <a:r>
              <a:rPr lang="en-US" sz="400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lang="en-US" sz="5400" spc="-5" dirty="0">
                <a:latin typeface="Times New Roman"/>
                <a:cs typeface="Times New Roman"/>
              </a:rPr>
              <a:t>Information Technology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Tx/>
              <a:buChar char="-"/>
              <a:tabLst>
                <a:tab pos="2500630" algn="l"/>
                <a:tab pos="3736975" algn="l"/>
                <a:tab pos="4599940" algn="l"/>
              </a:tabLst>
            </a:pPr>
            <a:r>
              <a:rPr lang="en-US" sz="4000" dirty="0">
                <a:latin typeface="Bookman Old Style" panose="02050604050505020204" pitchFamily="18" charset="0"/>
              </a:rPr>
              <a:t>as the infrastructure and components that enable modern computing</a:t>
            </a:r>
            <a:r>
              <a:rPr lang="en-US" sz="4000" dirty="0"/>
              <a:t>. </a:t>
            </a:r>
          </a:p>
          <a:p>
            <a:pPr marL="698500" indent="-685800">
              <a:spcBef>
                <a:spcPts val="100"/>
              </a:spcBef>
              <a:buFontTx/>
              <a:buChar char="-"/>
              <a:tabLst>
                <a:tab pos="2500630" algn="l"/>
                <a:tab pos="3736975" algn="l"/>
                <a:tab pos="4599940" algn="l"/>
              </a:tabLst>
            </a:pPr>
            <a:r>
              <a:rPr lang="en-US" sz="4000" dirty="0">
                <a:latin typeface="Bookman Old Style" panose="02050604050505020204" pitchFamily="18" charset="0"/>
              </a:rPr>
              <a:t>manipulates and store data through electronic processes.  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endParaRPr lang="en-US" sz="4000" dirty="0">
              <a:latin typeface="Bookman Old Style" panose="02050604050505020204" pitchFamily="18" charset="0"/>
            </a:endParaRPr>
          </a:p>
          <a:p>
            <a:pPr marL="12065">
              <a:lnSpc>
                <a:spcPct val="100000"/>
              </a:lnSpc>
              <a:spcBef>
                <a:spcPts val="100"/>
              </a:spcBef>
              <a:buSzPct val="97916"/>
              <a:tabLst>
                <a:tab pos="556895" algn="l"/>
              </a:tabLst>
            </a:pPr>
            <a:endParaRPr sz="3600" dirty="0">
              <a:latin typeface="Bookman Old Style" panose="0205060405050502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676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898246E-B596-A04C-B0FF-564C6276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333614"/>
            <a:ext cx="244987" cy="57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CA6C4-6DCC-6345-9A85-87CB29D51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9111522" cy="6210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C07BE-0B0D-4943-82E8-A8D5D105F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8" y="0"/>
            <a:ext cx="8598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6D8CA-4E47-0445-87C4-C1C51987E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66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5000" y="138506"/>
            <a:ext cx="533399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dirty="0"/>
              <a:t>Introduction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02742" y="1208989"/>
            <a:ext cx="8741258" cy="505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200" dirty="0">
                <a:latin typeface="Bookman Old Style" panose="02050604050505020204" pitchFamily="18" charset="0"/>
              </a:rPr>
              <a:t>The IT structure is an integral part of our lives</a:t>
            </a:r>
            <a:endParaRPr lang="en-US" sz="3200" dirty="0">
              <a:latin typeface="Bookman Old Style" panose="02050604050505020204" pitchFamily="18" charset="0"/>
              <a:cs typeface="Times New Roman"/>
            </a:endParaRP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US" sz="3200" dirty="0">
                <a:latin typeface="Bookman Old Style" panose="02050604050505020204" pitchFamily="18" charset="0"/>
              </a:rPr>
              <a:t>The smart phone now is the convergence point between broadcasting  and telecommunication</a:t>
            </a:r>
          </a:p>
          <a:p>
            <a:pPr marL="556260" indent="-544195">
              <a:lnSpc>
                <a:spcPct val="100000"/>
              </a:lnSpc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GB" sz="3200" dirty="0">
                <a:latin typeface="Bookman Old Style" panose="02050604050505020204" pitchFamily="18" charset="0"/>
              </a:rPr>
              <a:t> IT had reduced  the importance of distance(</a:t>
            </a:r>
            <a:r>
              <a:rPr lang="en-GB" sz="3200" dirty="0" err="1">
                <a:latin typeface="Bookman Old Style" panose="02050604050505020204" pitchFamily="18" charset="0"/>
              </a:rPr>
              <a:t>Covid</a:t>
            </a:r>
            <a:r>
              <a:rPr lang="en-GB" sz="3200" dirty="0">
                <a:latin typeface="Bookman Old Style" panose="02050604050505020204" pitchFamily="18" charset="0"/>
              </a:rPr>
              <a:t> 19).</a:t>
            </a:r>
            <a:r>
              <a:rPr lang="en-US" sz="3200" dirty="0">
                <a:latin typeface="Bookman Old Style" panose="02050604050505020204" pitchFamily="18" charset="0"/>
              </a:rPr>
              <a:t> </a:t>
            </a:r>
          </a:p>
          <a:p>
            <a:pPr marL="556260" indent="-544195">
              <a:spcBef>
                <a:spcPts val="100"/>
              </a:spcBef>
              <a:buSzPct val="97916"/>
              <a:buFont typeface="Wingdings"/>
              <a:buChar char=""/>
              <a:tabLst>
                <a:tab pos="556895" algn="l"/>
              </a:tabLst>
            </a:pPr>
            <a:r>
              <a:rPr lang="en-GB" sz="3200" dirty="0">
                <a:latin typeface="Bookman Old Style" panose="02050604050505020204" pitchFamily="18" charset="0"/>
              </a:rPr>
              <a:t>Removal of intermediaries would reduce the costs.</a:t>
            </a:r>
            <a:endParaRPr lang="en-US" sz="3200" dirty="0">
              <a:latin typeface="Bookman Old Style" panose="02050604050505020204" pitchFamily="18" charset="0"/>
            </a:endParaRPr>
          </a:p>
          <a:p>
            <a:pPr marL="12065">
              <a:lnSpc>
                <a:spcPct val="100000"/>
              </a:lnSpc>
              <a:spcBef>
                <a:spcPts val="100"/>
              </a:spcBef>
              <a:buSzPct val="97916"/>
              <a:tabLst>
                <a:tab pos="556895" algn="l"/>
              </a:tabLst>
            </a:pPr>
            <a:endParaRPr sz="3600" dirty="0">
              <a:latin typeface="Bookman Old Style" panose="0205060405050502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8369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E42DAB-9AD5-0A4F-9476-1861C4A0C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4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C7493-5992-194D-BCDF-47FC53A7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-19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4F070-AEA0-E94B-892F-E84FA726D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60500"/>
            <a:ext cx="8399206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32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</TotalTime>
  <Words>370</Words>
  <Application>Microsoft Macintosh PowerPoint</Application>
  <PresentationFormat>On-screen Show (4:3)</PresentationFormat>
  <Paragraphs>63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 MT</vt:lpstr>
      <vt:lpstr>Bookman Old Style</vt:lpstr>
      <vt:lpstr>Calibri</vt:lpstr>
      <vt:lpstr>Times New Roman</vt:lpstr>
      <vt:lpstr>Wingdings</vt:lpstr>
      <vt:lpstr>Office Theme</vt:lpstr>
      <vt:lpstr>RFFlow4</vt:lpstr>
      <vt:lpstr>16th Logistics Seminar</vt:lpstr>
      <vt:lpstr>Presentation Outline</vt:lpstr>
      <vt:lpstr>Definition of Terms</vt:lpstr>
      <vt:lpstr>PowerPoint Presentation</vt:lpstr>
      <vt:lpstr>PowerPoint Presentation</vt:lpstr>
      <vt:lpstr>PowerPoint Presentation</vt:lpstr>
      <vt:lpstr>Introduction</vt:lpstr>
      <vt:lpstr>PowerPoint Presentation</vt:lpstr>
      <vt:lpstr>COVID -19</vt:lpstr>
      <vt:lpstr>PowerPoint Presentation</vt:lpstr>
      <vt:lpstr>PowerPoint Presentation</vt:lpstr>
      <vt:lpstr>Contributions of Applied Information Technology  to Communications Media</vt:lpstr>
      <vt:lpstr> Challenges of Information Technology in Communication Media</vt:lpstr>
      <vt:lpstr> The Way Forward </vt:lpstr>
      <vt:lpstr> The Way Forward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Diapositive 1</dc:title>
  <dc:creator>fournier</dc:creator>
  <cp:lastModifiedBy>Microsoft Office User</cp:lastModifiedBy>
  <cp:revision>45</cp:revision>
  <cp:lastPrinted>2023-04-12T03:05:49Z</cp:lastPrinted>
  <dcterms:created xsi:type="dcterms:W3CDTF">2023-04-11T21:06:27Z</dcterms:created>
  <dcterms:modified xsi:type="dcterms:W3CDTF">2023-05-13T08:39:07Z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2023-04-11T00:00:00Z</vt:filetime>
  </property>
</Properties>
</file>