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63" r:id="rId4"/>
    <p:sldId id="264" r:id="rId5"/>
    <p:sldId id="265" r:id="rId6"/>
    <p:sldId id="266" r:id="rId7"/>
    <p:sldId id="267" r:id="rId8"/>
    <p:sldId id="268" r:id="rId9"/>
    <p:sldId id="269" r:id="rId10"/>
    <p:sldId id="270" r:id="rId11"/>
    <p:sldId id="271" r:id="rId12"/>
    <p:sldId id="272" r:id="rId13"/>
    <p:sldId id="273" r:id="rId14"/>
    <p:sldId id="262" r:id="rId15"/>
  </p:sldIdLst>
  <p:sldSz cx="9144000" cy="5715000" type="screen16x10"/>
  <p:notesSz cx="6858000" cy="9144000"/>
  <p:defaultTextStyle>
    <a:defPPr>
      <a:defRPr lang="en-US"/>
    </a:defPPr>
    <a:lvl1pPr marL="0" algn="l" defTabSz="810285" rtl="0" eaLnBrk="1" latinLnBrk="0" hangingPunct="1">
      <a:defRPr sz="1500" kern="1200">
        <a:solidFill>
          <a:schemeClr val="tx1"/>
        </a:solidFill>
        <a:latin typeface="+mn-lt"/>
        <a:ea typeface="+mn-ea"/>
        <a:cs typeface="+mn-cs"/>
      </a:defRPr>
    </a:lvl1pPr>
    <a:lvl2pPr marL="405143" algn="l" defTabSz="810285" rtl="0" eaLnBrk="1" latinLnBrk="0" hangingPunct="1">
      <a:defRPr sz="1500" kern="1200">
        <a:solidFill>
          <a:schemeClr val="tx1"/>
        </a:solidFill>
        <a:latin typeface="+mn-lt"/>
        <a:ea typeface="+mn-ea"/>
        <a:cs typeface="+mn-cs"/>
      </a:defRPr>
    </a:lvl2pPr>
    <a:lvl3pPr marL="810285" algn="l" defTabSz="810285" rtl="0" eaLnBrk="1" latinLnBrk="0" hangingPunct="1">
      <a:defRPr sz="1500" kern="1200">
        <a:solidFill>
          <a:schemeClr val="tx1"/>
        </a:solidFill>
        <a:latin typeface="+mn-lt"/>
        <a:ea typeface="+mn-ea"/>
        <a:cs typeface="+mn-cs"/>
      </a:defRPr>
    </a:lvl3pPr>
    <a:lvl4pPr marL="1215428" algn="l" defTabSz="810285" rtl="0" eaLnBrk="1" latinLnBrk="0" hangingPunct="1">
      <a:defRPr sz="1500" kern="1200">
        <a:solidFill>
          <a:schemeClr val="tx1"/>
        </a:solidFill>
        <a:latin typeface="+mn-lt"/>
        <a:ea typeface="+mn-ea"/>
        <a:cs typeface="+mn-cs"/>
      </a:defRPr>
    </a:lvl4pPr>
    <a:lvl5pPr marL="1620570" algn="l" defTabSz="810285" rtl="0" eaLnBrk="1" latinLnBrk="0" hangingPunct="1">
      <a:defRPr sz="1500" kern="1200">
        <a:solidFill>
          <a:schemeClr val="tx1"/>
        </a:solidFill>
        <a:latin typeface="+mn-lt"/>
        <a:ea typeface="+mn-ea"/>
        <a:cs typeface="+mn-cs"/>
      </a:defRPr>
    </a:lvl5pPr>
    <a:lvl6pPr marL="2025713" algn="l" defTabSz="810285" rtl="0" eaLnBrk="1" latinLnBrk="0" hangingPunct="1">
      <a:defRPr sz="1500" kern="1200">
        <a:solidFill>
          <a:schemeClr val="tx1"/>
        </a:solidFill>
        <a:latin typeface="+mn-lt"/>
        <a:ea typeface="+mn-ea"/>
        <a:cs typeface="+mn-cs"/>
      </a:defRPr>
    </a:lvl6pPr>
    <a:lvl7pPr marL="2430856" algn="l" defTabSz="810285" rtl="0" eaLnBrk="1" latinLnBrk="0" hangingPunct="1">
      <a:defRPr sz="1500" kern="1200">
        <a:solidFill>
          <a:schemeClr val="tx1"/>
        </a:solidFill>
        <a:latin typeface="+mn-lt"/>
        <a:ea typeface="+mn-ea"/>
        <a:cs typeface="+mn-cs"/>
      </a:defRPr>
    </a:lvl7pPr>
    <a:lvl8pPr marL="2835999" algn="l" defTabSz="810285" rtl="0" eaLnBrk="1" latinLnBrk="0" hangingPunct="1">
      <a:defRPr sz="1500" kern="1200">
        <a:solidFill>
          <a:schemeClr val="tx1"/>
        </a:solidFill>
        <a:latin typeface="+mn-lt"/>
        <a:ea typeface="+mn-ea"/>
        <a:cs typeface="+mn-cs"/>
      </a:defRPr>
    </a:lvl8pPr>
    <a:lvl9pPr marL="3241142" algn="l" defTabSz="810285" rtl="0" eaLnBrk="1" latinLnBrk="0" hangingPunct="1">
      <a:defRPr sz="1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80E1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3" autoAdjust="0"/>
    <p:restoredTop sz="94717" autoAdjust="0"/>
  </p:normalViewPr>
  <p:slideViewPr>
    <p:cSldViewPr>
      <p:cViewPr varScale="1">
        <p:scale>
          <a:sx n="88" d="100"/>
          <a:sy n="88" d="100"/>
        </p:scale>
        <p:origin x="-654" y="-102"/>
      </p:cViewPr>
      <p:guideLst>
        <p:guide orient="horz" pos="1801"/>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3886789"/>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460501"/>
            <a:ext cx="7772400" cy="152480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009673"/>
            <a:ext cx="7772400" cy="999753"/>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127500"/>
            <a:ext cx="9147765" cy="1593407"/>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746930-4E87-4F47-9CC4-4A0745E65CAB}" type="datetimeFigureOut">
              <a:rPr lang="en-US" smtClean="0"/>
              <a:pPr/>
              <a:t>1/1/2005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BFDD78E-4AEC-4D39-9368-792633AC39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234441"/>
            <a:ext cx="8229600" cy="3655059"/>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746930-4E87-4F47-9CC4-4A0745E65CAB}" type="datetimeFigureOut">
              <a:rPr lang="en-US" smtClean="0"/>
              <a:pPr/>
              <a:t>1/1/2005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FDD78E-4AEC-4D39-9368-792633AC39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28867"/>
            <a:ext cx="1777470" cy="466063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28868"/>
            <a:ext cx="6324600" cy="4660633"/>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746930-4E87-4F47-9CC4-4A0745E65CAB}" type="datetimeFigureOut">
              <a:rPr lang="en-US" smtClean="0"/>
              <a:pPr/>
              <a:t>1/1/2005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FDD78E-4AEC-4D39-9368-792633AC39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746930-4E87-4F47-9CC4-4A0745E65CAB}" type="datetimeFigureOut">
              <a:rPr lang="en-US" smtClean="0"/>
              <a:pPr/>
              <a:t>1/1/2005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FDD78E-4AEC-4D39-9368-792633AC393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883093"/>
            <a:ext cx="7772400" cy="15240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443093"/>
            <a:ext cx="4572000" cy="1212407"/>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746930-4E87-4F47-9CC4-4A0745E65CAB}" type="datetimeFigureOut">
              <a:rPr lang="en-US" smtClean="0"/>
              <a:pPr/>
              <a:t>1/1/2005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FDD78E-4AEC-4D39-9368-792633AC393B}" type="slidenum">
              <a:rPr lang="en-US" smtClean="0"/>
              <a:pPr/>
              <a:t>‹#›</a:t>
            </a:fld>
            <a:endParaRPr lang="en-US"/>
          </a:p>
        </p:txBody>
      </p:sp>
      <p:sp>
        <p:nvSpPr>
          <p:cNvPr id="7" name="Chevron 6"/>
          <p:cNvSpPr/>
          <p:nvPr/>
        </p:nvSpPr>
        <p:spPr>
          <a:xfrm>
            <a:off x="3636680" y="2504560"/>
            <a:ext cx="182880" cy="1905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2504560"/>
            <a:ext cx="182880" cy="1905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34440"/>
            <a:ext cx="4038600" cy="3771636"/>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234440"/>
            <a:ext cx="4038600" cy="3771636"/>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746930-4E87-4F47-9CC4-4A0745E65CAB}" type="datetimeFigureOut">
              <a:rPr lang="en-US" smtClean="0"/>
              <a:pPr/>
              <a:t>1/1/2005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BFDD78E-4AEC-4D39-9368-792633AC393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7542"/>
            <a:ext cx="8229600" cy="9525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4508500"/>
            <a:ext cx="4040188" cy="635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7" y="4508500"/>
            <a:ext cx="4041775" cy="635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203579"/>
            <a:ext cx="4040188" cy="328480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1203579"/>
            <a:ext cx="4041775" cy="328480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746930-4E87-4F47-9CC4-4A0745E65CAB}" type="datetimeFigureOut">
              <a:rPr lang="en-US" smtClean="0"/>
              <a:pPr/>
              <a:t>1/1/2005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BFDD78E-4AEC-4D39-9368-792633AC393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4746930-4E87-4F47-9CC4-4A0745E65CAB}" type="datetimeFigureOut">
              <a:rPr lang="en-US" smtClean="0"/>
              <a:pPr/>
              <a:t>1/1/2005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BFDD78E-4AEC-4D39-9368-792633AC393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4746930-4E87-4F47-9CC4-4A0745E65CAB}" type="datetimeFigureOut">
              <a:rPr lang="en-US" smtClean="0"/>
              <a:pPr/>
              <a:t>1/1/2005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BFDD78E-4AEC-4D39-9368-792633AC39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064000"/>
            <a:ext cx="7481776" cy="3810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4462585"/>
            <a:ext cx="3974592" cy="7620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28600"/>
            <a:ext cx="7479792" cy="3810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5339953"/>
            <a:ext cx="1920240" cy="304800"/>
          </a:xfrm>
        </p:spPr>
        <p:txBody>
          <a:bodyPr/>
          <a:lstStyle>
            <a:extLst/>
          </a:lstStyle>
          <a:p>
            <a:fld id="{54746930-4E87-4F47-9CC4-4A0745E65CAB}" type="datetimeFigureOut">
              <a:rPr lang="en-US" smtClean="0"/>
              <a:pPr/>
              <a:t>1/1/2005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BFDD78E-4AEC-4D39-9368-792633AC393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4536169"/>
            <a:ext cx="7162800" cy="540193"/>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58307"/>
            <a:ext cx="8686800" cy="365760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4746930-4E87-4F47-9CC4-4A0745E65CAB}" type="datetimeFigureOut">
              <a:rPr lang="en-US" smtClean="0"/>
              <a:pPr/>
              <a:t>1/1/2005</a:t>
            </a:fld>
            <a:endParaRPr lang="en-US"/>
          </a:p>
        </p:txBody>
      </p:sp>
      <p:sp>
        <p:nvSpPr>
          <p:cNvPr id="6" name="Footer Placeholder 5"/>
          <p:cNvSpPr>
            <a:spLocks noGrp="1"/>
          </p:cNvSpPr>
          <p:nvPr>
            <p:ph type="ftr" sz="quarter" idx="11"/>
          </p:nvPr>
        </p:nvSpPr>
        <p:spPr>
          <a:xfrm>
            <a:off x="4380073" y="5339954"/>
            <a:ext cx="2350681" cy="304271"/>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BFDD78E-4AEC-4D39-9368-792633AC393B}" type="slidenum">
              <a:rPr lang="en-US" smtClean="0"/>
              <a:pPr/>
              <a:t>‹#›</a:t>
            </a:fld>
            <a:endParaRPr lang="en-US"/>
          </a:p>
        </p:txBody>
      </p:sp>
      <p:sp>
        <p:nvSpPr>
          <p:cNvPr id="2" name="Title 1"/>
          <p:cNvSpPr>
            <a:spLocks noGrp="1"/>
          </p:cNvSpPr>
          <p:nvPr>
            <p:ph type="title"/>
          </p:nvPr>
        </p:nvSpPr>
        <p:spPr>
          <a:xfrm>
            <a:off x="228600" y="4054269"/>
            <a:ext cx="8075432" cy="468893"/>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7" y="4168328"/>
            <a:ext cx="3802003" cy="120259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4820853"/>
            <a:ext cx="3802003" cy="6985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4826044"/>
            <a:ext cx="3402314" cy="900723"/>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4823115"/>
            <a:ext cx="3405509" cy="90365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157033"/>
            <a:ext cx="182880" cy="1905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157033"/>
            <a:ext cx="182880" cy="1905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7" y="4168328"/>
            <a:ext cx="3802003" cy="120259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4820853"/>
            <a:ext cx="3802003" cy="6985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4826044"/>
            <a:ext cx="3402314" cy="900723"/>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4823115"/>
            <a:ext cx="3405509" cy="90365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28865"/>
            <a:ext cx="8229600" cy="9525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234440"/>
            <a:ext cx="8229600" cy="3771636"/>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5339953"/>
            <a:ext cx="1920240" cy="304800"/>
          </a:xfrm>
          <a:prstGeom prst="rect">
            <a:avLst/>
          </a:prstGeom>
        </p:spPr>
        <p:txBody>
          <a:bodyPr vert="horz" anchor="b"/>
          <a:lstStyle>
            <a:lvl1pPr algn="l" eaLnBrk="1" latinLnBrk="0" hangingPunct="1">
              <a:defRPr kumimoji="0" sz="1000">
                <a:solidFill>
                  <a:schemeClr val="tx1"/>
                </a:solidFill>
              </a:defRPr>
            </a:lvl1pPr>
            <a:extLst/>
          </a:lstStyle>
          <a:p>
            <a:fld id="{54746930-4E87-4F47-9CC4-4A0745E65CAB}" type="datetimeFigureOut">
              <a:rPr lang="en-US" smtClean="0"/>
              <a:pPr/>
              <a:t>1/1/2005</a:t>
            </a:fld>
            <a:endParaRPr lang="en-US"/>
          </a:p>
        </p:txBody>
      </p:sp>
      <p:sp>
        <p:nvSpPr>
          <p:cNvPr id="22" name="Footer Placeholder 21"/>
          <p:cNvSpPr>
            <a:spLocks noGrp="1"/>
          </p:cNvSpPr>
          <p:nvPr>
            <p:ph type="ftr" sz="quarter" idx="3"/>
          </p:nvPr>
        </p:nvSpPr>
        <p:spPr>
          <a:xfrm>
            <a:off x="4380073" y="5339954"/>
            <a:ext cx="2350681" cy="304271"/>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5339954"/>
            <a:ext cx="365760" cy="304271"/>
          </a:xfrm>
          <a:prstGeom prst="rect">
            <a:avLst/>
          </a:prstGeom>
        </p:spPr>
        <p:txBody>
          <a:bodyPr vert="horz" anchor="b"/>
          <a:lstStyle>
            <a:lvl1pPr algn="r" eaLnBrk="1" latinLnBrk="0" hangingPunct="1">
              <a:defRPr kumimoji="0" sz="1000" b="0">
                <a:solidFill>
                  <a:schemeClr val="tx1"/>
                </a:solidFill>
              </a:defRPr>
            </a:lvl1pPr>
            <a:extLst/>
          </a:lstStyle>
          <a:p>
            <a:fld id="{BBFDD78E-4AEC-4D39-9368-792633AC39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mailto:bdm@kontz.net" TargetMode="External"/><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hyperlink" Target="http://www.kontzeng.com/" TargetMode="External"/><Relationship Id="rId4" Type="http://schemas.openxmlformats.org/officeDocument/2006/relationships/hyperlink" Target="mailto:info@kontz.net"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838201" y="2400300"/>
            <a:ext cx="7543800" cy="2743200"/>
          </a:xfrm>
        </p:spPr>
        <p:txBody>
          <a:bodyPr>
            <a:noAutofit/>
          </a:bodyPr>
          <a:lstStyle/>
          <a:p>
            <a:endParaRPr lang="en-US" sz="2400" dirty="0" smtClean="0">
              <a:solidFill>
                <a:schemeClr val="tx1"/>
              </a:solidFill>
            </a:endParaRPr>
          </a:p>
          <a:p>
            <a:pPr algn="ctr"/>
            <a:r>
              <a:rPr lang="en-US" sz="1800" dirty="0" smtClean="0">
                <a:solidFill>
                  <a:schemeClr val="tx1"/>
                </a:solidFill>
              </a:rPr>
              <a:t>Being the text of a paper delivered by </a:t>
            </a:r>
          </a:p>
          <a:p>
            <a:pPr algn="ctr"/>
            <a:r>
              <a:rPr lang="en-US" sz="1800" b="1" dirty="0" smtClean="0">
                <a:solidFill>
                  <a:schemeClr val="tx1"/>
                </a:solidFill>
              </a:rPr>
              <a:t>Engr. Mustapha K. Lusty MNSE, FAIMP, PCI, CPP, </a:t>
            </a:r>
            <a:r>
              <a:rPr lang="en-US" sz="1800" b="1" dirty="0" err="1" smtClean="0">
                <a:solidFill>
                  <a:schemeClr val="tx1"/>
                </a:solidFill>
              </a:rPr>
              <a:t>MySI</a:t>
            </a:r>
            <a:r>
              <a:rPr lang="en-US" sz="1800" b="1" dirty="0" smtClean="0">
                <a:solidFill>
                  <a:schemeClr val="tx1"/>
                </a:solidFill>
              </a:rPr>
              <a:t> </a:t>
            </a:r>
            <a:r>
              <a:rPr lang="en-US" sz="1800" dirty="0" smtClean="0">
                <a:solidFill>
                  <a:schemeClr val="tx1"/>
                </a:solidFill>
              </a:rPr>
              <a:t> </a:t>
            </a:r>
          </a:p>
          <a:p>
            <a:pPr algn="ctr"/>
            <a:r>
              <a:rPr lang="en-US" sz="1800" dirty="0" smtClean="0">
                <a:solidFill>
                  <a:schemeClr val="tx1"/>
                </a:solidFill>
              </a:rPr>
              <a:t>at the First Conference of the Association of Information Management Professionals (AIMP) on Tuesday 18</a:t>
            </a:r>
            <a:r>
              <a:rPr lang="en-US" sz="1800" baseline="30000" dirty="0" smtClean="0">
                <a:solidFill>
                  <a:schemeClr val="tx1"/>
                </a:solidFill>
              </a:rPr>
              <a:t>th</a:t>
            </a:r>
            <a:r>
              <a:rPr lang="en-US" sz="1800" dirty="0" smtClean="0">
                <a:solidFill>
                  <a:schemeClr val="tx1"/>
                </a:solidFill>
              </a:rPr>
              <a:t> May 2021 at the Babcock University, </a:t>
            </a:r>
            <a:r>
              <a:rPr lang="en-US" sz="1800" dirty="0" err="1" smtClean="0">
                <a:solidFill>
                  <a:schemeClr val="tx1"/>
                </a:solidFill>
              </a:rPr>
              <a:t>Ilishan</a:t>
            </a:r>
            <a:r>
              <a:rPr lang="en-US" sz="1800" dirty="0" smtClean="0">
                <a:solidFill>
                  <a:schemeClr val="tx1"/>
                </a:solidFill>
              </a:rPr>
              <a:t>, Ogun State.</a:t>
            </a:r>
            <a:endParaRPr lang="en-US" sz="1800" dirty="0">
              <a:solidFill>
                <a:schemeClr val="tx1"/>
              </a:solidFill>
            </a:endParaRPr>
          </a:p>
        </p:txBody>
      </p:sp>
      <p:sp>
        <p:nvSpPr>
          <p:cNvPr id="6" name="Title 5"/>
          <p:cNvSpPr>
            <a:spLocks noGrp="1"/>
          </p:cNvSpPr>
          <p:nvPr>
            <p:ph type="ctrTitle"/>
          </p:nvPr>
        </p:nvSpPr>
        <p:spPr>
          <a:xfrm>
            <a:off x="685800" y="419100"/>
            <a:ext cx="7772403" cy="1981200"/>
          </a:xfr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algn="ctr">
              <a:spcBef>
                <a:spcPts val="600"/>
              </a:spcBef>
            </a:pPr>
            <a:r>
              <a:rPr lang="en-US" sz="2800"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THE ROLE OF INFORMATION MANAGEMENT TECHNOLOGY IN NATIONAL SECURITY AND THE GLOBAL PANDEMIC</a:t>
            </a:r>
            <a:r>
              <a:rPr lang="en-US" sz="2000"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    </a:t>
            </a:r>
            <a:endParaRPr lang="en-US" sz="2000"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267200"/>
          </a:xfrm>
          <a:prstGeom prst="rect">
            <a:avLst/>
          </a:prstGeom>
        </p:spPr>
        <p:txBody>
          <a:bodyPr anchor="t" anchorCtr="0"/>
          <a:lstStyle/>
          <a:p>
            <a:pPr algn="just"/>
            <a:r>
              <a:rPr lang="en-US" sz="2400" b="1" i="1" dirty="0" smtClean="0">
                <a:latin typeface="Arial" pitchFamily="34" charset="0"/>
                <a:cs typeface="Arial" pitchFamily="34" charset="0"/>
              </a:rPr>
              <a:t>The Issues and Challenges of National Security and Information Management Technology in Nigeria</a:t>
            </a:r>
          </a:p>
          <a:p>
            <a:pPr algn="just"/>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The information technology world has grown with its mixed impacts on daily life; its existence has become an integral part of living of the majority of mankind, not only in Nigeria, but also in other nations of the globe. </a:t>
            </a:r>
          </a:p>
          <a:p>
            <a:pPr algn="just"/>
            <a:r>
              <a:rPr lang="en-US" sz="2400" dirty="0" smtClean="0">
                <a:latin typeface="Arial" pitchFamily="34" charset="0"/>
                <a:cs typeface="Arial" pitchFamily="34" charset="0"/>
              </a:rPr>
              <a:t> </a:t>
            </a:r>
          </a:p>
          <a:p>
            <a:pPr algn="just"/>
            <a:r>
              <a:rPr lang="en-US" sz="2400" dirty="0" smtClean="0">
                <a:latin typeface="Arial" pitchFamily="34" charset="0"/>
                <a:cs typeface="Arial" pitchFamily="34" charset="0"/>
              </a:rPr>
              <a:t>Simply put: </a:t>
            </a:r>
            <a:r>
              <a:rPr lang="en-US" sz="2400" i="1" dirty="0" smtClean="0">
                <a:latin typeface="Arial" pitchFamily="34" charset="0"/>
                <a:cs typeface="Arial" pitchFamily="34" charset="0"/>
              </a:rPr>
              <a:t>No information, no knowledge and no knowledge, no power</a:t>
            </a:r>
            <a:r>
              <a:rPr lang="en-US" sz="2400" i="1" dirty="0" smtClean="0"/>
              <a:t>.</a:t>
            </a:r>
            <a:r>
              <a:rPr lang="en-US" sz="2400" dirty="0" smtClean="0"/>
              <a:t> </a:t>
            </a:r>
            <a:endParaRPr lang="en-US" sz="2400" dirty="0"/>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267200"/>
          </a:xfrm>
          <a:prstGeom prst="rect">
            <a:avLst/>
          </a:prstGeom>
        </p:spPr>
        <p:txBody>
          <a:bodyPr anchor="t" anchorCtr="0"/>
          <a:lstStyle/>
          <a:p>
            <a:pPr algn="just"/>
            <a:r>
              <a:rPr lang="en-US" sz="2400" b="1" i="1" dirty="0" smtClean="0">
                <a:latin typeface="Arial" pitchFamily="34" charset="0"/>
                <a:cs typeface="Arial" pitchFamily="34" charset="0"/>
              </a:rPr>
              <a:t>A Case for a Consolidated Information Management Architecture in Nigeria</a:t>
            </a:r>
          </a:p>
          <a:p>
            <a:pPr algn="just"/>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To ensure a sustainable national security, security agencies must develop workforce and process capabilities that enable efficient, effective and secure information collection, storage, use and sharing. They need to take a collaborative, strategic and enterprise-wide approach to information management. </a:t>
            </a: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267200"/>
          </a:xfrm>
          <a:prstGeom prst="rect">
            <a:avLst/>
          </a:prstGeom>
        </p:spPr>
        <p:txBody>
          <a:bodyPr anchor="t" anchorCtr="0"/>
          <a:lstStyle/>
          <a:p>
            <a:pPr algn="just"/>
            <a:r>
              <a:rPr lang="en-US" sz="2400" b="1" i="1" dirty="0" smtClean="0">
                <a:latin typeface="Arial" pitchFamily="34" charset="0"/>
                <a:cs typeface="Arial" pitchFamily="34" charset="0"/>
              </a:rPr>
              <a:t>A Case for a Consolidated Information Management Architecture in Nigeria</a:t>
            </a:r>
          </a:p>
          <a:p>
            <a:pPr algn="just"/>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To achieve effective information management, security agencies must develop </a:t>
            </a:r>
            <a:r>
              <a:rPr lang="en-US" sz="2400" b="1" dirty="0" smtClean="0">
                <a:latin typeface="Arial" pitchFamily="34" charset="0"/>
                <a:cs typeface="Arial" pitchFamily="34" charset="0"/>
              </a:rPr>
              <a:t>a consolidated information management architecture</a:t>
            </a:r>
            <a:r>
              <a:rPr lang="en-US" sz="2400" dirty="0" smtClean="0">
                <a:latin typeface="Arial" pitchFamily="34" charset="0"/>
                <a:cs typeface="Arial" pitchFamily="34" charset="0"/>
              </a:rPr>
              <a:t> - a layer of processes, functions, policies and solutions that ensure the effective and secure creation, collection, storage, communication, valuation, sharing and use of information.</a:t>
            </a:r>
            <a:endParaRPr lang="en-US" sz="2400" dirty="0">
              <a:latin typeface="Arial" pitchFamily="34" charset="0"/>
              <a:cs typeface="Arial" pitchFamily="34" charset="0"/>
            </a:endParaRP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267200"/>
          </a:xfrm>
          <a:prstGeom prst="rect">
            <a:avLst/>
          </a:prstGeom>
        </p:spPr>
        <p:txBody>
          <a:bodyPr anchor="t" anchorCtr="0"/>
          <a:lstStyle/>
          <a:p>
            <a:pPr algn="just"/>
            <a:r>
              <a:rPr lang="en-US" sz="2400" b="1" i="1" smtClean="0">
                <a:latin typeface="Arial" pitchFamily="34" charset="0"/>
                <a:cs typeface="Arial" pitchFamily="34" charset="0"/>
              </a:rPr>
              <a:t>Recommendations</a:t>
            </a:r>
            <a:endParaRPr lang="en-US" sz="2400" b="1" i="1" dirty="0" smtClean="0">
              <a:latin typeface="Arial" pitchFamily="34" charset="0"/>
              <a:cs typeface="Arial" pitchFamily="34" charset="0"/>
            </a:endParaRP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533400" y="2256696"/>
            <a:ext cx="7924800" cy="2658204"/>
          </a:xfrm>
          <a:prstGeom prst="rect">
            <a:avLst/>
          </a:prstGeom>
        </p:spPr>
        <p:txBody>
          <a:bodyPr anchor="t" anchorCtr="0"/>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GB"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4"/>
          <p:cNvSpPr/>
          <p:nvPr/>
        </p:nvSpPr>
        <p:spPr>
          <a:xfrm>
            <a:off x="1066800" y="1790700"/>
            <a:ext cx="7696200" cy="707886"/>
          </a:xfrm>
          <a:prstGeom prst="rect">
            <a:avLst/>
          </a:prstGeom>
        </p:spPr>
        <p:txBody>
          <a:bodyPr wrap="square">
            <a:spAutoFit/>
          </a:bodyPr>
          <a:lstStyle/>
          <a:p>
            <a:endParaRPr lang="en-GB" sz="2000" dirty="0" smtClean="0"/>
          </a:p>
          <a:p>
            <a:endParaRPr lang="en-US" sz="2000" dirty="0"/>
          </a:p>
        </p:txBody>
      </p:sp>
      <p:pic>
        <p:nvPicPr>
          <p:cNvPr id="12" name="Picture 11" descr="npa2.png"/>
          <p:cNvPicPr/>
          <p:nvPr/>
        </p:nvPicPr>
        <p:blipFill>
          <a:blip r:embed="rId2"/>
          <a:stretch>
            <a:fillRect/>
          </a:stretch>
        </p:blipFill>
        <p:spPr>
          <a:xfrm>
            <a:off x="838200" y="342900"/>
            <a:ext cx="3124200" cy="1143000"/>
          </a:xfrm>
          <a:prstGeom prst="rect">
            <a:avLst/>
          </a:prstGeom>
        </p:spPr>
      </p:pic>
      <p:sp>
        <p:nvSpPr>
          <p:cNvPr id="13" name="Rectangle 12"/>
          <p:cNvSpPr/>
          <p:nvPr/>
        </p:nvSpPr>
        <p:spPr>
          <a:xfrm>
            <a:off x="762000" y="1562101"/>
            <a:ext cx="7696200" cy="2677656"/>
          </a:xfrm>
          <a:prstGeom prst="rect">
            <a:avLst/>
          </a:prstGeom>
        </p:spPr>
        <p:txBody>
          <a:bodyPr wrap="square">
            <a:spAutoFit/>
          </a:bodyPr>
          <a:lstStyle/>
          <a:p>
            <a:pPr algn="just"/>
            <a:r>
              <a:rPr lang="en-US" sz="2800" b="1" dirty="0" smtClean="0">
                <a:solidFill>
                  <a:srgbClr val="006600"/>
                </a:solidFill>
              </a:rPr>
              <a:t>Kontz Engineering Limited</a:t>
            </a:r>
            <a:r>
              <a:rPr lang="en-US" sz="2800" dirty="0" smtClean="0"/>
              <a:t> is a foremost engineering company in Nigeria with the expertise and global exposure in the supply and installation of modern, high-tech automated security solutions and equipments</a:t>
            </a:r>
            <a:endParaRPr lang="en-US" sz="2800" dirty="0"/>
          </a:p>
        </p:txBody>
      </p:sp>
      <p:sp>
        <p:nvSpPr>
          <p:cNvPr id="14" name="Rectangle 13"/>
          <p:cNvSpPr/>
          <p:nvPr/>
        </p:nvSpPr>
        <p:spPr>
          <a:xfrm>
            <a:off x="990600" y="4152900"/>
            <a:ext cx="7696200" cy="523220"/>
          </a:xfrm>
          <a:prstGeom prst="rect">
            <a:avLst/>
          </a:prstGeom>
        </p:spPr>
        <p:txBody>
          <a:bodyPr wrap="square">
            <a:spAutoFit/>
          </a:bodyPr>
          <a:lstStyle/>
          <a:p>
            <a:pPr algn="just"/>
            <a:endParaRPr lang="en-US" sz="2800" dirty="0"/>
          </a:p>
        </p:txBody>
      </p:sp>
      <p:sp>
        <p:nvSpPr>
          <p:cNvPr id="2049" name="Rectangle 1"/>
          <p:cNvSpPr>
            <a:spLocks noChangeArrowheads="1"/>
          </p:cNvSpPr>
          <p:nvPr/>
        </p:nvSpPr>
        <p:spPr bwMode="auto">
          <a:xfrm>
            <a:off x="609600" y="4533900"/>
            <a:ext cx="8001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971800" algn="ctr"/>
                <a:tab pos="5943600" algn="r"/>
              </a:tabLst>
            </a:pPr>
            <a:r>
              <a:rPr kumimoji="0" lang="en-US" sz="1200" b="0" i="0" u="none" strike="noStrike" cap="none" normalizeH="0" baseline="0" dirty="0" smtClean="0">
                <a:ln>
                  <a:noFill/>
                </a:ln>
                <a:solidFill>
                  <a:srgbClr val="006600"/>
                </a:solidFill>
                <a:effectLst/>
                <a:latin typeface="Calibri" pitchFamily="34" charset="0"/>
                <a:ea typeface="Calibri" pitchFamily="34" charset="0"/>
                <a:cs typeface="Calibri" pitchFamily="34" charset="0"/>
              </a:rPr>
              <a:t>KONTZ ENGINEERING LIMITED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971800" algn="ctr"/>
                <a:tab pos="5943600" algn="r"/>
              </a:tabLst>
            </a:pPr>
            <a:r>
              <a:rPr kumimoji="0" lang="en-US" sz="1200" b="0" i="0" u="none" strike="noStrike" cap="none" normalizeH="0" baseline="0" dirty="0" smtClean="0">
                <a:ln>
                  <a:noFill/>
                </a:ln>
                <a:solidFill>
                  <a:srgbClr val="333333"/>
                </a:solidFill>
                <a:effectLst/>
                <a:latin typeface="Calibri" pitchFamily="34" charset="0"/>
                <a:ea typeface="Calibri" pitchFamily="34" charset="0"/>
                <a:cs typeface="Calibri" pitchFamily="34" charset="0"/>
              </a:rPr>
              <a:t>Kontz Place. 8, </a:t>
            </a:r>
            <a:r>
              <a:rPr kumimoji="0" lang="en-US" sz="1200" b="0" i="0" u="none" strike="noStrike" cap="none" normalizeH="0" baseline="0" dirty="0" err="1" smtClean="0">
                <a:ln>
                  <a:noFill/>
                </a:ln>
                <a:solidFill>
                  <a:srgbClr val="333333"/>
                </a:solidFill>
                <a:effectLst/>
                <a:latin typeface="Calibri" pitchFamily="34" charset="0"/>
                <a:ea typeface="Calibri" pitchFamily="34" charset="0"/>
                <a:cs typeface="Calibri" pitchFamily="34" charset="0"/>
              </a:rPr>
              <a:t>Ganiyu</a:t>
            </a:r>
            <a:r>
              <a:rPr kumimoji="0" lang="en-US" sz="1200" b="0" i="0" u="none" strike="noStrike" cap="none" normalizeH="0" baseline="0" dirty="0" smtClean="0">
                <a:ln>
                  <a:noFill/>
                </a:ln>
                <a:solidFill>
                  <a:srgbClr val="333333"/>
                </a:solidFill>
                <a:effectLst/>
                <a:latin typeface="Calibri" pitchFamily="34" charset="0"/>
                <a:ea typeface="Calibri" pitchFamily="34" charset="0"/>
                <a:cs typeface="Calibri" pitchFamily="34" charset="0"/>
              </a:rPr>
              <a:t> </a:t>
            </a:r>
            <a:r>
              <a:rPr kumimoji="0" lang="en-US" sz="1200" b="0" i="0" u="none" strike="noStrike" cap="none" normalizeH="0" baseline="0" dirty="0" err="1" smtClean="0">
                <a:ln>
                  <a:noFill/>
                </a:ln>
                <a:solidFill>
                  <a:srgbClr val="333333"/>
                </a:solidFill>
                <a:effectLst/>
                <a:latin typeface="Calibri" pitchFamily="34" charset="0"/>
                <a:ea typeface="Calibri" pitchFamily="34" charset="0"/>
                <a:cs typeface="Calibri" pitchFamily="34" charset="0"/>
              </a:rPr>
              <a:t>Oderinde</a:t>
            </a:r>
            <a:r>
              <a:rPr kumimoji="0" lang="en-US" sz="1200" b="0" i="0" u="none" strike="noStrike" cap="none" normalizeH="0" baseline="0" dirty="0" smtClean="0">
                <a:ln>
                  <a:noFill/>
                </a:ln>
                <a:solidFill>
                  <a:srgbClr val="333333"/>
                </a:solidFill>
                <a:effectLst/>
                <a:latin typeface="Calibri" pitchFamily="34" charset="0"/>
                <a:ea typeface="Calibri" pitchFamily="34" charset="0"/>
                <a:cs typeface="Calibri" pitchFamily="34" charset="0"/>
              </a:rPr>
              <a:t> Close Off Amah Nnachi Street, Isheri Olofin Estate via World Oil,</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971800" algn="ctr"/>
                <a:tab pos="5943600" algn="r"/>
              </a:tabLst>
            </a:pPr>
            <a:r>
              <a:rPr kumimoji="0" lang="en-US" sz="1200" b="0" i="0" u="none" strike="noStrike" cap="none" normalizeH="0" baseline="0" dirty="0" smtClean="0">
                <a:ln>
                  <a:noFill/>
                </a:ln>
                <a:solidFill>
                  <a:srgbClr val="333333"/>
                </a:solidFill>
                <a:effectLst/>
                <a:latin typeface="Calibri" pitchFamily="34" charset="0"/>
                <a:ea typeface="Calibri" pitchFamily="34" charset="0"/>
                <a:cs typeface="Calibri" pitchFamily="34" charset="0"/>
              </a:rPr>
              <a:t>Kara Bus Stop, Lagos-Ibadan Expressway</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971800" algn="ctr"/>
                <a:tab pos="5943600" algn="r"/>
              </a:tabLst>
            </a:pPr>
            <a:r>
              <a:rPr kumimoji="0" lang="en-US" sz="1200" b="0" i="0" u="none" strike="noStrike" cap="none" normalizeH="0" baseline="0" dirty="0" smtClean="0">
                <a:ln>
                  <a:noFill/>
                </a:ln>
                <a:solidFill>
                  <a:srgbClr val="333333"/>
                </a:solidFill>
                <a:effectLst/>
                <a:latin typeface="Calibri" pitchFamily="34" charset="0"/>
                <a:ea typeface="Calibri" pitchFamily="34" charset="0"/>
                <a:cs typeface="Calibri" pitchFamily="34" charset="0"/>
              </a:rPr>
              <a:t>Telephone: +2348055692243, 08055692230, 08085975712, 08033008099, 09098640799</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971800" algn="ctr"/>
                <a:tab pos="5943600" algn="r"/>
              </a:tabLst>
            </a:pPr>
            <a:r>
              <a:rPr kumimoji="0" lang="en-US" sz="1200" b="0" i="0" u="none" strike="noStrike" cap="none" normalizeH="0" baseline="0" dirty="0" smtClean="0">
                <a:ln>
                  <a:noFill/>
                </a:ln>
                <a:solidFill>
                  <a:srgbClr val="333333"/>
                </a:solidFill>
                <a:effectLst/>
                <a:latin typeface="Calibri" pitchFamily="34" charset="0"/>
                <a:ea typeface="Calibri" pitchFamily="34" charset="0"/>
                <a:cs typeface="Calibri" pitchFamily="34" charset="0"/>
              </a:rPr>
              <a:t>Email: </a:t>
            </a:r>
            <a:r>
              <a:rPr kumimoji="0" lang="en-US"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hlinkClick r:id="rId3"/>
              </a:rPr>
              <a:t>bdm@kontz.net</a:t>
            </a:r>
            <a:r>
              <a:rPr kumimoji="0" lang="en-US" sz="1200" b="0" i="0" u="none" strike="noStrike" cap="none" normalizeH="0" baseline="0" dirty="0" smtClean="0">
                <a:ln>
                  <a:noFill/>
                </a:ln>
                <a:solidFill>
                  <a:srgbClr val="333333"/>
                </a:solidFill>
                <a:effectLst/>
                <a:latin typeface="Calibri" pitchFamily="34" charset="0"/>
                <a:ea typeface="Calibri" pitchFamily="34" charset="0"/>
                <a:cs typeface="Calibri" pitchFamily="34" charset="0"/>
              </a:rPr>
              <a:t>  </a:t>
            </a:r>
            <a:r>
              <a:rPr kumimoji="0" lang="en-US"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hlinkClick r:id="rId4"/>
              </a:rPr>
              <a:t>info@kontz.net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971800" algn="ctr"/>
                <a:tab pos="5943600" algn="r"/>
              </a:tabLst>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hlinkClick r:id="rId5"/>
              </a:rPr>
              <a:t>www.kontz.net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81100"/>
            <a:ext cx="8686800" cy="3962400"/>
          </a:xfrm>
          <a:prstGeom prst="rect">
            <a:avLst/>
          </a:prstGeom>
        </p:spPr>
        <p:txBody>
          <a:bodyPr anchor="t" anchorCtr="0"/>
          <a:lstStyle/>
          <a:p>
            <a:pPr algn="just">
              <a:lnSpc>
                <a:spcPct val="115000"/>
              </a:lnSpc>
              <a:spcAft>
                <a:spcPts val="1000"/>
              </a:spcAft>
            </a:pPr>
            <a:r>
              <a:rPr lang="en-US" sz="2000" dirty="0" smtClean="0">
                <a:ea typeface="Calibri"/>
                <a:cs typeface="Times New Roman"/>
              </a:rPr>
              <a:t>INTRODUCTION</a:t>
            </a:r>
          </a:p>
          <a:p>
            <a:pPr>
              <a:buFont typeface="Arial" pitchFamily="34" charset="0"/>
              <a:buChar char="•"/>
            </a:pPr>
            <a:r>
              <a:rPr lang="en-US" sz="2000" dirty="0" smtClean="0">
                <a:ea typeface="Calibri"/>
                <a:cs typeface="Times New Roman"/>
              </a:rPr>
              <a:t> The Concept of National Security</a:t>
            </a:r>
          </a:p>
          <a:p>
            <a:pPr>
              <a:buFont typeface="Arial" pitchFamily="34" charset="0"/>
              <a:buChar char="•"/>
            </a:pPr>
            <a:r>
              <a:rPr lang="en-US" sz="2000" dirty="0" smtClean="0"/>
              <a:t> Conceptual Clarification</a:t>
            </a:r>
          </a:p>
          <a:p>
            <a:pPr>
              <a:buFont typeface="Arial" pitchFamily="34" charset="0"/>
              <a:buChar char="•"/>
            </a:pPr>
            <a:r>
              <a:rPr lang="en-US" sz="2000" dirty="0" smtClean="0"/>
              <a:t> Information Management Technology</a:t>
            </a:r>
          </a:p>
          <a:p>
            <a:pPr>
              <a:buFont typeface="Arial" pitchFamily="34" charset="0"/>
              <a:buChar char="•"/>
            </a:pPr>
            <a:r>
              <a:rPr lang="en-US" sz="2000" dirty="0" smtClean="0"/>
              <a:t> Theoretical Framework </a:t>
            </a:r>
          </a:p>
          <a:p>
            <a:pPr>
              <a:buFont typeface="Arial" pitchFamily="34" charset="0"/>
              <a:buChar char="•"/>
            </a:pPr>
            <a:r>
              <a:rPr lang="en-US" sz="2000" dirty="0" smtClean="0"/>
              <a:t> The Issues and Challenges of National Security and Information Management Technology in Nigeria</a:t>
            </a:r>
          </a:p>
          <a:p>
            <a:pPr>
              <a:buFont typeface="Arial" pitchFamily="34" charset="0"/>
              <a:buChar char="•"/>
            </a:pPr>
            <a:r>
              <a:rPr lang="en-US" sz="2000" dirty="0" smtClean="0"/>
              <a:t> A Case for a Consolidated Information Management Architecture in Nigeria</a:t>
            </a:r>
          </a:p>
          <a:p>
            <a:pPr>
              <a:buFont typeface="Arial" pitchFamily="34" charset="0"/>
              <a:buChar char="•"/>
            </a:pPr>
            <a:r>
              <a:rPr lang="en-US" sz="2000" dirty="0" smtClean="0"/>
              <a:t> Recommendations</a:t>
            </a:r>
          </a:p>
          <a:p>
            <a:r>
              <a:rPr lang="en-US" sz="2000" dirty="0" smtClean="0"/>
              <a:t>CONCLUSION</a:t>
            </a:r>
            <a:endParaRPr kumimoji="0" lang="en-GB" sz="2000" i="0" u="none" strike="noStrike" kern="1200" cap="none" spc="0" normalizeH="0" baseline="0" noProof="0" dirty="0">
              <a:ln>
                <a:noFill/>
              </a:ln>
              <a:solidFill>
                <a:schemeClr val="tx1"/>
              </a:solidFill>
              <a:effectLst/>
              <a:uLnTx/>
              <a:uFillTx/>
            </a:endParaRP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038600"/>
          </a:xfrm>
          <a:prstGeom prst="rect">
            <a:avLst/>
          </a:prstGeom>
        </p:spPr>
        <p:txBody>
          <a:bodyPr anchor="t" anchorCtr="0"/>
          <a:lstStyle/>
          <a:p>
            <a:pPr algn="just"/>
            <a:r>
              <a:rPr lang="en-US" sz="2400" b="1" i="1" dirty="0" smtClean="0">
                <a:latin typeface="Arial" pitchFamily="34" charset="0"/>
                <a:cs typeface="Arial" pitchFamily="34" charset="0"/>
              </a:rPr>
              <a:t>The Concept of National Security</a:t>
            </a:r>
          </a:p>
          <a:p>
            <a:pPr algn="just"/>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The term – SECURITY- may be seen as a state of being protected from danger or anxiety. For a nation, security connotes conditions of peace, stability, order and progress; a state of absence of everything and anything that could be a threat to peace, progress, development and tranquility. National security is to be understood in terms of the desire and capacity for self-defense; the protection of national survival. </a:t>
            </a:r>
            <a:endParaRPr kumimoji="0" lang="en-GB" sz="2400" i="0" u="none" strike="noStrike" kern="1200" cap="none" spc="0" normalizeH="0" baseline="0" noProof="0" dirty="0">
              <a:ln>
                <a:noFill/>
              </a:ln>
              <a:solidFill>
                <a:schemeClr val="tx1"/>
              </a:solidFill>
              <a:effectLst/>
              <a:uLnTx/>
              <a:uFillTx/>
              <a:latin typeface="Arial" pitchFamily="34" charset="0"/>
              <a:cs typeface="Arial" pitchFamily="34" charset="0"/>
            </a:endParaRP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038600"/>
          </a:xfrm>
          <a:prstGeom prst="rect">
            <a:avLst/>
          </a:prstGeom>
        </p:spPr>
        <p:txBody>
          <a:bodyPr anchor="t" anchorCtr="0"/>
          <a:lstStyle/>
          <a:p>
            <a:r>
              <a:rPr lang="en-US" sz="2400" b="1" i="1" dirty="0" smtClean="0">
                <a:latin typeface="Arial" pitchFamily="34" charset="0"/>
                <a:cs typeface="Arial" pitchFamily="34" charset="0"/>
              </a:rPr>
              <a:t>Conceptual Clarification </a:t>
            </a:r>
          </a:p>
          <a:p>
            <a:endParaRPr lang="en-US" sz="2750" dirty="0" smtClean="0"/>
          </a:p>
          <a:p>
            <a:pPr algn="just"/>
            <a:r>
              <a:rPr lang="en-US" sz="2600" dirty="0" smtClean="0">
                <a:latin typeface="Arial" pitchFamily="34" charset="0"/>
                <a:cs typeface="Arial" pitchFamily="34" charset="0"/>
              </a:rPr>
              <a:t>The concept of National security has however changed over time. Global developments suggest the need for an analogous broadening definition of national security to include resources, environmental and demographic issues. It has expanded to include international economics, long term goals of national development and reconciliation. </a:t>
            </a:r>
            <a:endParaRPr lang="en-US" sz="2600" dirty="0">
              <a:latin typeface="Arial" pitchFamily="34" charset="0"/>
              <a:cs typeface="Arial" pitchFamily="34" charset="0"/>
            </a:endParaRP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038600"/>
          </a:xfrm>
          <a:prstGeom prst="rect">
            <a:avLst/>
          </a:prstGeom>
        </p:spPr>
        <p:txBody>
          <a:bodyPr anchor="t" anchorCtr="0"/>
          <a:lstStyle/>
          <a:p>
            <a:pPr algn="just"/>
            <a:r>
              <a:rPr lang="en-US" sz="2400" dirty="0" smtClean="0">
                <a:latin typeface="Arial" pitchFamily="34" charset="0"/>
                <a:cs typeface="Arial" pitchFamily="34" charset="0"/>
              </a:rPr>
              <a:t>National security practically touches on all spheres of human existence. A nation that is capable of protecting herself from harm equally enjoys immense capacity for enviable development. We may therefore posit that national security and national development are complementary and inseparable phenomena. They are mutually related.</a:t>
            </a:r>
            <a:r>
              <a:rPr lang="en-US" sz="2600" dirty="0" smtClean="0">
                <a:latin typeface="Arial" pitchFamily="34" charset="0"/>
                <a:cs typeface="Arial" pitchFamily="34" charset="0"/>
              </a:rPr>
              <a:t>. </a:t>
            </a:r>
            <a:endParaRPr lang="en-US" sz="2600" dirty="0">
              <a:latin typeface="Arial" pitchFamily="34" charset="0"/>
              <a:cs typeface="Arial" pitchFamily="34" charset="0"/>
            </a:endParaRP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038600"/>
          </a:xfrm>
          <a:prstGeom prst="rect">
            <a:avLst/>
          </a:prstGeom>
        </p:spPr>
        <p:txBody>
          <a:bodyPr anchor="t" anchorCtr="0"/>
          <a:lstStyle/>
          <a:p>
            <a:pPr algn="just"/>
            <a:r>
              <a:rPr lang="en-US" sz="2400" b="1" i="1" dirty="0" smtClean="0">
                <a:latin typeface="Arial" pitchFamily="34" charset="0"/>
                <a:cs typeface="Arial" pitchFamily="34" charset="0"/>
              </a:rPr>
              <a:t>Information Management Technology</a:t>
            </a:r>
          </a:p>
          <a:p>
            <a:pPr algn="just"/>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Information Management (IM) is the collection and management of information from one or more sources and the distribution of that information to one or more audiences. This sometimes involves those who have a stake in or a right to that information. Management means the organization of and control over the structure, processing and delivery of information.</a:t>
            </a:r>
            <a:endParaRPr lang="en-US" sz="2200" dirty="0">
              <a:latin typeface="Arial" pitchFamily="34" charset="0"/>
              <a:cs typeface="Arial" pitchFamily="34" charset="0"/>
            </a:endParaRP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038600"/>
          </a:xfrm>
          <a:prstGeom prst="rect">
            <a:avLst/>
          </a:prstGeom>
        </p:spPr>
        <p:txBody>
          <a:bodyPr anchor="t" anchorCtr="0"/>
          <a:lstStyle/>
          <a:p>
            <a:pPr algn="just"/>
            <a:r>
              <a:rPr lang="en-US" sz="2400" b="1" i="1" dirty="0" smtClean="0">
                <a:latin typeface="Arial" pitchFamily="34" charset="0"/>
                <a:cs typeface="Arial" pitchFamily="34" charset="0"/>
              </a:rPr>
              <a:t>Information Management Technology</a:t>
            </a:r>
          </a:p>
          <a:p>
            <a:pPr algn="just"/>
            <a:endParaRPr lang="en-US" sz="2400" dirty="0" smtClean="0">
              <a:latin typeface="Arial" pitchFamily="34" charset="0"/>
              <a:cs typeface="Arial" pitchFamily="34" charset="0"/>
            </a:endParaRPr>
          </a:p>
          <a:p>
            <a:pPr algn="just"/>
            <a:r>
              <a:rPr lang="en-US" sz="2200" dirty="0" smtClean="0">
                <a:latin typeface="Arial" pitchFamily="34" charset="0"/>
                <a:cs typeface="Arial" pitchFamily="34" charset="0"/>
              </a:rPr>
              <a:t>Information Technology (IT) is a source and transmitter of information to the diverse society and remains the most essential medium of expression of feelings, ideals and other cultural promotions in the global world. </a:t>
            </a:r>
          </a:p>
          <a:p>
            <a:pPr algn="just"/>
            <a:endParaRPr lang="en-US" sz="2200" dirty="0" smtClean="0">
              <a:latin typeface="Arial" pitchFamily="34" charset="0"/>
              <a:cs typeface="Arial" pitchFamily="34" charset="0"/>
            </a:endParaRPr>
          </a:p>
          <a:p>
            <a:pPr algn="just"/>
            <a:r>
              <a:rPr lang="en-US" sz="2200" dirty="0" smtClean="0">
                <a:latin typeface="Arial" pitchFamily="34" charset="0"/>
                <a:cs typeface="Arial" pitchFamily="34" charset="0"/>
              </a:rPr>
              <a:t>It is on these that intelligent observers of the effects of the media on the masses have the assumption that it has enormous influence on human lives, beliefs and opinions and its critical views shape the national issues and political environment</a:t>
            </a:r>
            <a:endParaRPr lang="en-US" sz="2200" dirty="0">
              <a:latin typeface="Arial" pitchFamily="34" charset="0"/>
              <a:cs typeface="Arial" pitchFamily="34" charset="0"/>
            </a:endParaRP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038600"/>
          </a:xfrm>
          <a:prstGeom prst="rect">
            <a:avLst/>
          </a:prstGeom>
        </p:spPr>
        <p:txBody>
          <a:bodyPr anchor="t" anchorCtr="0"/>
          <a:lstStyle/>
          <a:p>
            <a:pPr algn="just"/>
            <a:r>
              <a:rPr lang="en-US" sz="2400" b="1" i="1" dirty="0" smtClean="0">
                <a:latin typeface="Arial" pitchFamily="34" charset="0"/>
                <a:cs typeface="Arial" pitchFamily="34" charset="0"/>
              </a:rPr>
              <a:t>Theoretical Framework </a:t>
            </a:r>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 </a:t>
            </a:r>
          </a:p>
          <a:p>
            <a:pPr algn="just"/>
            <a:r>
              <a:rPr lang="en-US" sz="2400" dirty="0" smtClean="0">
                <a:latin typeface="Arial" pitchFamily="34" charset="0"/>
                <a:cs typeface="Arial" pitchFamily="34" charset="0"/>
              </a:rPr>
              <a:t>The theoretical foundation of this paper is hinged on the </a:t>
            </a:r>
            <a:r>
              <a:rPr lang="en-US" sz="2400" b="1" i="1" dirty="0" smtClean="0">
                <a:latin typeface="Arial" pitchFamily="34" charset="0"/>
                <a:cs typeface="Arial" pitchFamily="34" charset="0"/>
              </a:rPr>
              <a:t>‘spiral of silence’</a:t>
            </a:r>
            <a:r>
              <a:rPr lang="en-US" sz="2400" b="1" dirty="0" smtClean="0">
                <a:latin typeface="Arial" pitchFamily="34" charset="0"/>
                <a:cs typeface="Arial" pitchFamily="34" charset="0"/>
              </a:rPr>
              <a:t> </a:t>
            </a:r>
            <a:r>
              <a:rPr lang="en-US" sz="2400" dirty="0" smtClean="0">
                <a:latin typeface="Arial" pitchFamily="34" charset="0"/>
                <a:cs typeface="Arial" pitchFamily="34" charset="0"/>
              </a:rPr>
              <a:t>theory. </a:t>
            </a:r>
          </a:p>
          <a:p>
            <a:pPr algn="just"/>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The </a:t>
            </a:r>
            <a:r>
              <a:rPr lang="en-US" sz="2400" b="1" i="1" dirty="0" smtClean="0">
                <a:latin typeface="Arial" pitchFamily="34" charset="0"/>
                <a:cs typeface="Arial" pitchFamily="34" charset="0"/>
              </a:rPr>
              <a:t>spiral of silence</a:t>
            </a:r>
            <a:r>
              <a:rPr lang="en-US" sz="2400" b="1" dirty="0" smtClean="0">
                <a:latin typeface="Arial" pitchFamily="34" charset="0"/>
                <a:cs typeface="Arial" pitchFamily="34" charset="0"/>
              </a:rPr>
              <a:t> </a:t>
            </a:r>
            <a:r>
              <a:rPr lang="en-US" sz="2400" dirty="0" smtClean="0">
                <a:latin typeface="Arial" pitchFamily="34" charset="0"/>
                <a:cs typeface="Arial" pitchFamily="34" charset="0"/>
              </a:rPr>
              <a:t>theory of the mass media was postulated by Elizabeth Noelle-Neumann whose initiative was predicated upon the ability of the mass media to influence public opinions in matters of public interest. </a:t>
            </a: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C20E501E-5AAE-4B57-9A90-50DAF9DFA989}"/>
              </a:ext>
            </a:extLst>
          </p:cNvPr>
          <p:cNvSpPr txBox="1">
            <a:spLocks/>
          </p:cNvSpPr>
          <p:nvPr/>
        </p:nvSpPr>
        <p:spPr>
          <a:xfrm>
            <a:off x="304800" y="1104900"/>
            <a:ext cx="8686800" cy="4267200"/>
          </a:xfrm>
          <a:prstGeom prst="rect">
            <a:avLst/>
          </a:prstGeom>
        </p:spPr>
        <p:txBody>
          <a:bodyPr anchor="t" anchorCtr="0"/>
          <a:lstStyle/>
          <a:p>
            <a:pPr algn="just"/>
            <a:r>
              <a:rPr lang="en-US" sz="2400" b="1" i="1" dirty="0" smtClean="0">
                <a:latin typeface="Arial" pitchFamily="34" charset="0"/>
                <a:cs typeface="Arial" pitchFamily="34" charset="0"/>
              </a:rPr>
              <a:t>Theoretical Framework </a:t>
            </a:r>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 </a:t>
            </a:r>
          </a:p>
          <a:p>
            <a:pPr algn="just"/>
            <a:r>
              <a:rPr lang="en-US" sz="2400" dirty="0" smtClean="0">
                <a:latin typeface="Arial" pitchFamily="34" charset="0"/>
                <a:cs typeface="Arial" pitchFamily="34" charset="0"/>
              </a:rPr>
              <a:t>The theory is significant to studies as it has the capacity to ensure a peaceful atmosphere for humanity. It is studied under the media effects theories of Mass Communication. </a:t>
            </a:r>
          </a:p>
          <a:p>
            <a:pPr algn="just"/>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According to Aina (2007), the media can shape public opinion distribution by creating the impression that some of the opinions are not good for public consumption since those expressions and activities could lead to conflicts in human society. </a:t>
            </a:r>
            <a:endParaRPr lang="en-US" sz="2400" dirty="0">
              <a:latin typeface="Arial" pitchFamily="34" charset="0"/>
              <a:cs typeface="Arial" pitchFamily="34" charset="0"/>
            </a:endParaRPr>
          </a:p>
        </p:txBody>
      </p:sp>
      <p:pic>
        <p:nvPicPr>
          <p:cNvPr id="11" name="Picture 10" descr="kontz logo 1.jpg"/>
          <p:cNvPicPr>
            <a:picLocks noChangeAspect="1"/>
          </p:cNvPicPr>
          <p:nvPr/>
        </p:nvPicPr>
        <p:blipFill>
          <a:blip r:embed="rId2"/>
          <a:srcRect t="22388"/>
          <a:stretch>
            <a:fillRect/>
          </a:stretch>
        </p:blipFill>
        <p:spPr>
          <a:xfrm>
            <a:off x="7924800" y="5167311"/>
            <a:ext cx="1066800" cy="433388"/>
          </a:xfrm>
          <a:prstGeom prst="rect">
            <a:avLst/>
          </a:prstGeom>
        </p:spPr>
      </p:pic>
      <p:sp>
        <p:nvSpPr>
          <p:cNvPr id="6" name="Title 5"/>
          <p:cNvSpPr txBox="1">
            <a:spLocks/>
          </p:cNvSpPr>
          <p:nvPr/>
        </p:nvSpPr>
        <p:spPr>
          <a:xfrm>
            <a:off x="304800" y="190500"/>
            <a:ext cx="8305803" cy="762000"/>
          </a:xfrm>
          <a:prstGeom prst="rect">
            <a:avLst/>
          </a:prstGeom>
          <a:gradFill flip="none" rotWithShape="1">
            <a:gsLst>
              <a:gs pos="0">
                <a:srgbClr val="006600"/>
              </a:gs>
              <a:gs pos="50000">
                <a:srgbClr val="9CB86E"/>
              </a:gs>
              <a:gs pos="100000">
                <a:srgbClr val="156B13"/>
              </a:gs>
            </a:gsLst>
            <a:lin ang="2400000" scaled="0"/>
            <a:tileRect/>
          </a:gradFill>
        </p:spPr>
        <p:txBody>
          <a:bodyPr wrap="square" lIns="182880" spcCol="91440" anchor="ctr">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0" lang="en-US" sz="20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THE ROLE OF INFORMATION MANAGEMENT TECHNOLOGY IN NATIONAL SECURITY AND THE GLOBAL PANDEMIC</a:t>
            </a:r>
            <a:r>
              <a:rPr kumimoji="0" lang="en-US" sz="1600" b="1" i="0" u="none" strike="noStrike" kern="1200" cap="none" spc="50" normalizeH="0" baseline="0" noProof="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rPr>
              <a:t>    </a:t>
            </a:r>
            <a:endParaRPr kumimoji="0" lang="en-US" sz="1600" b="1" i="0" u="none" strike="noStrike" kern="1200" cap="none" spc="50" normalizeH="0" baseline="0" noProof="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uLnTx/>
              <a:uFillTx/>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1806</TotalTime>
  <Words>849</Words>
  <Application>Microsoft Office PowerPoint</Application>
  <PresentationFormat>On-screen Show (16:10)</PresentationFormat>
  <Paragraphs>70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THE ROLE OF INFORMATION MANAGEMENT TECHNOLOGY IN NATIONAL SECURITY AND THE GLOBAL PANDEMIC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TRAINING PROPOSAL FOR       KEYSTONE BANK NIGERIA LIMITED</dc:title>
  <dc:creator>User</dc:creator>
  <cp:lastModifiedBy>user</cp:lastModifiedBy>
  <cp:revision>59</cp:revision>
  <dcterms:created xsi:type="dcterms:W3CDTF">2019-09-10T14:10:05Z</dcterms:created>
  <dcterms:modified xsi:type="dcterms:W3CDTF">2004-12-31T23:04:57Z</dcterms:modified>
</cp:coreProperties>
</file>