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6" autoAdjust="0"/>
    <p:restoredTop sz="94660"/>
  </p:normalViewPr>
  <p:slideViewPr>
    <p:cSldViewPr snapToGrid="0">
      <p:cViewPr>
        <p:scale>
          <a:sx n="62" d="100"/>
          <a:sy n="62" d="100"/>
        </p:scale>
        <p:origin x="-80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5/21/2021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2800" dirty="0" smtClean="0"/>
              <a:t>CONFERENCE THEME: </a:t>
            </a:r>
            <a:br>
              <a:rPr lang="en-GB" sz="2800" dirty="0" smtClean="0"/>
            </a:br>
            <a:r>
              <a:rPr lang="en-GB" sz="2800" dirty="0" smtClean="0"/>
              <a:t>IMPACT OF PANDEMIC ON PROMOTING SUSTAINABLE NATIONAL GROWTH THROUGH INNOVATIVE INFORMATION MANAGEMENT STRATEGIES </a:t>
            </a:r>
            <a:endParaRPr lang="en-GB" sz="2800" dirty="0"/>
          </a:p>
        </p:txBody>
      </p:sp>
      <p:sp>
        <p:nvSpPr>
          <p:cNvPr id="3" name="Subtitle 2"/>
          <p:cNvSpPr>
            <a:spLocks noGrp="1"/>
          </p:cNvSpPr>
          <p:nvPr>
            <p:ph type="subTitle" idx="1"/>
          </p:nvPr>
        </p:nvSpPr>
        <p:spPr>
          <a:xfrm>
            <a:off x="1522307" y="4066073"/>
            <a:ext cx="7766936" cy="1944450"/>
          </a:xfrm>
        </p:spPr>
        <p:txBody>
          <a:bodyPr>
            <a:normAutofit/>
          </a:bodyPr>
          <a:lstStyle/>
          <a:p>
            <a:r>
              <a:rPr lang="en-GB" dirty="0" smtClean="0">
                <a:latin typeface="Arial Black" panose="020B0A04020102020204" pitchFamily="34" charset="0"/>
              </a:rPr>
              <a:t>TOPIC: </a:t>
            </a:r>
          </a:p>
          <a:p>
            <a:r>
              <a:rPr lang="en-GB" dirty="0" smtClean="0">
                <a:latin typeface="Arial Black" panose="020B0A04020102020204" pitchFamily="34" charset="0"/>
              </a:rPr>
              <a:t>BREAKING BARRIERS THROUGH INFORMATION MANAGEMENT TECHNOLOGY</a:t>
            </a:r>
          </a:p>
          <a:p>
            <a:r>
              <a:rPr lang="en-GB" dirty="0" smtClean="0">
                <a:latin typeface="Arial Black" panose="020B0A04020102020204" pitchFamily="34" charset="0"/>
              </a:rPr>
              <a:t>PRESENTED BY </a:t>
            </a:r>
          </a:p>
          <a:p>
            <a:r>
              <a:rPr lang="en-GB" dirty="0" smtClean="0">
                <a:latin typeface="Arial Black" panose="020B0A04020102020204" pitchFamily="34" charset="0"/>
              </a:rPr>
              <a:t>FOLASADE AYANKOYA PhD.</a:t>
            </a:r>
            <a:endParaRPr lang="en-GB" dirty="0">
              <a:latin typeface="Arial Black" panose="020B0A04020102020204" pitchFamily="34" charset="0"/>
            </a:endParaRPr>
          </a:p>
        </p:txBody>
      </p:sp>
    </p:spTree>
    <p:extLst>
      <p:ext uri="{BB962C8B-B14F-4D97-AF65-F5344CB8AC3E}">
        <p14:creationId xmlns:p14="http://schemas.microsoft.com/office/powerpoint/2010/main" val="4250086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303" y="52786"/>
            <a:ext cx="9396391" cy="1106816"/>
          </a:xfrm>
        </p:spPr>
        <p:txBody>
          <a:bodyPr>
            <a:normAutofit fontScale="90000"/>
          </a:bodyPr>
          <a:lstStyle/>
          <a:p>
            <a:r>
              <a:rPr lang="en-US" b="1" dirty="0"/>
              <a:t>Benefits of Information Management Technology </a:t>
            </a:r>
            <a:r>
              <a:rPr lang="en-GB" dirty="0"/>
              <a:t/>
            </a:r>
            <a:br>
              <a:rPr lang="en-GB" dirty="0"/>
            </a:br>
            <a:endParaRPr lang="en-GB" dirty="0"/>
          </a:p>
        </p:txBody>
      </p:sp>
      <p:sp>
        <p:nvSpPr>
          <p:cNvPr id="3" name="Content Placeholder 2"/>
          <p:cNvSpPr>
            <a:spLocks noGrp="1"/>
          </p:cNvSpPr>
          <p:nvPr>
            <p:ph idx="1"/>
          </p:nvPr>
        </p:nvSpPr>
        <p:spPr>
          <a:xfrm>
            <a:off x="153251" y="786691"/>
            <a:ext cx="9120751" cy="5254671"/>
          </a:xfrm>
        </p:spPr>
        <p:txBody>
          <a:bodyPr/>
          <a:lstStyle/>
          <a:p>
            <a:r>
              <a:rPr lang="en-US" b="1" dirty="0"/>
              <a:t>Improved </a:t>
            </a:r>
            <a:r>
              <a:rPr lang="en-US" b="1" dirty="0" smtClean="0"/>
              <a:t>Communication: </a:t>
            </a:r>
            <a:r>
              <a:rPr lang="en-US" dirty="0"/>
              <a:t>Fast communications allow for better decision-making </a:t>
            </a:r>
            <a:endParaRPr lang="en-GB" dirty="0"/>
          </a:p>
          <a:p>
            <a:r>
              <a:rPr lang="en-US" b="1" dirty="0"/>
              <a:t>Improved Operational </a:t>
            </a:r>
            <a:r>
              <a:rPr lang="en-US" b="1" dirty="0" smtClean="0"/>
              <a:t>Efficiency: </a:t>
            </a:r>
            <a:r>
              <a:rPr lang="en-US" dirty="0"/>
              <a:t>Business operational efficiency can increase by reducing the process of a work flow, sharing storage and collaborative work spaces</a:t>
            </a:r>
            <a:endParaRPr lang="en-GB" dirty="0"/>
          </a:p>
          <a:p>
            <a:r>
              <a:rPr lang="en-US" b="1" dirty="0"/>
              <a:t>Competitive Advantage over Rivals: </a:t>
            </a:r>
            <a:r>
              <a:rPr lang="en-US" dirty="0"/>
              <a:t>This allows businesses maintain a competitive advantage over their rivals.</a:t>
            </a:r>
            <a:endParaRPr lang="en-GB" dirty="0"/>
          </a:p>
          <a:p>
            <a:r>
              <a:rPr lang="en-US" b="1" dirty="0"/>
              <a:t>Cost Reduction</a:t>
            </a:r>
            <a:r>
              <a:rPr lang="en-US" b="1" dirty="0" smtClean="0"/>
              <a:t>: </a:t>
            </a:r>
            <a:r>
              <a:rPr lang="en-US" dirty="0"/>
              <a:t>This allows businesses lower their operational costs</a:t>
            </a:r>
            <a:endParaRPr lang="en-GB" dirty="0"/>
          </a:p>
          <a:p>
            <a:r>
              <a:rPr lang="en-US" b="1" dirty="0" smtClean="0"/>
              <a:t>Economic Efficiencies: </a:t>
            </a:r>
            <a:r>
              <a:rPr lang="en-US" dirty="0"/>
              <a:t>This can be realized by utilizing online environment for high-cost functions.</a:t>
            </a:r>
            <a:endParaRPr lang="en-GB" dirty="0"/>
          </a:p>
          <a:p>
            <a:endParaRPr lang="en-GB" dirty="0"/>
          </a:p>
        </p:txBody>
      </p:sp>
    </p:spTree>
    <p:extLst>
      <p:ext uri="{BB962C8B-B14F-4D97-AF65-F5344CB8AC3E}">
        <p14:creationId xmlns:p14="http://schemas.microsoft.com/office/powerpoint/2010/main" val="2368257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18" y="0"/>
            <a:ext cx="9141184" cy="1271987"/>
          </a:xfrm>
        </p:spPr>
        <p:txBody>
          <a:bodyPr/>
          <a:lstStyle/>
          <a:p>
            <a:r>
              <a:rPr lang="en-US" b="1" dirty="0" smtClean="0"/>
              <a:t>Information </a:t>
            </a:r>
            <a:r>
              <a:rPr lang="en-US" b="1" dirty="0"/>
              <a:t>Management Technology Innovations for </a:t>
            </a:r>
            <a:r>
              <a:rPr lang="en-US" b="1" dirty="0" smtClean="0"/>
              <a:t>Breaking </a:t>
            </a:r>
            <a:r>
              <a:rPr lang="en-US" b="1" dirty="0"/>
              <a:t>Barriers</a:t>
            </a:r>
            <a:endParaRPr lang="en-GB" dirty="0"/>
          </a:p>
        </p:txBody>
      </p:sp>
      <p:sp>
        <p:nvSpPr>
          <p:cNvPr id="3" name="Content Placeholder 2"/>
          <p:cNvSpPr>
            <a:spLocks noGrp="1"/>
          </p:cNvSpPr>
          <p:nvPr>
            <p:ph idx="1"/>
          </p:nvPr>
        </p:nvSpPr>
        <p:spPr>
          <a:xfrm>
            <a:off x="204335" y="1231121"/>
            <a:ext cx="9069667" cy="4810242"/>
          </a:xfrm>
        </p:spPr>
        <p:txBody>
          <a:bodyPr/>
          <a:lstStyle/>
          <a:p>
            <a:r>
              <a:rPr lang="en-US" b="1" dirty="0"/>
              <a:t>Cloud Technologies:</a:t>
            </a:r>
            <a:r>
              <a:rPr lang="en-US" dirty="0"/>
              <a:t> This will break down barriers within and among organizations over the long- term by delivering internet-based services and applications that can be accessed from any device</a:t>
            </a:r>
            <a:r>
              <a:rPr lang="en-US" dirty="0" smtClean="0"/>
              <a:t>.</a:t>
            </a:r>
          </a:p>
          <a:p>
            <a:r>
              <a:rPr lang="en-US" b="1" dirty="0"/>
              <a:t>Internet of Things:</a:t>
            </a:r>
            <a:r>
              <a:rPr lang="en-US" dirty="0"/>
              <a:t> The internet connects people and businesses through social interaction or business transactions. </a:t>
            </a:r>
            <a:endParaRPr lang="en-US" dirty="0" smtClean="0"/>
          </a:p>
          <a:p>
            <a:r>
              <a:rPr lang="en-US" dirty="0" smtClean="0"/>
              <a:t>The </a:t>
            </a:r>
            <a:r>
              <a:rPr lang="en-US" dirty="0"/>
              <a:t>Internet of Things (</a:t>
            </a:r>
            <a:r>
              <a:rPr lang="en-US" dirty="0" err="1"/>
              <a:t>IoT</a:t>
            </a:r>
            <a:r>
              <a:rPr lang="en-US" dirty="0"/>
              <a:t>) focuses at linking together devices or structures through sensors and actuators, ensuring the collection of meaningful information and </a:t>
            </a:r>
            <a:r>
              <a:rPr lang="en-US" dirty="0" err="1"/>
              <a:t>behaviour</a:t>
            </a:r>
            <a:r>
              <a:rPr lang="en-US" dirty="0" smtClean="0"/>
              <a:t>.</a:t>
            </a:r>
          </a:p>
          <a:p>
            <a:r>
              <a:rPr lang="en-US" b="1" dirty="0"/>
              <a:t>Business Intelligence:</a:t>
            </a:r>
            <a:r>
              <a:rPr lang="en-US" dirty="0"/>
              <a:t> This is a technology-driven process for analyzing data and delivering actionable information that helps employees and employers make informed business decisions</a:t>
            </a:r>
            <a:endParaRPr lang="en-GB" dirty="0"/>
          </a:p>
        </p:txBody>
      </p:sp>
    </p:spTree>
    <p:extLst>
      <p:ext uri="{BB962C8B-B14F-4D97-AF65-F5344CB8AC3E}">
        <p14:creationId xmlns:p14="http://schemas.microsoft.com/office/powerpoint/2010/main" val="3895593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639" y="52786"/>
            <a:ext cx="8596668" cy="1320800"/>
          </a:xfrm>
        </p:spPr>
        <p:txBody>
          <a:bodyPr/>
          <a:lstStyle/>
          <a:p>
            <a:r>
              <a:rPr lang="en-GB" dirty="0"/>
              <a:t>C</a:t>
            </a:r>
            <a:r>
              <a:rPr lang="en-GB" dirty="0" smtClean="0"/>
              <a:t>onclusion</a:t>
            </a:r>
            <a:endParaRPr lang="en-GB" dirty="0"/>
          </a:p>
        </p:txBody>
      </p:sp>
      <p:sp>
        <p:nvSpPr>
          <p:cNvPr id="3" name="Content Placeholder 2"/>
          <p:cNvSpPr>
            <a:spLocks noGrp="1"/>
          </p:cNvSpPr>
          <p:nvPr>
            <p:ph idx="1"/>
          </p:nvPr>
        </p:nvSpPr>
        <p:spPr>
          <a:xfrm>
            <a:off x="202254" y="1067396"/>
            <a:ext cx="8596668" cy="3880773"/>
          </a:xfrm>
        </p:spPr>
        <p:txBody>
          <a:bodyPr/>
          <a:lstStyle/>
          <a:p>
            <a:r>
              <a:rPr lang="en-GB" dirty="0" smtClean="0"/>
              <a:t>IMT has been able to break barriers in the will of progress of organisations created by the pandemic. With new technologies gaining acceptance and pervasiveness. Some even became discovered or relevant. A lot of activities were better handled and timely completed with the technology innovations. Looking away from the damages the pandemic caused. It sought of became a blessing in disguise to some organizations as new business ideas were discovered, new and more efficient mode of operations were adopted. IMT played a key role in sustaining the economy that was at the </a:t>
            </a:r>
            <a:r>
              <a:rPr lang="en-GB" smtClean="0"/>
              <a:t>melting point. </a:t>
            </a:r>
            <a:endParaRPr lang="en-GB" dirty="0"/>
          </a:p>
        </p:txBody>
      </p:sp>
    </p:spTree>
    <p:extLst>
      <p:ext uri="{BB962C8B-B14F-4D97-AF65-F5344CB8AC3E}">
        <p14:creationId xmlns:p14="http://schemas.microsoft.com/office/powerpoint/2010/main" val="3393737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idx="1"/>
          </p:nvPr>
        </p:nvSpPr>
        <p:spPr/>
        <p:txBody>
          <a:bodyPr/>
          <a:lstStyle/>
          <a:p>
            <a:r>
              <a:rPr lang="en-GB" dirty="0" smtClean="0"/>
              <a:t>INTRODUCTION</a:t>
            </a:r>
          </a:p>
          <a:p>
            <a:r>
              <a:rPr lang="en-GB" dirty="0" smtClean="0"/>
              <a:t>BARRIERS INTRODUCED BY PANADEMIC</a:t>
            </a:r>
          </a:p>
          <a:p>
            <a:r>
              <a:rPr lang="en-GB" dirty="0" smtClean="0"/>
              <a:t>EFFECTS ON NATIONS ECONOMY AND NATIONAL DEVELOPMENT</a:t>
            </a:r>
          </a:p>
          <a:p>
            <a:r>
              <a:rPr lang="en-GB" dirty="0" smtClean="0"/>
              <a:t>INFORMATION MANAGEMENT ROLES</a:t>
            </a:r>
          </a:p>
          <a:p>
            <a:r>
              <a:rPr lang="en-GB" dirty="0" smtClean="0"/>
              <a:t>INFORMATION MANAGEMENT TECHNOLOGY INNOVATIONS FOR BREAKING BARRIERS</a:t>
            </a:r>
          </a:p>
          <a:p>
            <a:endParaRPr lang="en-GB" dirty="0" smtClean="0"/>
          </a:p>
          <a:p>
            <a:endParaRPr lang="en-GB" dirty="0"/>
          </a:p>
        </p:txBody>
      </p:sp>
    </p:spTree>
    <p:extLst>
      <p:ext uri="{BB962C8B-B14F-4D97-AF65-F5344CB8AC3E}">
        <p14:creationId xmlns:p14="http://schemas.microsoft.com/office/powerpoint/2010/main" val="218397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1878"/>
          </a:xfrm>
        </p:spPr>
        <p:txBody>
          <a:bodyPr/>
          <a:lstStyle/>
          <a:p>
            <a:r>
              <a:rPr lang="en-GB" dirty="0" smtClean="0"/>
              <a:t>INTRODUCTION</a:t>
            </a:r>
            <a:endParaRPr lang="en-GB" dirty="0"/>
          </a:p>
        </p:txBody>
      </p:sp>
      <p:sp>
        <p:nvSpPr>
          <p:cNvPr id="3" name="Content Placeholder 2"/>
          <p:cNvSpPr>
            <a:spLocks noGrp="1"/>
          </p:cNvSpPr>
          <p:nvPr>
            <p:ph idx="1"/>
          </p:nvPr>
        </p:nvSpPr>
        <p:spPr>
          <a:xfrm>
            <a:off x="677334" y="1232453"/>
            <a:ext cx="8596668" cy="4808910"/>
          </a:xfrm>
        </p:spPr>
        <p:txBody>
          <a:bodyPr/>
          <a:lstStyle/>
          <a:p>
            <a:r>
              <a:rPr lang="en-US" dirty="0"/>
              <a:t>Nation’s </a:t>
            </a:r>
            <a:r>
              <a:rPr lang="en-US" dirty="0" smtClean="0"/>
              <a:t>Growth depends on people, Business Growth, technology, infrastructures and so on.</a:t>
            </a:r>
          </a:p>
          <a:p>
            <a:r>
              <a:rPr lang="en-US" dirty="0" smtClean="0"/>
              <a:t>Business Growth relies on Business managers, business decisions, efficient management skills and so on. </a:t>
            </a:r>
          </a:p>
          <a:p>
            <a:r>
              <a:rPr lang="en-US" dirty="0"/>
              <a:t>Organizations generate abundance of information upon which business decisions are </a:t>
            </a:r>
            <a:r>
              <a:rPr lang="en-US" dirty="0" smtClean="0"/>
              <a:t>made</a:t>
            </a:r>
          </a:p>
          <a:p>
            <a:r>
              <a:rPr lang="en-US" dirty="0"/>
              <a:t>lack of infrastructure that can provide effective creation, application, management, access and distribution of relevant data, can frustrate an organization’s effort to take advantage of the information</a:t>
            </a:r>
            <a:r>
              <a:rPr lang="en-US" dirty="0" smtClean="0"/>
              <a:t>.</a:t>
            </a:r>
          </a:p>
          <a:p>
            <a:r>
              <a:rPr lang="en-US" dirty="0"/>
              <a:t>This information, which can be complex, must be analyzed and understood before effective </a:t>
            </a:r>
            <a:r>
              <a:rPr lang="en-US" dirty="0" smtClean="0"/>
              <a:t>decisions </a:t>
            </a:r>
            <a:r>
              <a:rPr lang="en-US" dirty="0"/>
              <a:t>are </a:t>
            </a:r>
            <a:r>
              <a:rPr lang="en-US" dirty="0" smtClean="0"/>
              <a:t>made.</a:t>
            </a:r>
          </a:p>
          <a:p>
            <a:r>
              <a:rPr lang="en-US" dirty="0"/>
              <a:t>Information management capitalize on the information resources and information capabilities of the organization, so as to add and create value for both the </a:t>
            </a:r>
            <a:r>
              <a:rPr lang="en-US" dirty="0" err="1"/>
              <a:t>organisation</a:t>
            </a:r>
            <a:r>
              <a:rPr lang="en-US" dirty="0"/>
              <a:t> and its </a:t>
            </a:r>
            <a:r>
              <a:rPr lang="en-US" dirty="0" smtClean="0"/>
              <a:t>clients.</a:t>
            </a:r>
          </a:p>
          <a:p>
            <a:endParaRPr lang="en-GB" dirty="0" smtClean="0"/>
          </a:p>
          <a:p>
            <a:endParaRPr lang="en-GB" dirty="0"/>
          </a:p>
        </p:txBody>
      </p:sp>
    </p:spTree>
    <p:extLst>
      <p:ext uri="{BB962C8B-B14F-4D97-AF65-F5344CB8AC3E}">
        <p14:creationId xmlns:p14="http://schemas.microsoft.com/office/powerpoint/2010/main" val="2252476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3927"/>
          </a:xfrm>
        </p:spPr>
        <p:txBody>
          <a:bodyPr/>
          <a:lstStyle/>
          <a:p>
            <a:r>
              <a:rPr lang="en-GB" dirty="0" smtClean="0"/>
              <a:t>INTRODUCTION </a:t>
            </a:r>
            <a:endParaRPr lang="en-GB" dirty="0"/>
          </a:p>
        </p:txBody>
      </p:sp>
      <p:pic>
        <p:nvPicPr>
          <p:cNvPr id="4" name="Content Placeholder 3"/>
          <p:cNvPicPr>
            <a:picLocks noGrp="1" noChangeAspect="1"/>
          </p:cNvPicPr>
          <p:nvPr>
            <p:ph idx="1"/>
          </p:nvPr>
        </p:nvPicPr>
        <p:blipFill>
          <a:blip r:embed="rId2"/>
          <a:stretch>
            <a:fillRect/>
          </a:stretch>
        </p:blipFill>
        <p:spPr>
          <a:xfrm>
            <a:off x="2671268" y="2646141"/>
            <a:ext cx="5069290" cy="3185536"/>
          </a:xfrm>
          <a:prstGeom prst="rect">
            <a:avLst/>
          </a:prstGeom>
        </p:spPr>
      </p:pic>
      <p:sp>
        <p:nvSpPr>
          <p:cNvPr id="5" name="TextBox 4"/>
          <p:cNvSpPr txBox="1"/>
          <p:nvPr/>
        </p:nvSpPr>
        <p:spPr>
          <a:xfrm>
            <a:off x="240094" y="1383527"/>
            <a:ext cx="9522019" cy="1200329"/>
          </a:xfrm>
          <a:prstGeom prst="rect">
            <a:avLst/>
          </a:prstGeom>
          <a:noFill/>
        </p:spPr>
        <p:txBody>
          <a:bodyPr wrap="square" rtlCol="0">
            <a:spAutoFit/>
          </a:bodyPr>
          <a:lstStyle/>
          <a:p>
            <a:r>
              <a:rPr lang="en-GB" dirty="0" smtClean="0"/>
              <a:t>-Then came the ugly looking Pandemic and it disrupted things</a:t>
            </a:r>
          </a:p>
          <a:p>
            <a:r>
              <a:rPr lang="en-US" dirty="0" smtClean="0"/>
              <a:t>- It wounded </a:t>
            </a:r>
            <a:r>
              <a:rPr lang="en-US" dirty="0"/>
              <a:t>the world economy with serious consequences impacting all communities and </a:t>
            </a:r>
            <a:r>
              <a:rPr lang="en-US" dirty="0" smtClean="0"/>
              <a:t>individuals, businesses and what have you. </a:t>
            </a:r>
            <a:endParaRPr lang="en-GB" dirty="0" smtClean="0"/>
          </a:p>
          <a:p>
            <a:endParaRPr lang="en-GB" dirty="0"/>
          </a:p>
        </p:txBody>
      </p:sp>
    </p:spTree>
    <p:extLst>
      <p:ext uri="{BB962C8B-B14F-4D97-AF65-F5344CB8AC3E}">
        <p14:creationId xmlns:p14="http://schemas.microsoft.com/office/powerpoint/2010/main" val="898780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013" y="88545"/>
            <a:ext cx="8596668" cy="708362"/>
          </a:xfrm>
        </p:spPr>
        <p:txBody>
          <a:bodyPr/>
          <a:lstStyle/>
          <a:p>
            <a:r>
              <a:rPr lang="en-GB" dirty="0" smtClean="0"/>
              <a:t>INTRODUCTION</a:t>
            </a:r>
            <a:endParaRPr lang="en-GB" dirty="0"/>
          </a:p>
        </p:txBody>
      </p:sp>
      <p:sp>
        <p:nvSpPr>
          <p:cNvPr id="3" name="Content Placeholder 2"/>
          <p:cNvSpPr>
            <a:spLocks noGrp="1"/>
          </p:cNvSpPr>
          <p:nvPr>
            <p:ph idx="1"/>
          </p:nvPr>
        </p:nvSpPr>
        <p:spPr>
          <a:xfrm>
            <a:off x="153251" y="924617"/>
            <a:ext cx="9120751" cy="5116745"/>
          </a:xfrm>
        </p:spPr>
        <p:txBody>
          <a:bodyPr/>
          <a:lstStyle/>
          <a:p>
            <a:r>
              <a:rPr lang="en-US" dirty="0"/>
              <a:t>Emerging from the natural environment, creeping into societies, organizations and paralyzing our societies and our </a:t>
            </a:r>
            <a:r>
              <a:rPr lang="en-US" dirty="0" smtClean="0"/>
              <a:t>economies.</a:t>
            </a:r>
          </a:p>
          <a:p>
            <a:r>
              <a:rPr lang="en-US" dirty="0" smtClean="0"/>
              <a:t>the </a:t>
            </a:r>
            <a:r>
              <a:rPr lang="en-US" dirty="0"/>
              <a:t>pandemic demonstrates the interdependence implicit in the Sustainable Development </a:t>
            </a:r>
            <a:r>
              <a:rPr lang="en-US" dirty="0" smtClean="0"/>
              <a:t>Goals.</a:t>
            </a:r>
          </a:p>
          <a:p>
            <a:r>
              <a:rPr lang="en-US" dirty="0"/>
              <a:t>Business Decisions were negatively affected, </a:t>
            </a:r>
            <a:endParaRPr lang="en-US" dirty="0" smtClean="0"/>
          </a:p>
          <a:p>
            <a:r>
              <a:rPr lang="en-US" dirty="0" smtClean="0"/>
              <a:t>Information </a:t>
            </a:r>
            <a:r>
              <a:rPr lang="en-US" dirty="0"/>
              <a:t>Management in organization became channels of taking drastic short down decisions, </a:t>
            </a:r>
            <a:endParaRPr lang="en-US" dirty="0" smtClean="0"/>
          </a:p>
          <a:p>
            <a:r>
              <a:rPr lang="en-US" dirty="0" smtClean="0"/>
              <a:t>Some </a:t>
            </a:r>
            <a:r>
              <a:rPr lang="en-US" dirty="0"/>
              <a:t>infrastructures that were useful source of economic boom went on break as they were technically and physically affected. </a:t>
            </a:r>
            <a:endParaRPr lang="en-US" dirty="0" smtClean="0"/>
          </a:p>
          <a:p>
            <a:r>
              <a:rPr lang="en-US" dirty="0" smtClean="0"/>
              <a:t>For </a:t>
            </a:r>
            <a:r>
              <a:rPr lang="en-US" dirty="0"/>
              <a:t>some, this growth became stagnant and </a:t>
            </a:r>
            <a:r>
              <a:rPr lang="en-US" dirty="0" smtClean="0"/>
              <a:t>went on permanent </a:t>
            </a:r>
            <a:r>
              <a:rPr lang="en-US" dirty="0"/>
              <a:t>standstill.  </a:t>
            </a:r>
            <a:endParaRPr lang="en-US" dirty="0" smtClean="0"/>
          </a:p>
          <a:p>
            <a:r>
              <a:rPr lang="en-US" dirty="0" smtClean="0"/>
              <a:t>Barriers were </a:t>
            </a:r>
            <a:r>
              <a:rPr lang="en-US" dirty="0"/>
              <a:t>created in organization’s growth and development, which in turn had its toll on the nation’s development and economy growth and the world at large. </a:t>
            </a:r>
            <a:endParaRPr lang="en-GB" dirty="0"/>
          </a:p>
        </p:txBody>
      </p:sp>
    </p:spTree>
    <p:extLst>
      <p:ext uri="{BB962C8B-B14F-4D97-AF65-F5344CB8AC3E}">
        <p14:creationId xmlns:p14="http://schemas.microsoft.com/office/powerpoint/2010/main" val="3269098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96668" cy="825855"/>
          </a:xfrm>
        </p:spPr>
        <p:txBody>
          <a:bodyPr/>
          <a:lstStyle/>
          <a:p>
            <a:r>
              <a:rPr lang="en-GB" dirty="0" smtClean="0"/>
              <a:t>What are Barriers?</a:t>
            </a:r>
            <a:endParaRPr lang="en-GB" dirty="0"/>
          </a:p>
        </p:txBody>
      </p:sp>
      <p:sp>
        <p:nvSpPr>
          <p:cNvPr id="3" name="Content Placeholder 2"/>
          <p:cNvSpPr>
            <a:spLocks noGrp="1"/>
          </p:cNvSpPr>
          <p:nvPr>
            <p:ph idx="1"/>
          </p:nvPr>
        </p:nvSpPr>
        <p:spPr>
          <a:xfrm>
            <a:off x="161388" y="825855"/>
            <a:ext cx="8596668" cy="5215507"/>
          </a:xfrm>
        </p:spPr>
        <p:txBody>
          <a:bodyPr/>
          <a:lstStyle/>
          <a:p>
            <a:r>
              <a:rPr lang="en-GB" dirty="0"/>
              <a:t>A circumstance or obstacle that keeps people or things apart or prevents communication or progress</a:t>
            </a:r>
            <a:r>
              <a:rPr lang="en-GB" dirty="0" smtClean="0"/>
              <a:t>.</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r>
              <a:rPr lang="en-GB" dirty="0" smtClean="0"/>
              <a:t>During the peak period of the pandemic, measures were introduced to curb the spread. This measures created barriers that lead to breakdowns of systems, shut down of organisations and economy got affected.</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0159" y="1866911"/>
            <a:ext cx="5520456" cy="1676252"/>
          </a:xfrm>
          <a:prstGeom prst="rect">
            <a:avLst/>
          </a:prstGeom>
        </p:spPr>
      </p:pic>
    </p:spTree>
    <p:extLst>
      <p:ext uri="{BB962C8B-B14F-4D97-AF65-F5344CB8AC3E}">
        <p14:creationId xmlns:p14="http://schemas.microsoft.com/office/powerpoint/2010/main" val="2404323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18" y="40867"/>
            <a:ext cx="9141184" cy="735607"/>
          </a:xfrm>
        </p:spPr>
        <p:txBody>
          <a:bodyPr/>
          <a:lstStyle/>
          <a:p>
            <a:r>
              <a:rPr lang="en-GB" dirty="0" smtClean="0"/>
              <a:t>Barriers</a:t>
            </a:r>
            <a:endParaRPr lang="en-GB" dirty="0"/>
          </a:p>
        </p:txBody>
      </p:sp>
      <p:sp>
        <p:nvSpPr>
          <p:cNvPr id="3" name="Content Placeholder 2"/>
          <p:cNvSpPr>
            <a:spLocks noGrp="1"/>
          </p:cNvSpPr>
          <p:nvPr>
            <p:ph idx="1"/>
          </p:nvPr>
        </p:nvSpPr>
        <p:spPr>
          <a:xfrm>
            <a:off x="132818" y="883751"/>
            <a:ext cx="9141184" cy="5157612"/>
          </a:xfrm>
        </p:spPr>
        <p:txBody>
          <a:bodyPr>
            <a:normAutofit fontScale="92500" lnSpcReduction="20000"/>
          </a:bodyPr>
          <a:lstStyle/>
          <a:p>
            <a:pPr marL="0" indent="0">
              <a:buNone/>
            </a:pPr>
            <a:r>
              <a:rPr lang="en-US" dirty="0"/>
              <a:t>These can be classified into; technical, and psychological barriers. </a:t>
            </a:r>
            <a:endParaRPr lang="en-GB" dirty="0"/>
          </a:p>
          <a:p>
            <a:r>
              <a:rPr lang="en-GB" dirty="0" smtClean="0"/>
              <a:t>Technical Barriers:</a:t>
            </a:r>
          </a:p>
          <a:p>
            <a:pPr marL="0" indent="0">
              <a:buNone/>
            </a:pPr>
            <a:r>
              <a:rPr lang="en-US" dirty="0"/>
              <a:t>Technical barriers refer to physical, social and informational environment in which information is </a:t>
            </a:r>
            <a:r>
              <a:rPr lang="en-US" dirty="0" smtClean="0"/>
              <a:t>used for decision making</a:t>
            </a:r>
          </a:p>
          <a:p>
            <a:pPr lvl="0"/>
            <a:r>
              <a:rPr lang="en-US" dirty="0" smtClean="0"/>
              <a:t>Timing</a:t>
            </a:r>
          </a:p>
          <a:p>
            <a:pPr lvl="0"/>
            <a:r>
              <a:rPr lang="en-US" dirty="0" smtClean="0"/>
              <a:t>Information Overload  </a:t>
            </a:r>
            <a:r>
              <a:rPr lang="en-US" dirty="0"/>
              <a:t>It refers to excessive transmission of information</a:t>
            </a:r>
            <a:r>
              <a:rPr lang="en-US" dirty="0" smtClean="0"/>
              <a:t>.</a:t>
            </a:r>
          </a:p>
          <a:p>
            <a:pPr lvl="0"/>
            <a:r>
              <a:rPr lang="en-US" dirty="0" smtClean="0"/>
              <a:t> Information </a:t>
            </a:r>
            <a:r>
              <a:rPr lang="en-US" dirty="0"/>
              <a:t>Gap: when an incomplete information is sent or processed.</a:t>
            </a:r>
            <a:endParaRPr lang="en-GB" dirty="0"/>
          </a:p>
          <a:p>
            <a:pPr lvl="0"/>
            <a:r>
              <a:rPr lang="en-US" dirty="0"/>
              <a:t>Cultural differences</a:t>
            </a:r>
            <a:r>
              <a:rPr lang="en-US" dirty="0" smtClean="0"/>
              <a:t>:. </a:t>
            </a:r>
            <a:r>
              <a:rPr lang="en-US" dirty="0"/>
              <a:t>Culture represents national barrier that is important for organizations involved in overseas business (a multinational corporation).</a:t>
            </a:r>
            <a:endParaRPr lang="en-GB" dirty="0"/>
          </a:p>
          <a:p>
            <a:pPr lvl="0"/>
            <a:r>
              <a:rPr lang="en-US" dirty="0"/>
              <a:t>Faulty planning</a:t>
            </a:r>
            <a:endParaRPr lang="en-GB" dirty="0"/>
          </a:p>
          <a:p>
            <a:pPr lvl="0"/>
            <a:r>
              <a:rPr lang="en-US" dirty="0"/>
              <a:t>Focus</a:t>
            </a:r>
            <a:endParaRPr lang="en-GB" dirty="0"/>
          </a:p>
          <a:p>
            <a:pPr lvl="0"/>
            <a:r>
              <a:rPr lang="en-US" dirty="0"/>
              <a:t>Distance: Grave distance amongst organization’s employee. </a:t>
            </a:r>
            <a:endParaRPr lang="en-GB" dirty="0"/>
          </a:p>
          <a:p>
            <a:pPr lvl="0"/>
            <a:r>
              <a:rPr lang="en-US" dirty="0"/>
              <a:t>Physical Barriers these occur due to nature of the environment. It is the natural barrier which exists if an organization employees are located in different </a:t>
            </a:r>
            <a:r>
              <a:rPr lang="en-US" dirty="0" smtClean="0"/>
              <a:t>sites</a:t>
            </a:r>
            <a:r>
              <a:rPr lang="en-US" dirty="0"/>
              <a:t>. </a:t>
            </a:r>
            <a:endParaRPr lang="en-US" dirty="0" smtClean="0"/>
          </a:p>
          <a:p>
            <a:r>
              <a:rPr lang="en-US" dirty="0" smtClean="0"/>
              <a:t>Insecurity </a:t>
            </a:r>
          </a:p>
          <a:p>
            <a:r>
              <a:rPr lang="en-US" dirty="0" smtClean="0"/>
              <a:t>Lack of Recent Infrastructures.</a:t>
            </a:r>
          </a:p>
          <a:p>
            <a:endParaRPr lang="en-GB" dirty="0"/>
          </a:p>
        </p:txBody>
      </p:sp>
    </p:spTree>
    <p:extLst>
      <p:ext uri="{BB962C8B-B14F-4D97-AF65-F5344CB8AC3E}">
        <p14:creationId xmlns:p14="http://schemas.microsoft.com/office/powerpoint/2010/main" val="355358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04" y="0"/>
            <a:ext cx="8596668" cy="616411"/>
          </a:xfrm>
        </p:spPr>
        <p:txBody>
          <a:bodyPr>
            <a:normAutofit fontScale="90000"/>
          </a:bodyPr>
          <a:lstStyle/>
          <a:p>
            <a:r>
              <a:rPr lang="en-GB" dirty="0" smtClean="0"/>
              <a:t>Barriers</a:t>
            </a:r>
            <a:endParaRPr lang="en-GB" dirty="0"/>
          </a:p>
        </p:txBody>
      </p:sp>
      <p:sp>
        <p:nvSpPr>
          <p:cNvPr id="3" name="Content Placeholder 2"/>
          <p:cNvSpPr>
            <a:spLocks noGrp="1"/>
          </p:cNvSpPr>
          <p:nvPr>
            <p:ph idx="1"/>
          </p:nvPr>
        </p:nvSpPr>
        <p:spPr>
          <a:xfrm>
            <a:off x="189010" y="761149"/>
            <a:ext cx="9084992" cy="5280213"/>
          </a:xfrm>
        </p:spPr>
        <p:txBody>
          <a:bodyPr/>
          <a:lstStyle/>
          <a:p>
            <a:pPr marL="0" indent="0">
              <a:buNone/>
            </a:pPr>
            <a:r>
              <a:rPr lang="en-US" b="1" dirty="0"/>
              <a:t>Psychological barriers</a:t>
            </a:r>
            <a:endParaRPr lang="en-US" b="1" dirty="0" smtClean="0"/>
          </a:p>
          <a:p>
            <a:pPr marL="0" indent="0">
              <a:buNone/>
            </a:pPr>
            <a:r>
              <a:rPr lang="en-US" dirty="0" smtClean="0"/>
              <a:t>Psychological </a:t>
            </a:r>
            <a:r>
              <a:rPr lang="en-US" dirty="0"/>
              <a:t>barriers are the major source of economy breakdown. Psychological factors represent people’s state of mind. </a:t>
            </a:r>
            <a:endParaRPr lang="en-GB" dirty="0"/>
          </a:p>
          <a:p>
            <a:r>
              <a:rPr lang="en-US" dirty="0"/>
              <a:t>Filtering: Filtering means manipulating information in a way that only </a:t>
            </a:r>
            <a:r>
              <a:rPr lang="en-US" dirty="0" err="1"/>
              <a:t>favourable</a:t>
            </a:r>
            <a:r>
              <a:rPr lang="en-US" dirty="0"/>
              <a:t> information is sent to the receiver</a:t>
            </a:r>
            <a:r>
              <a:rPr lang="en-US" dirty="0" smtClean="0"/>
              <a:t>.</a:t>
            </a:r>
          </a:p>
          <a:p>
            <a:pPr lvl="0"/>
            <a:r>
              <a:rPr lang="en-US" dirty="0"/>
              <a:t>Emotions and </a:t>
            </a:r>
            <a:r>
              <a:rPr lang="en-US" dirty="0" smtClean="0"/>
              <a:t>Fear</a:t>
            </a:r>
          </a:p>
          <a:p>
            <a:pPr lvl="0"/>
            <a:r>
              <a:rPr lang="en-US" dirty="0" smtClean="0"/>
              <a:t>Hoax</a:t>
            </a:r>
            <a:endParaRPr lang="en-GB" dirty="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3426992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28" y="83437"/>
            <a:ext cx="9209674" cy="1320800"/>
          </a:xfrm>
        </p:spPr>
        <p:txBody>
          <a:bodyPr>
            <a:normAutofit/>
          </a:bodyPr>
          <a:lstStyle/>
          <a:p>
            <a:r>
              <a:rPr lang="en-US" b="1" dirty="0"/>
              <a:t>Information Management </a:t>
            </a:r>
            <a:r>
              <a:rPr lang="en-US" b="1" dirty="0" smtClean="0"/>
              <a:t>Technology</a:t>
            </a:r>
            <a:r>
              <a:rPr lang="en-GB" dirty="0"/>
              <a:t/>
            </a:r>
            <a:br>
              <a:rPr lang="en-GB" dirty="0"/>
            </a:br>
            <a:endParaRPr lang="en-GB" dirty="0"/>
          </a:p>
        </p:txBody>
      </p:sp>
      <p:sp>
        <p:nvSpPr>
          <p:cNvPr id="3" name="Content Placeholder 2"/>
          <p:cNvSpPr>
            <a:spLocks noGrp="1"/>
          </p:cNvSpPr>
          <p:nvPr>
            <p:ph idx="1"/>
          </p:nvPr>
        </p:nvSpPr>
        <p:spPr>
          <a:xfrm>
            <a:off x="-81734" y="1077869"/>
            <a:ext cx="9355736" cy="4963494"/>
          </a:xfrm>
        </p:spPr>
        <p:txBody>
          <a:bodyPr/>
          <a:lstStyle/>
          <a:p>
            <a:r>
              <a:rPr lang="en-US" dirty="0"/>
              <a:t>Information management technology (IMT) refers to the hardware, software, processes, and systems, used by businesses to conduct their daily </a:t>
            </a:r>
            <a:r>
              <a:rPr lang="en-US" dirty="0" smtClean="0"/>
              <a:t>operations.</a:t>
            </a:r>
          </a:p>
          <a:p>
            <a:r>
              <a:rPr lang="en-US" dirty="0" smtClean="0"/>
              <a:t>Is </a:t>
            </a:r>
            <a:r>
              <a:rPr lang="en-US" dirty="0"/>
              <a:t>a vital and integral part of a business plan</a:t>
            </a:r>
            <a:r>
              <a:rPr lang="en-US" dirty="0" smtClean="0"/>
              <a:t>.</a:t>
            </a:r>
          </a:p>
          <a:p>
            <a:r>
              <a:rPr lang="en-US" dirty="0"/>
              <a:t>S</a:t>
            </a:r>
            <a:r>
              <a:rPr lang="en-US" dirty="0" smtClean="0"/>
              <a:t>ome </a:t>
            </a:r>
            <a:r>
              <a:rPr lang="en-US" dirty="0"/>
              <a:t>key roles information technology plays in an </a:t>
            </a:r>
            <a:r>
              <a:rPr lang="en-US" dirty="0" err="1"/>
              <a:t>organisation</a:t>
            </a:r>
            <a:r>
              <a:rPr lang="en-US" dirty="0"/>
              <a:t> and are as follows</a:t>
            </a:r>
            <a:r>
              <a:rPr lang="en-US" dirty="0" smtClean="0"/>
              <a:t>:</a:t>
            </a:r>
          </a:p>
          <a:p>
            <a:pPr lvl="1"/>
            <a:r>
              <a:rPr lang="en-US" b="1" dirty="0"/>
              <a:t>Communication Between Employees, Suppliers and </a:t>
            </a:r>
            <a:r>
              <a:rPr lang="en-US" b="1" dirty="0" smtClean="0"/>
              <a:t>Customers</a:t>
            </a:r>
          </a:p>
          <a:p>
            <a:pPr lvl="1"/>
            <a:r>
              <a:rPr lang="en-US" b="1" dirty="0"/>
              <a:t>Inventory Management Systems</a:t>
            </a:r>
            <a:endParaRPr lang="en-GB" sz="1400" dirty="0"/>
          </a:p>
          <a:p>
            <a:pPr lvl="1"/>
            <a:r>
              <a:rPr lang="en-US" b="1" dirty="0"/>
              <a:t>Data Management Systems</a:t>
            </a:r>
            <a:endParaRPr lang="en-GB" sz="1400" dirty="0"/>
          </a:p>
          <a:p>
            <a:pPr lvl="1"/>
            <a:r>
              <a:rPr lang="en-US" b="1" dirty="0" smtClean="0"/>
              <a:t>Management </a:t>
            </a:r>
            <a:r>
              <a:rPr lang="en-US" b="1" dirty="0"/>
              <a:t>Information Systems</a:t>
            </a:r>
            <a:endParaRPr lang="en-GB" sz="1400" dirty="0"/>
          </a:p>
          <a:p>
            <a:pPr lvl="1"/>
            <a:r>
              <a:rPr lang="en-US" b="1" dirty="0"/>
              <a:t>Customer Relationship Management: </a:t>
            </a:r>
            <a:r>
              <a:rPr lang="en-US" dirty="0"/>
              <a:t>I</a:t>
            </a:r>
            <a:endParaRPr lang="en-GB" sz="1400" dirty="0"/>
          </a:p>
          <a:p>
            <a:pPr lvl="1"/>
            <a:endParaRPr lang="en-GB" dirty="0"/>
          </a:p>
          <a:p>
            <a:endParaRPr lang="en-GB" dirty="0"/>
          </a:p>
        </p:txBody>
      </p:sp>
    </p:spTree>
    <p:extLst>
      <p:ext uri="{BB962C8B-B14F-4D97-AF65-F5344CB8AC3E}">
        <p14:creationId xmlns:p14="http://schemas.microsoft.com/office/powerpoint/2010/main" val="201847799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110</TotalTime>
  <Words>692</Words>
  <Application>Microsoft Office PowerPoint</Application>
  <PresentationFormat>Custom</PresentationFormat>
  <Paragraphs>81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Facet</vt:lpstr>
      <vt:lpstr>CONFERENCE THEME:  IMPACT OF PANDEMIC ON PROMOTING SUSTAINABLE NATIONAL GROWTH THROUGH INNOVATIVE INFORMATION MANAGEMENT STRATEGIES </vt:lpstr>
      <vt:lpstr>OUTLINE</vt:lpstr>
      <vt:lpstr>INTRODUCTION</vt:lpstr>
      <vt:lpstr>INTRODUCTION </vt:lpstr>
      <vt:lpstr>INTRODUCTION</vt:lpstr>
      <vt:lpstr>What are Barriers?</vt:lpstr>
      <vt:lpstr>Barriers</vt:lpstr>
      <vt:lpstr>Barriers</vt:lpstr>
      <vt:lpstr>Information Management Technology </vt:lpstr>
      <vt:lpstr>Benefits of Information Management Technology  </vt:lpstr>
      <vt:lpstr>Information Management Technology Innovations for Breaking Barriers</vt:lpstr>
      <vt:lpstr>Conclusion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abbeyjr</cp:lastModifiedBy>
  <cp:revision>14</cp:revision>
  <dcterms:created xsi:type="dcterms:W3CDTF">2021-05-17T08:26:38Z</dcterms:created>
  <dcterms:modified xsi:type="dcterms:W3CDTF">2021-05-21T11:36:20Z</dcterms:modified>
</cp:coreProperties>
</file>