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png"/>
  <Override PartName="/ppt/media/image9.jpg" ContentType="image/png"/>
  <Override PartName="/ppt/media/image11.jpg" ContentType="image/png"/>
  <Override PartName="/ppt/media/image1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2" r:id="rId3"/>
    <p:sldId id="285" r:id="rId4"/>
    <p:sldId id="287" r:id="rId5"/>
    <p:sldId id="288" r:id="rId6"/>
    <p:sldId id="264" r:id="rId7"/>
    <p:sldId id="277" r:id="rId8"/>
    <p:sldId id="263" r:id="rId9"/>
    <p:sldId id="273" r:id="rId10"/>
    <p:sldId id="272" r:id="rId11"/>
    <p:sldId id="271" r:id="rId12"/>
    <p:sldId id="289" r:id="rId13"/>
    <p:sldId id="275" r:id="rId14"/>
    <p:sldId id="274" r:id="rId15"/>
    <p:sldId id="293" r:id="rId16"/>
    <p:sldId id="265" r:id="rId17"/>
    <p:sldId id="278" r:id="rId18"/>
    <p:sldId id="276" r:id="rId19"/>
    <p:sldId id="279" r:id="rId20"/>
    <p:sldId id="280" r:id="rId21"/>
    <p:sldId id="267" r:id="rId22"/>
    <p:sldId id="281" r:id="rId23"/>
    <p:sldId id="284" r:id="rId24"/>
    <p:sldId id="282" r:id="rId25"/>
    <p:sldId id="283" r:id="rId26"/>
    <p:sldId id="286" r:id="rId27"/>
    <p:sldId id="290" r:id="rId28"/>
    <p:sldId id="270" r:id="rId29"/>
    <p:sldId id="294" r:id="rId30"/>
    <p:sldId id="2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1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14C3DE-6E3A-454F-9929-5B9FCA11B799}"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692E29-1C01-47C3-A2B0-A8C558C3D876}" type="slidenum">
              <a:rPr lang="en-GB" smtClean="0"/>
              <a:t>‹#›</a:t>
            </a:fld>
            <a:endParaRPr lang="en-GB"/>
          </a:p>
        </p:txBody>
      </p:sp>
    </p:spTree>
    <p:extLst>
      <p:ext uri="{BB962C8B-B14F-4D97-AF65-F5344CB8AC3E}">
        <p14:creationId xmlns:p14="http://schemas.microsoft.com/office/powerpoint/2010/main" val="130916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14C3DE-6E3A-454F-9929-5B9FCA11B799}"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692E29-1C01-47C3-A2B0-A8C558C3D876}" type="slidenum">
              <a:rPr lang="en-GB" smtClean="0"/>
              <a:t>‹#›</a:t>
            </a:fld>
            <a:endParaRPr lang="en-GB"/>
          </a:p>
        </p:txBody>
      </p:sp>
    </p:spTree>
    <p:extLst>
      <p:ext uri="{BB962C8B-B14F-4D97-AF65-F5344CB8AC3E}">
        <p14:creationId xmlns:p14="http://schemas.microsoft.com/office/powerpoint/2010/main" val="158153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14C3DE-6E3A-454F-9929-5B9FCA11B799}"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692E29-1C01-47C3-A2B0-A8C558C3D876}" type="slidenum">
              <a:rPr lang="en-GB" smtClean="0"/>
              <a:t>‹#›</a:t>
            </a:fld>
            <a:endParaRPr lang="en-GB"/>
          </a:p>
        </p:txBody>
      </p:sp>
    </p:spTree>
    <p:extLst>
      <p:ext uri="{BB962C8B-B14F-4D97-AF65-F5344CB8AC3E}">
        <p14:creationId xmlns:p14="http://schemas.microsoft.com/office/powerpoint/2010/main" val="415414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14C3DE-6E3A-454F-9929-5B9FCA11B799}"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692E29-1C01-47C3-A2B0-A8C558C3D876}" type="slidenum">
              <a:rPr lang="en-GB" smtClean="0"/>
              <a:t>‹#›</a:t>
            </a:fld>
            <a:endParaRPr lang="en-GB"/>
          </a:p>
        </p:txBody>
      </p:sp>
    </p:spTree>
    <p:extLst>
      <p:ext uri="{BB962C8B-B14F-4D97-AF65-F5344CB8AC3E}">
        <p14:creationId xmlns:p14="http://schemas.microsoft.com/office/powerpoint/2010/main" val="280749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14C3DE-6E3A-454F-9929-5B9FCA11B799}"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692E29-1C01-47C3-A2B0-A8C558C3D876}" type="slidenum">
              <a:rPr lang="en-GB" smtClean="0"/>
              <a:t>‹#›</a:t>
            </a:fld>
            <a:endParaRPr lang="en-GB"/>
          </a:p>
        </p:txBody>
      </p:sp>
    </p:spTree>
    <p:extLst>
      <p:ext uri="{BB962C8B-B14F-4D97-AF65-F5344CB8AC3E}">
        <p14:creationId xmlns:p14="http://schemas.microsoft.com/office/powerpoint/2010/main" val="1129579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14C3DE-6E3A-454F-9929-5B9FCA11B799}" type="datetimeFigureOut">
              <a:rPr lang="en-GB" smtClean="0"/>
              <a:t>12/07/2020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692E29-1C01-47C3-A2B0-A8C558C3D876}" type="slidenum">
              <a:rPr lang="en-GB" smtClean="0"/>
              <a:t>‹#›</a:t>
            </a:fld>
            <a:endParaRPr lang="en-GB"/>
          </a:p>
        </p:txBody>
      </p:sp>
    </p:spTree>
    <p:extLst>
      <p:ext uri="{BB962C8B-B14F-4D97-AF65-F5344CB8AC3E}">
        <p14:creationId xmlns:p14="http://schemas.microsoft.com/office/powerpoint/2010/main" val="203579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14C3DE-6E3A-454F-9929-5B9FCA11B799}" type="datetimeFigureOut">
              <a:rPr lang="en-GB" smtClean="0"/>
              <a:t>12/07/2020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692E29-1C01-47C3-A2B0-A8C558C3D876}" type="slidenum">
              <a:rPr lang="en-GB" smtClean="0"/>
              <a:t>‹#›</a:t>
            </a:fld>
            <a:endParaRPr lang="en-GB"/>
          </a:p>
        </p:txBody>
      </p:sp>
    </p:spTree>
    <p:extLst>
      <p:ext uri="{BB962C8B-B14F-4D97-AF65-F5344CB8AC3E}">
        <p14:creationId xmlns:p14="http://schemas.microsoft.com/office/powerpoint/2010/main" val="324865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14C3DE-6E3A-454F-9929-5B9FCA11B799}" type="datetimeFigureOut">
              <a:rPr lang="en-GB" smtClean="0"/>
              <a:t>12/07/2020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692E29-1C01-47C3-A2B0-A8C558C3D876}" type="slidenum">
              <a:rPr lang="en-GB" smtClean="0"/>
              <a:t>‹#›</a:t>
            </a:fld>
            <a:endParaRPr lang="en-GB"/>
          </a:p>
        </p:txBody>
      </p:sp>
    </p:spTree>
    <p:extLst>
      <p:ext uri="{BB962C8B-B14F-4D97-AF65-F5344CB8AC3E}">
        <p14:creationId xmlns:p14="http://schemas.microsoft.com/office/powerpoint/2010/main" val="3634700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4C3DE-6E3A-454F-9929-5B9FCA11B799}" type="datetimeFigureOut">
              <a:rPr lang="en-GB" smtClean="0"/>
              <a:t>12/07/2020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692E29-1C01-47C3-A2B0-A8C558C3D876}" type="slidenum">
              <a:rPr lang="en-GB" smtClean="0"/>
              <a:t>‹#›</a:t>
            </a:fld>
            <a:endParaRPr lang="en-GB"/>
          </a:p>
        </p:txBody>
      </p:sp>
    </p:spTree>
    <p:extLst>
      <p:ext uri="{BB962C8B-B14F-4D97-AF65-F5344CB8AC3E}">
        <p14:creationId xmlns:p14="http://schemas.microsoft.com/office/powerpoint/2010/main" val="220508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14C3DE-6E3A-454F-9929-5B9FCA11B799}" type="datetimeFigureOut">
              <a:rPr lang="en-GB" smtClean="0"/>
              <a:t>12/07/2020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692E29-1C01-47C3-A2B0-A8C558C3D876}" type="slidenum">
              <a:rPr lang="en-GB" smtClean="0"/>
              <a:t>‹#›</a:t>
            </a:fld>
            <a:endParaRPr lang="en-GB"/>
          </a:p>
        </p:txBody>
      </p:sp>
    </p:spTree>
    <p:extLst>
      <p:ext uri="{BB962C8B-B14F-4D97-AF65-F5344CB8AC3E}">
        <p14:creationId xmlns:p14="http://schemas.microsoft.com/office/powerpoint/2010/main" val="56598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14C3DE-6E3A-454F-9929-5B9FCA11B799}" type="datetimeFigureOut">
              <a:rPr lang="en-GB" smtClean="0"/>
              <a:t>12/07/2020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692E29-1C01-47C3-A2B0-A8C558C3D876}" type="slidenum">
              <a:rPr lang="en-GB" smtClean="0"/>
              <a:t>‹#›</a:t>
            </a:fld>
            <a:endParaRPr lang="en-GB"/>
          </a:p>
        </p:txBody>
      </p:sp>
    </p:spTree>
    <p:extLst>
      <p:ext uri="{BB962C8B-B14F-4D97-AF65-F5344CB8AC3E}">
        <p14:creationId xmlns:p14="http://schemas.microsoft.com/office/powerpoint/2010/main" val="339451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4C3DE-6E3A-454F-9929-5B9FCA11B799}" type="datetimeFigureOut">
              <a:rPr lang="en-GB" smtClean="0"/>
              <a:t>12/07/2020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92E29-1C01-47C3-A2B0-A8C558C3D876}" type="slidenum">
              <a:rPr lang="en-GB" smtClean="0"/>
              <a:t>‹#›</a:t>
            </a:fld>
            <a:endParaRPr lang="en-GB"/>
          </a:p>
        </p:txBody>
      </p:sp>
    </p:spTree>
    <p:extLst>
      <p:ext uri="{BB962C8B-B14F-4D97-AF65-F5344CB8AC3E}">
        <p14:creationId xmlns:p14="http://schemas.microsoft.com/office/powerpoint/2010/main" val="27879164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Title 3"/>
          <p:cNvSpPr>
            <a:spLocks noGrp="1"/>
          </p:cNvSpPr>
          <p:nvPr>
            <p:ph type="ctrTitle"/>
          </p:nvPr>
        </p:nvSpPr>
        <p:spPr/>
        <p:txBody>
          <a:bodyPr>
            <a:noAutofit/>
          </a:bodyPr>
          <a:lstStyle/>
          <a:p>
            <a:r>
              <a:rPr lang="en-GB" sz="6600" b="1" dirty="0" smtClean="0">
                <a:solidFill>
                  <a:srgbClr val="FFFF00"/>
                </a:solidFill>
                <a:latin typeface="Arial Black" panose="020B0A04020102020204" pitchFamily="34" charset="0"/>
              </a:rPr>
              <a:t>CoViD-19-AIMP: The New Normal</a:t>
            </a:r>
            <a:endParaRPr lang="en-GB" sz="6600" b="1" dirty="0">
              <a:solidFill>
                <a:srgbClr val="FFFF00"/>
              </a:solidFill>
              <a:latin typeface="Arial Black" panose="020B0A04020102020204" pitchFamily="34" charset="0"/>
            </a:endParaRPr>
          </a:p>
        </p:txBody>
      </p:sp>
      <p:sp>
        <p:nvSpPr>
          <p:cNvPr id="5" name="Subtitle 4"/>
          <p:cNvSpPr>
            <a:spLocks noGrp="1"/>
          </p:cNvSpPr>
          <p:nvPr>
            <p:ph type="subTitle" idx="1"/>
          </p:nvPr>
        </p:nvSpPr>
        <p:spPr>
          <a:xfrm>
            <a:off x="1524000" y="3798986"/>
            <a:ext cx="9144000" cy="1940632"/>
          </a:xfrm>
        </p:spPr>
        <p:txBody>
          <a:bodyPr>
            <a:normAutofit/>
          </a:bodyPr>
          <a:lstStyle/>
          <a:p>
            <a:r>
              <a:rPr lang="en-US" b="1" i="1" dirty="0">
                <a:solidFill>
                  <a:srgbClr val="FFFF00"/>
                </a:solidFill>
                <a:latin typeface="Arial" panose="020B0604020202020204" pitchFamily="34" charset="0"/>
                <a:cs typeface="Arial" panose="020B0604020202020204" pitchFamily="34" charset="0"/>
              </a:rPr>
              <a:t>By</a:t>
            </a:r>
            <a:r>
              <a:rPr lang="en-US" b="1" i="1" dirty="0" smtClean="0">
                <a:solidFill>
                  <a:srgbClr val="FFFF00"/>
                </a:solidFill>
                <a:latin typeface="Arial" panose="020B0604020202020204" pitchFamily="34" charset="0"/>
                <a:cs typeface="Arial" panose="020B0604020202020204" pitchFamily="34" charset="0"/>
              </a:rPr>
              <a:t>: </a:t>
            </a:r>
            <a:r>
              <a:rPr lang="en-US" b="1" dirty="0" smtClean="0">
                <a:solidFill>
                  <a:srgbClr val="FFFF00"/>
                </a:solidFill>
                <a:latin typeface="Arial" panose="020B0604020202020204" pitchFamily="34" charset="0"/>
                <a:cs typeface="Arial" panose="020B0604020202020204" pitchFamily="34" charset="0"/>
              </a:rPr>
              <a:t>Professor </a:t>
            </a:r>
            <a:r>
              <a:rPr lang="en-US" b="1" dirty="0" err="1" smtClean="0">
                <a:solidFill>
                  <a:srgbClr val="FFFF00"/>
                </a:solidFill>
                <a:latin typeface="Arial" panose="020B0604020202020204" pitchFamily="34" charset="0"/>
                <a:cs typeface="Arial" panose="020B0604020202020204" pitchFamily="34" charset="0"/>
              </a:rPr>
              <a:t>Oludele</a:t>
            </a:r>
            <a:r>
              <a:rPr lang="en-US" b="1" dirty="0" smtClean="0">
                <a:solidFill>
                  <a:srgbClr val="FFFF00"/>
                </a:solidFill>
                <a:latin typeface="Arial" panose="020B0604020202020204" pitchFamily="34" charset="0"/>
                <a:cs typeface="Arial" panose="020B0604020202020204" pitchFamily="34" charset="0"/>
              </a:rPr>
              <a:t> AWODELE</a:t>
            </a:r>
            <a:endParaRPr lang="en-US" b="1" dirty="0">
              <a:solidFill>
                <a:srgbClr val="FFFF00"/>
              </a:solidFill>
              <a:latin typeface="Arial" panose="020B0604020202020204" pitchFamily="34" charset="0"/>
              <a:cs typeface="Arial" panose="020B0604020202020204" pitchFamily="34" charset="0"/>
            </a:endParaRPr>
          </a:p>
          <a:p>
            <a:r>
              <a:rPr lang="en-US" dirty="0" smtClean="0">
                <a:latin typeface="Bahnschrift" panose="020B0502040204020203" pitchFamily="34" charset="0"/>
                <a:cs typeface="Arial" panose="020B0604020202020204" pitchFamily="34" charset="0"/>
              </a:rPr>
              <a:t>Professor of Computer Science &amp; Artificial Intelligence</a:t>
            </a:r>
          </a:p>
          <a:p>
            <a:r>
              <a:rPr lang="en-US" dirty="0" smtClean="0">
                <a:latin typeface="Bahnschrift" panose="020B0502040204020203" pitchFamily="34" charset="0"/>
                <a:cs typeface="Arial" panose="020B0604020202020204" pitchFamily="34" charset="0"/>
              </a:rPr>
              <a:t>Dean</a:t>
            </a:r>
            <a:r>
              <a:rPr lang="en-US" dirty="0">
                <a:latin typeface="Bahnschrift" panose="020B0502040204020203" pitchFamily="34" charset="0"/>
                <a:cs typeface="Arial" panose="020B0604020202020204" pitchFamily="34" charset="0"/>
              </a:rPr>
              <a:t>, School of Computing  &amp; Engineering Sciences</a:t>
            </a:r>
          </a:p>
          <a:p>
            <a:r>
              <a:rPr lang="en-US" dirty="0">
                <a:latin typeface="Bahnschrift" panose="020B0502040204020203" pitchFamily="34" charset="0"/>
                <a:cs typeface="Arial" panose="020B0604020202020204" pitchFamily="34" charset="0"/>
              </a:rPr>
              <a:t>Babcock </a:t>
            </a:r>
            <a:r>
              <a:rPr lang="en-US" dirty="0" smtClean="0">
                <a:latin typeface="Bahnschrift" panose="020B0502040204020203" pitchFamily="34" charset="0"/>
                <a:cs typeface="Arial" panose="020B0604020202020204" pitchFamily="34" charset="0"/>
              </a:rPr>
              <a:t>University</a:t>
            </a:r>
            <a:endParaRPr lang="en-US" dirty="0">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2728325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LOSS OF LIVES</a:t>
            </a:r>
            <a:endParaRPr lang="en-GB" sz="6000" b="1" dirty="0"/>
          </a:p>
        </p:txBody>
      </p:sp>
      <p:sp>
        <p:nvSpPr>
          <p:cNvPr id="6" name="Content Placeholder 5"/>
          <p:cNvSpPr>
            <a:spLocks noGrp="1"/>
          </p:cNvSpPr>
          <p:nvPr>
            <p:ph sz="half" idx="2"/>
          </p:nvPr>
        </p:nvSpPr>
        <p:spPr/>
        <p:txBody>
          <a:bodyPr>
            <a:normAutofit/>
          </a:bodyPr>
          <a:lstStyle/>
          <a:p>
            <a:pPr algn="just"/>
            <a:r>
              <a:rPr lang="en-US" dirty="0" smtClean="0">
                <a:cs typeface="Aharoni" panose="02010803020104030203" pitchFamily="2" charset="-79"/>
              </a:rPr>
              <a:t>The death toll from the CoViD-19 Pandemic is perhaps the starkest of the losses that have occurred.</a:t>
            </a:r>
          </a:p>
          <a:p>
            <a:pPr algn="just"/>
            <a:r>
              <a:rPr lang="en-US" dirty="0" smtClean="0">
                <a:cs typeface="Aharoni" panose="02010803020104030203" pitchFamily="2" charset="-79"/>
              </a:rPr>
              <a:t>In less than three months, millions had become infected and hundreds of thousands had died, as healthcare systems struggled to cope with rising statistics of infection and death.</a:t>
            </a:r>
            <a:endParaRPr lang="en-US" dirty="0">
              <a:cs typeface="Aharoni" panose="02010803020104030203" pitchFamily="2" charset="-79"/>
            </a:endParaRPr>
          </a:p>
        </p:txBody>
      </p:sp>
      <p:cxnSp>
        <p:nvCxnSpPr>
          <p:cNvPr id="8" name="Straight Connector 7"/>
          <p:cNvCxnSpPr/>
          <p:nvPr/>
        </p:nvCxnSpPr>
        <p:spPr>
          <a:xfrm>
            <a:off x="6129996" y="1797489"/>
            <a:ext cx="0" cy="435133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838200" y="4880143"/>
            <a:ext cx="5215596" cy="923330"/>
          </a:xfrm>
          <a:prstGeom prst="rect">
            <a:avLst/>
          </a:prstGeom>
          <a:noFill/>
        </p:spPr>
        <p:txBody>
          <a:bodyPr wrap="square" rtlCol="0">
            <a:spAutoFit/>
          </a:bodyPr>
          <a:lstStyle/>
          <a:p>
            <a:pPr algn="just"/>
            <a:r>
              <a:rPr lang="en-GB" b="1" dirty="0" smtClean="0">
                <a:latin typeface="Arial" panose="020B0604020202020204" pitchFamily="34" charset="0"/>
                <a:cs typeface="Arial" panose="020B0604020202020204" pitchFamily="34" charset="0"/>
              </a:rPr>
              <a:t>Mass Graves in Brazil show the devastation caused by CoViD-19 to Human Lives.</a:t>
            </a:r>
            <a:endParaRPr lang="en-GB" dirty="0">
              <a:latin typeface="Arial" panose="020B0604020202020204" pitchFamily="34" charset="0"/>
              <a:cs typeface="Arial" panose="020B0604020202020204" pitchFamily="34" charset="0"/>
            </a:endParaRPr>
          </a:p>
          <a:p>
            <a:pPr algn="just"/>
            <a:r>
              <a:rPr lang="en-GB" i="1" dirty="0"/>
              <a:t>IMAGE SOURCE:</a:t>
            </a:r>
            <a:r>
              <a:rPr lang="en-GB" dirty="0" smtClean="0"/>
              <a:t> Reuters.</a:t>
            </a:r>
            <a:endParaRPr lang="en-GB" dirty="0"/>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72196" y="1825625"/>
            <a:ext cx="5181600" cy="2919581"/>
          </a:xfrm>
        </p:spPr>
      </p:pic>
    </p:spTree>
    <p:extLst>
      <p:ext uri="{BB962C8B-B14F-4D97-AF65-F5344CB8AC3E}">
        <p14:creationId xmlns:p14="http://schemas.microsoft.com/office/powerpoint/2010/main" val="1773000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COMMERCE &amp; INDUSTRY</a:t>
            </a:r>
            <a:endParaRPr lang="en-GB" sz="6000" b="1" dirty="0"/>
          </a:p>
        </p:txBody>
      </p:sp>
      <p:sp>
        <p:nvSpPr>
          <p:cNvPr id="6" name="Content Placeholder 5"/>
          <p:cNvSpPr>
            <a:spLocks noGrp="1"/>
          </p:cNvSpPr>
          <p:nvPr>
            <p:ph sz="half" idx="2"/>
          </p:nvPr>
        </p:nvSpPr>
        <p:spPr/>
        <p:txBody>
          <a:bodyPr>
            <a:noAutofit/>
          </a:bodyPr>
          <a:lstStyle/>
          <a:p>
            <a:pPr algn="just"/>
            <a:r>
              <a:rPr lang="en-US" sz="2750" dirty="0" smtClean="0">
                <a:cs typeface="Aharoni" panose="02010803020104030203" pitchFamily="2" charset="-79"/>
              </a:rPr>
              <a:t>The reduction in the demand for refined crude oil products as a result of the Lockdowns and restrictions in movement led to sharp drops in oil prices within few weeks of Lockdowns.</a:t>
            </a:r>
          </a:p>
          <a:p>
            <a:pPr algn="just"/>
            <a:r>
              <a:rPr lang="en-US" sz="2750" dirty="0" smtClean="0">
                <a:cs typeface="Aharoni" panose="02010803020104030203" pitchFamily="2" charset="-79"/>
              </a:rPr>
              <a:t>This plunged the global Oil &amp; Gas Industry into distress, trying to deal with the logistics of storing and discarding excess crude oil products.</a:t>
            </a:r>
            <a:endParaRPr lang="en-US" sz="2750" dirty="0">
              <a:cs typeface="Aharoni" panose="02010803020104030203" pitchFamily="2" charset="-79"/>
            </a:endParaRPr>
          </a:p>
        </p:txBody>
      </p:sp>
      <p:cxnSp>
        <p:nvCxnSpPr>
          <p:cNvPr id="8" name="Straight Connector 7"/>
          <p:cNvCxnSpPr/>
          <p:nvPr/>
        </p:nvCxnSpPr>
        <p:spPr>
          <a:xfrm>
            <a:off x="6129996" y="1797489"/>
            <a:ext cx="0" cy="4351338"/>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5181600" cy="3886200"/>
          </a:xfrm>
        </p:spPr>
      </p:pic>
      <p:sp>
        <p:nvSpPr>
          <p:cNvPr id="7" name="TextBox 6"/>
          <p:cNvSpPr txBox="1"/>
          <p:nvPr/>
        </p:nvSpPr>
        <p:spPr>
          <a:xfrm>
            <a:off x="838200" y="5711825"/>
            <a:ext cx="5181600" cy="923330"/>
          </a:xfrm>
          <a:prstGeom prst="rect">
            <a:avLst/>
          </a:prstGeom>
          <a:noFill/>
        </p:spPr>
        <p:txBody>
          <a:bodyPr wrap="square" rtlCol="0">
            <a:spAutoFit/>
          </a:bodyPr>
          <a:lstStyle/>
          <a:p>
            <a:pPr algn="just"/>
            <a:r>
              <a:rPr lang="en-GB" b="1" dirty="0" smtClean="0">
                <a:latin typeface="Arial" panose="020B0604020202020204" pitchFamily="34" charset="0"/>
                <a:cs typeface="Arial" panose="020B0604020202020204" pitchFamily="34" charset="0"/>
              </a:rPr>
              <a:t>A Drop in Prices and Demand for Products puts the global Oil &amp; Gas Industry in distress.</a:t>
            </a:r>
            <a:endParaRPr lang="en-GB" dirty="0">
              <a:latin typeface="Arial" panose="020B0604020202020204" pitchFamily="34" charset="0"/>
              <a:cs typeface="Arial" panose="020B0604020202020204" pitchFamily="34" charset="0"/>
            </a:endParaRPr>
          </a:p>
          <a:p>
            <a:pPr algn="just"/>
            <a:r>
              <a:rPr lang="en-GB" i="1" dirty="0"/>
              <a:t>IMAGE SOURCE:</a:t>
            </a:r>
            <a:r>
              <a:rPr lang="en-GB" dirty="0" smtClean="0"/>
              <a:t> </a:t>
            </a:r>
            <a:r>
              <a:rPr lang="en-GB" dirty="0"/>
              <a:t>Offshore Technology</a:t>
            </a:r>
            <a:r>
              <a:rPr lang="en-GB" dirty="0" smtClean="0"/>
              <a:t>. </a:t>
            </a:r>
            <a:endParaRPr lang="en-GB" dirty="0"/>
          </a:p>
        </p:txBody>
      </p:sp>
    </p:spTree>
    <p:extLst>
      <p:ext uri="{BB962C8B-B14F-4D97-AF65-F5344CB8AC3E}">
        <p14:creationId xmlns:p14="http://schemas.microsoft.com/office/powerpoint/2010/main" val="2494580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AVIATION &amp; TOURISM</a:t>
            </a:r>
            <a:endParaRPr lang="en-GB" sz="6000" b="1" dirty="0"/>
          </a:p>
        </p:txBody>
      </p:sp>
      <p:sp>
        <p:nvSpPr>
          <p:cNvPr id="6" name="Content Placeholder 5"/>
          <p:cNvSpPr>
            <a:spLocks noGrp="1"/>
          </p:cNvSpPr>
          <p:nvPr>
            <p:ph sz="half" idx="2"/>
          </p:nvPr>
        </p:nvSpPr>
        <p:spPr/>
        <p:txBody>
          <a:bodyPr>
            <a:noAutofit/>
          </a:bodyPr>
          <a:lstStyle/>
          <a:p>
            <a:pPr algn="just"/>
            <a:r>
              <a:rPr lang="en-US" sz="2750" dirty="0" smtClean="0">
                <a:cs typeface="Aharoni" panose="02010803020104030203" pitchFamily="2" charset="-79"/>
              </a:rPr>
              <a:t>Following the declaration </a:t>
            </a:r>
            <a:r>
              <a:rPr lang="en-US" sz="2750" dirty="0">
                <a:cs typeface="Aharoni" panose="02010803020104030203" pitchFamily="2" charset="-79"/>
              </a:rPr>
              <a:t>of </a:t>
            </a:r>
            <a:r>
              <a:rPr lang="en-US" sz="2750" dirty="0" smtClean="0">
                <a:cs typeface="Aharoni" panose="02010803020104030203" pitchFamily="2" charset="-79"/>
              </a:rPr>
              <a:t>CoViD-19 as a Public Health Emergency of International Concern (PHEIC) by the WHO in January, many countries were forced to close their borders and impose bans and restrictions of travels for their citizens.</a:t>
            </a:r>
          </a:p>
          <a:p>
            <a:pPr algn="just"/>
            <a:r>
              <a:rPr lang="en-US" sz="2750" dirty="0" smtClean="0">
                <a:cs typeface="Aharoni" panose="02010803020104030203" pitchFamily="2" charset="-79"/>
              </a:rPr>
              <a:t>This has a great impact on global Aviation &amp; Tourism; with planes docked and airports empty.</a:t>
            </a:r>
            <a:endParaRPr lang="en-US" sz="2750" dirty="0">
              <a:cs typeface="Aharoni" panose="02010803020104030203" pitchFamily="2" charset="-79"/>
            </a:endParaRPr>
          </a:p>
        </p:txBody>
      </p:sp>
      <p:cxnSp>
        <p:nvCxnSpPr>
          <p:cNvPr id="8" name="Straight Connector 7"/>
          <p:cNvCxnSpPr/>
          <p:nvPr/>
        </p:nvCxnSpPr>
        <p:spPr>
          <a:xfrm>
            <a:off x="6129996" y="1797489"/>
            <a:ext cx="0" cy="435133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838200" y="4659312"/>
            <a:ext cx="5181600" cy="1200329"/>
          </a:xfrm>
          <a:prstGeom prst="rect">
            <a:avLst/>
          </a:prstGeom>
          <a:noFill/>
        </p:spPr>
        <p:txBody>
          <a:bodyPr wrap="square" rtlCol="0">
            <a:spAutoFit/>
          </a:bodyPr>
          <a:lstStyle/>
          <a:p>
            <a:pPr algn="just"/>
            <a:r>
              <a:rPr lang="en-GB" b="1" dirty="0" smtClean="0">
                <a:latin typeface="Arial" panose="020B0604020202020204" pitchFamily="34" charset="0"/>
                <a:cs typeface="Arial" panose="020B0604020202020204" pitchFamily="34" charset="0"/>
              </a:rPr>
              <a:t>Airport Queues are empty as flights are disrupted due to CoViD-19 Lockdowns and travel restrictions.</a:t>
            </a:r>
            <a:endParaRPr lang="en-GB" dirty="0">
              <a:latin typeface="Arial" panose="020B0604020202020204" pitchFamily="34" charset="0"/>
              <a:cs typeface="Arial" panose="020B0604020202020204" pitchFamily="34" charset="0"/>
            </a:endParaRPr>
          </a:p>
          <a:p>
            <a:pPr algn="just"/>
            <a:r>
              <a:rPr lang="en-GB" i="1" dirty="0"/>
              <a:t>IMAGE SOURCE:</a:t>
            </a:r>
            <a:r>
              <a:rPr lang="en-GB" dirty="0" smtClean="0"/>
              <a:t> </a:t>
            </a:r>
            <a:r>
              <a:rPr lang="en-GB" dirty="0"/>
              <a:t>Spencer Platt / </a:t>
            </a:r>
            <a:r>
              <a:rPr lang="en-GB" dirty="0" smtClean="0"/>
              <a:t>GETTY Images. </a:t>
            </a:r>
            <a:endParaRPr lang="en-GB" dirty="0"/>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5181600" cy="2698750"/>
          </a:xfrm>
        </p:spPr>
      </p:pic>
    </p:spTree>
    <p:extLst>
      <p:ext uri="{BB962C8B-B14F-4D97-AF65-F5344CB8AC3E}">
        <p14:creationId xmlns:p14="http://schemas.microsoft.com/office/powerpoint/2010/main" val="3783681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STRAINED </a:t>
            </a:r>
            <a:r>
              <a:rPr lang="en-GB" sz="6000" b="1" dirty="0"/>
              <a:t>POLITICAL RELATIONS</a:t>
            </a:r>
          </a:p>
        </p:txBody>
      </p:sp>
      <p:sp>
        <p:nvSpPr>
          <p:cNvPr id="6" name="Content Placeholder 5"/>
          <p:cNvSpPr>
            <a:spLocks noGrp="1"/>
          </p:cNvSpPr>
          <p:nvPr>
            <p:ph sz="half" idx="2"/>
          </p:nvPr>
        </p:nvSpPr>
        <p:spPr/>
        <p:txBody>
          <a:bodyPr>
            <a:normAutofit/>
          </a:bodyPr>
          <a:lstStyle/>
          <a:p>
            <a:pPr algn="just"/>
            <a:r>
              <a:rPr lang="en-US" dirty="0" smtClean="0">
                <a:cs typeface="Aharoni" panose="02010803020104030203" pitchFamily="2" charset="-79"/>
              </a:rPr>
              <a:t>Experts worry that the CoViD-19 Pandemic may have strained an already fragile political relationship between the United States and China (</a:t>
            </a:r>
            <a:r>
              <a:rPr lang="en-US" i="1" dirty="0" smtClean="0">
                <a:cs typeface="Aharoni" panose="02010803020104030203" pitchFamily="2" charset="-79"/>
              </a:rPr>
              <a:t>from where the Virus is believed to have originated</a:t>
            </a:r>
            <a:r>
              <a:rPr lang="en-US" dirty="0" smtClean="0">
                <a:cs typeface="Aharoni" panose="02010803020104030203" pitchFamily="2" charset="-79"/>
              </a:rPr>
              <a:t>) for a long time to come. There are also fears that this situation may further affect political relations between the US and other countries in Asia.</a:t>
            </a:r>
            <a:endParaRPr lang="en-US" dirty="0">
              <a:cs typeface="Aharoni" panose="02010803020104030203" pitchFamily="2" charset="-79"/>
            </a:endParaRPr>
          </a:p>
        </p:txBody>
      </p:sp>
      <p:cxnSp>
        <p:nvCxnSpPr>
          <p:cNvPr id="8" name="Straight Connector 7"/>
          <p:cNvCxnSpPr/>
          <p:nvPr/>
        </p:nvCxnSpPr>
        <p:spPr>
          <a:xfrm>
            <a:off x="6129996" y="1797489"/>
            <a:ext cx="0" cy="435133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838200" y="4833349"/>
            <a:ext cx="5182772" cy="1200329"/>
          </a:xfrm>
          <a:prstGeom prst="rect">
            <a:avLst/>
          </a:prstGeom>
          <a:noFill/>
        </p:spPr>
        <p:txBody>
          <a:bodyPr wrap="square" rtlCol="0">
            <a:spAutoFit/>
          </a:bodyPr>
          <a:lstStyle/>
          <a:p>
            <a:pPr algn="just"/>
            <a:r>
              <a:rPr lang="en-GB" b="1" dirty="0" smtClean="0">
                <a:latin typeface="Arial" panose="020B0604020202020204" pitchFamily="34" charset="0"/>
                <a:cs typeface="Arial" panose="020B0604020202020204" pitchFamily="34" charset="0"/>
              </a:rPr>
              <a:t>Heightened Political Tensions between China and the United States in the wake of the Pandemic.</a:t>
            </a:r>
            <a:endParaRPr lang="en-GB" dirty="0">
              <a:latin typeface="Arial" panose="020B0604020202020204" pitchFamily="34" charset="0"/>
              <a:cs typeface="Arial" panose="020B0604020202020204" pitchFamily="34" charset="0"/>
            </a:endParaRPr>
          </a:p>
          <a:p>
            <a:pPr algn="just"/>
            <a:r>
              <a:rPr lang="en-GB" i="1" dirty="0" smtClean="0"/>
              <a:t>IMAGE </a:t>
            </a:r>
            <a:r>
              <a:rPr lang="en-GB" i="1" dirty="0"/>
              <a:t>SOURCE:</a:t>
            </a:r>
            <a:r>
              <a:rPr lang="en-GB" dirty="0" smtClean="0"/>
              <a:t> Brookings Institution.</a:t>
            </a:r>
            <a:endParaRPr lang="en-GB" dirty="0"/>
          </a:p>
        </p:txBody>
      </p:sp>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5181600" cy="2911401"/>
          </a:xfrm>
        </p:spPr>
      </p:pic>
    </p:spTree>
    <p:extLst>
      <p:ext uri="{BB962C8B-B14F-4D97-AF65-F5344CB8AC3E}">
        <p14:creationId xmlns:p14="http://schemas.microsoft.com/office/powerpoint/2010/main" val="3238140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a:t>SHUTDOWNS OF SCHOOLS</a:t>
            </a:r>
          </a:p>
        </p:txBody>
      </p:sp>
      <p:sp>
        <p:nvSpPr>
          <p:cNvPr id="6" name="Content Placeholder 5"/>
          <p:cNvSpPr>
            <a:spLocks noGrp="1"/>
          </p:cNvSpPr>
          <p:nvPr>
            <p:ph sz="half" idx="2"/>
          </p:nvPr>
        </p:nvSpPr>
        <p:spPr/>
        <p:txBody>
          <a:bodyPr>
            <a:normAutofit/>
          </a:bodyPr>
          <a:lstStyle/>
          <a:p>
            <a:pPr algn="just"/>
            <a:r>
              <a:rPr lang="en-US" dirty="0" smtClean="0">
                <a:cs typeface="Aharoni" panose="02010803020104030203" pitchFamily="2" charset="-79"/>
              </a:rPr>
              <a:t>The Government of the Federal Republic of Nigeria joined other world governments to mandate the shutdown of all educational institutions in the Country; as part of broader measures that were aimed at containing the spread of the Coronavirus Pandemic. Schools have remained shut for at least three months now, since late March.</a:t>
            </a:r>
            <a:endParaRPr lang="en-US" dirty="0">
              <a:cs typeface="Aharoni" panose="02010803020104030203" pitchFamily="2" charset="-79"/>
            </a:endParaRPr>
          </a:p>
        </p:txBody>
      </p:sp>
      <p:cxnSp>
        <p:nvCxnSpPr>
          <p:cNvPr id="8" name="Straight Connector 7"/>
          <p:cNvCxnSpPr/>
          <p:nvPr/>
        </p:nvCxnSpPr>
        <p:spPr>
          <a:xfrm>
            <a:off x="6129996" y="1797489"/>
            <a:ext cx="0" cy="435133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838200" y="4833349"/>
            <a:ext cx="5181600" cy="923330"/>
          </a:xfrm>
          <a:prstGeom prst="rect">
            <a:avLst/>
          </a:prstGeom>
          <a:noFill/>
        </p:spPr>
        <p:txBody>
          <a:bodyPr wrap="square" rtlCol="0">
            <a:spAutoFit/>
          </a:bodyPr>
          <a:lstStyle/>
          <a:p>
            <a:pPr algn="just"/>
            <a:r>
              <a:rPr lang="en-GB" b="1" dirty="0" smtClean="0">
                <a:latin typeface="Arial" panose="020B0604020202020204" pitchFamily="34" charset="0"/>
                <a:cs typeface="Arial" panose="020B0604020202020204" pitchFamily="34" charset="0"/>
              </a:rPr>
              <a:t>Schools were mandated to shutdown as a measure to contain the spread of CoViD-19.</a:t>
            </a:r>
            <a:endParaRPr lang="en-GB" dirty="0">
              <a:latin typeface="Arial" panose="020B0604020202020204" pitchFamily="34" charset="0"/>
              <a:cs typeface="Arial" panose="020B0604020202020204" pitchFamily="34" charset="0"/>
            </a:endParaRPr>
          </a:p>
          <a:p>
            <a:pPr algn="just"/>
            <a:r>
              <a:rPr lang="en-GB" i="1" dirty="0" smtClean="0"/>
              <a:t>IMAGE </a:t>
            </a:r>
            <a:r>
              <a:rPr lang="en-GB" i="1" dirty="0"/>
              <a:t>SOURCE:</a:t>
            </a:r>
            <a:r>
              <a:rPr lang="en-GB" dirty="0" smtClean="0"/>
              <a:t> Vanguard Nigeria.</a:t>
            </a:r>
            <a:endParaRPr lang="en-GB" dirty="0"/>
          </a:p>
        </p:txBody>
      </p:sp>
      <p:pic>
        <p:nvPicPr>
          <p:cNvPr id="15" name="Content Placeholder 1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797489"/>
            <a:ext cx="5181600" cy="2910332"/>
          </a:xfrm>
        </p:spPr>
      </p:pic>
    </p:spTree>
    <p:extLst>
      <p:ext uri="{BB962C8B-B14F-4D97-AF65-F5344CB8AC3E}">
        <p14:creationId xmlns:p14="http://schemas.microsoft.com/office/powerpoint/2010/main" val="2322003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369"/>
            <a:ext cx="10515600" cy="1074061"/>
          </a:xfrm>
        </p:spPr>
        <p:txBody>
          <a:bodyPr>
            <a:noAutofit/>
          </a:bodyPr>
          <a:lstStyle/>
          <a:p>
            <a:r>
              <a:rPr lang="en-GB" sz="7200" b="1" dirty="0" smtClean="0"/>
              <a:t>    THE </a:t>
            </a:r>
            <a:r>
              <a:rPr lang="en-GB" sz="7200" b="1" dirty="0"/>
              <a:t>NEW </a:t>
            </a:r>
            <a:r>
              <a:rPr lang="en-GB" sz="7200" b="1" dirty="0" smtClean="0"/>
              <a:t>NORMAL </a:t>
            </a:r>
            <a:endParaRPr lang="en-US" sz="7200" dirty="0"/>
          </a:p>
        </p:txBody>
      </p:sp>
      <p:sp>
        <p:nvSpPr>
          <p:cNvPr id="3" name="Content Placeholder 2"/>
          <p:cNvSpPr>
            <a:spLocks noGrp="1"/>
          </p:cNvSpPr>
          <p:nvPr>
            <p:ph sz="half" idx="1"/>
          </p:nvPr>
        </p:nvSpPr>
        <p:spPr>
          <a:xfrm>
            <a:off x="838200" y="1272209"/>
            <a:ext cx="5181600" cy="5279666"/>
          </a:xfrm>
        </p:spPr>
        <p:txBody>
          <a:bodyPr>
            <a:noAutofit/>
          </a:bodyPr>
          <a:lstStyle/>
          <a:p>
            <a:r>
              <a:rPr lang="en-US" sz="2500" dirty="0" smtClean="0"/>
              <a:t>‘COVID-19 </a:t>
            </a:r>
            <a:r>
              <a:rPr lang="en-US" sz="2500" dirty="0"/>
              <a:t>has been as disruptive as it has been deadly and devastating. The world as we knew it some months ago has changed, perhaps permanently. A new social, economic world order is gradually emerging. Vision planning will complement strategies planning. Our </a:t>
            </a:r>
            <a:r>
              <a:rPr lang="en-US" sz="2500" dirty="0" smtClean="0"/>
              <a:t>nation/Association </a:t>
            </a:r>
            <a:r>
              <a:rPr lang="en-US" sz="2500" dirty="0"/>
              <a:t>must work towards being an active participant </a:t>
            </a:r>
            <a:r>
              <a:rPr lang="en-US" sz="2500" dirty="0" smtClean="0"/>
              <a:t>in this </a:t>
            </a:r>
            <a:r>
              <a:rPr lang="en-US" sz="2500" dirty="0"/>
              <a:t>new order and new normal. The advent of COVID-19 has impacted our lives in ways never </a:t>
            </a:r>
            <a:r>
              <a:rPr lang="en-US" sz="2500" dirty="0" smtClean="0"/>
              <a:t>imagined. </a:t>
            </a:r>
          </a:p>
          <a:p>
            <a:r>
              <a:rPr lang="en-GB" sz="1400" i="1" dirty="0" smtClean="0"/>
              <a:t>SOURCE</a:t>
            </a:r>
            <a:r>
              <a:rPr lang="en-GB" sz="2500" i="1" dirty="0" smtClean="0"/>
              <a:t>: </a:t>
            </a:r>
            <a:r>
              <a:rPr lang="en-GB" sz="1400" i="1" dirty="0" smtClean="0"/>
              <a:t>CPN president address @ the CPN IT Assembly 2020</a:t>
            </a:r>
            <a:endParaRPr lang="en-US" sz="1400" dirty="0"/>
          </a:p>
        </p:txBody>
      </p:sp>
      <p:sp>
        <p:nvSpPr>
          <p:cNvPr id="4" name="Content Placeholder 3"/>
          <p:cNvSpPr>
            <a:spLocks noGrp="1"/>
          </p:cNvSpPr>
          <p:nvPr>
            <p:ph sz="half" idx="2"/>
          </p:nvPr>
        </p:nvSpPr>
        <p:spPr>
          <a:xfrm>
            <a:off x="6240193" y="1470991"/>
            <a:ext cx="5181600" cy="4677836"/>
          </a:xfrm>
        </p:spPr>
        <p:txBody>
          <a:bodyPr>
            <a:noAutofit/>
          </a:bodyPr>
          <a:lstStyle/>
          <a:p>
            <a:r>
              <a:rPr lang="en-US" sz="3000" dirty="0"/>
              <a:t>in the popular parlance, new normal is being defined and created, indeed, increasingly: Digital Communications, Virtual meetings, seminars and Conferences, Electronic/Online Learning, </a:t>
            </a:r>
            <a:r>
              <a:rPr lang="en-US" sz="3000" dirty="0" smtClean="0"/>
              <a:t>E-Commerce and </a:t>
            </a:r>
            <a:r>
              <a:rPr lang="en-US" sz="3000" dirty="0"/>
              <a:t>E-government </a:t>
            </a:r>
            <a:r>
              <a:rPr lang="en-US" sz="3000" dirty="0" smtClean="0"/>
              <a:t>are</a:t>
            </a:r>
            <a:r>
              <a:rPr lang="en-US" sz="3000" dirty="0" smtClean="0"/>
              <a:t> </a:t>
            </a:r>
            <a:r>
              <a:rPr lang="en-US" sz="3000" dirty="0"/>
              <a:t>becoming the new normal instead of default platforms</a:t>
            </a:r>
            <a:r>
              <a:rPr lang="en-US" sz="3000" dirty="0" smtClean="0"/>
              <a:t>.’ </a:t>
            </a:r>
            <a:endParaRPr lang="en-US" sz="3000" dirty="0"/>
          </a:p>
        </p:txBody>
      </p:sp>
      <p:cxnSp>
        <p:nvCxnSpPr>
          <p:cNvPr id="5" name="Straight Connector 4"/>
          <p:cNvCxnSpPr/>
          <p:nvPr/>
        </p:nvCxnSpPr>
        <p:spPr>
          <a:xfrm>
            <a:off x="6129996" y="1797489"/>
            <a:ext cx="0" cy="4351338"/>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34697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5129" y="1161096"/>
            <a:ext cx="10758115" cy="1351516"/>
          </a:xfrm>
        </p:spPr>
        <p:txBody>
          <a:bodyPr>
            <a:noAutofit/>
          </a:bodyPr>
          <a:lstStyle/>
          <a:p>
            <a:pPr algn="ctr"/>
            <a:r>
              <a:rPr lang="en-GB" sz="9600" b="1" dirty="0" smtClean="0"/>
              <a:t>THE NEW NORMAL</a:t>
            </a:r>
            <a:endParaRPr lang="en-GB" sz="9600" b="1" dirty="0"/>
          </a:p>
        </p:txBody>
      </p:sp>
      <p:sp>
        <p:nvSpPr>
          <p:cNvPr id="6" name="Text Placeholder 5"/>
          <p:cNvSpPr>
            <a:spLocks noGrp="1"/>
          </p:cNvSpPr>
          <p:nvPr>
            <p:ph type="body" idx="1"/>
          </p:nvPr>
        </p:nvSpPr>
        <p:spPr>
          <a:xfrm>
            <a:off x="831850" y="3633746"/>
            <a:ext cx="10515600" cy="1907261"/>
          </a:xfrm>
        </p:spPr>
        <p:txBody>
          <a:bodyPr>
            <a:normAutofit/>
          </a:bodyPr>
          <a:lstStyle/>
          <a:p>
            <a:pPr algn="ctr"/>
            <a:r>
              <a:rPr lang="en-GB" sz="4000" dirty="0" smtClean="0"/>
              <a:t>SOCIAL DISTANCING: VIRTUAL CONFERENCES, ROBOTIC ATTENDANTS, E-LEARNING, AND WORK-FROM-HOME.</a:t>
            </a:r>
            <a:endParaRPr lang="en-GB" sz="4000" dirty="0"/>
          </a:p>
        </p:txBody>
      </p:sp>
    </p:spTree>
    <p:extLst>
      <p:ext uri="{BB962C8B-B14F-4D97-AF65-F5344CB8AC3E}">
        <p14:creationId xmlns:p14="http://schemas.microsoft.com/office/powerpoint/2010/main" val="3910605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6000" b="1" dirty="0" smtClean="0"/>
              <a:t>VIRTUAL CONFERENCES &amp; MEETINGS</a:t>
            </a:r>
            <a:endParaRPr lang="en-GB" sz="6000" b="1" dirty="0"/>
          </a:p>
        </p:txBody>
      </p:sp>
      <p:sp>
        <p:nvSpPr>
          <p:cNvPr id="6" name="Content Placeholder 5"/>
          <p:cNvSpPr>
            <a:spLocks noGrp="1"/>
          </p:cNvSpPr>
          <p:nvPr>
            <p:ph sz="half" idx="2"/>
          </p:nvPr>
        </p:nvSpPr>
        <p:spPr/>
        <p:txBody>
          <a:bodyPr>
            <a:normAutofit/>
          </a:bodyPr>
          <a:lstStyle/>
          <a:p>
            <a:pPr algn="just"/>
            <a:r>
              <a:rPr lang="en-US" dirty="0" smtClean="0">
                <a:cs typeface="Aharoni" panose="02010803020104030203" pitchFamily="2" charset="-79"/>
              </a:rPr>
              <a:t>As part of efforts to comply with Social Distancing Guidelines and Regulations issued by governments and health authorities, many organizations are forced to go virtual for meetings and conferences.</a:t>
            </a:r>
          </a:p>
          <a:p>
            <a:pPr algn="just"/>
            <a:r>
              <a:rPr lang="en-US" dirty="0" smtClean="0">
                <a:cs typeface="Aharoni" panose="02010803020104030203" pitchFamily="2" charset="-79"/>
              </a:rPr>
              <a:t>This led to the popularization of platforms such as Zoom, Skype, WebEx, Google Meet, etc.</a:t>
            </a:r>
            <a:endParaRPr lang="en-US" dirty="0">
              <a:cs typeface="Aharoni" panose="02010803020104030203" pitchFamily="2" charset="-79"/>
            </a:endParaRPr>
          </a:p>
        </p:txBody>
      </p:sp>
      <p:cxnSp>
        <p:nvCxnSpPr>
          <p:cNvPr id="8" name="Straight Connector 7"/>
          <p:cNvCxnSpPr/>
          <p:nvPr/>
        </p:nvCxnSpPr>
        <p:spPr>
          <a:xfrm>
            <a:off x="6129996" y="1797489"/>
            <a:ext cx="0" cy="435133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838200" y="4551362"/>
            <a:ext cx="5181600" cy="1200329"/>
          </a:xfrm>
          <a:prstGeom prst="rect">
            <a:avLst/>
          </a:prstGeom>
          <a:noFill/>
        </p:spPr>
        <p:txBody>
          <a:bodyPr wrap="square" rtlCol="0">
            <a:spAutoFit/>
          </a:bodyPr>
          <a:lstStyle/>
          <a:p>
            <a:pPr algn="just"/>
            <a:r>
              <a:rPr lang="en-GB" b="1" dirty="0" smtClean="0">
                <a:latin typeface="Arial" panose="020B0604020202020204" pitchFamily="34" charset="0"/>
                <a:cs typeface="Arial" panose="020B0604020202020204" pitchFamily="34" charset="0"/>
              </a:rPr>
              <a:t>Conferences and Meetings have gone virtual, as part of efforts to comply with Social Distancing Guidelines &amp; Requirements.</a:t>
            </a:r>
            <a:endParaRPr lang="en-GB" dirty="0">
              <a:latin typeface="Arial" panose="020B0604020202020204" pitchFamily="34" charset="0"/>
              <a:cs typeface="Arial" panose="020B0604020202020204" pitchFamily="34" charset="0"/>
            </a:endParaRPr>
          </a:p>
          <a:p>
            <a:pPr algn="just"/>
            <a:r>
              <a:rPr lang="en-GB" i="1" dirty="0" smtClean="0"/>
              <a:t>IMAGE </a:t>
            </a:r>
            <a:r>
              <a:rPr lang="en-GB" i="1" dirty="0"/>
              <a:t>SOURCE:</a:t>
            </a:r>
            <a:r>
              <a:rPr lang="en-GB" dirty="0" smtClean="0"/>
              <a:t> </a:t>
            </a:r>
            <a:r>
              <a:rPr lang="en-GB" dirty="0" err="1" smtClean="0"/>
              <a:t>iCohere</a:t>
            </a:r>
            <a:r>
              <a:rPr lang="en-GB" dirty="0" smtClean="0"/>
              <a:t>.</a:t>
            </a:r>
            <a:endParaRPr lang="en-GB" dirty="0"/>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825625"/>
            <a:ext cx="5181600" cy="2590800"/>
          </a:xfrm>
        </p:spPr>
      </p:pic>
    </p:spTree>
    <p:extLst>
      <p:ext uri="{BB962C8B-B14F-4D97-AF65-F5344CB8AC3E}">
        <p14:creationId xmlns:p14="http://schemas.microsoft.com/office/powerpoint/2010/main" val="1313441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ROBOTIC ATTENDANTS</a:t>
            </a:r>
            <a:endParaRPr lang="en-GB" sz="6000" b="1" dirty="0"/>
          </a:p>
        </p:txBody>
      </p:sp>
      <p:sp>
        <p:nvSpPr>
          <p:cNvPr id="6" name="Content Placeholder 5"/>
          <p:cNvSpPr>
            <a:spLocks noGrp="1"/>
          </p:cNvSpPr>
          <p:nvPr>
            <p:ph sz="half" idx="2"/>
          </p:nvPr>
        </p:nvSpPr>
        <p:spPr>
          <a:xfrm>
            <a:off x="6172200" y="1825624"/>
            <a:ext cx="5181600" cy="4375865"/>
          </a:xfrm>
        </p:spPr>
        <p:txBody>
          <a:bodyPr>
            <a:normAutofit/>
          </a:bodyPr>
          <a:lstStyle/>
          <a:p>
            <a:pPr algn="just"/>
            <a:r>
              <a:rPr lang="en-US" dirty="0" smtClean="0">
                <a:cs typeface="Aharoni" panose="02010803020104030203" pitchFamily="2" charset="-79"/>
              </a:rPr>
              <a:t>There is also a growing adoption of robotic attendants to serve in the essential duties sectors due to concerns over public health and safety.</a:t>
            </a:r>
          </a:p>
          <a:p>
            <a:pPr algn="just"/>
            <a:r>
              <a:rPr lang="en-US" dirty="0" smtClean="0">
                <a:cs typeface="Aharoni" panose="02010803020104030203" pitchFamily="2" charset="-79"/>
              </a:rPr>
              <a:t>These robotic attendants have been seen in aged homes, supermarkets, hospitals, hotels, as well as quarantine &amp; isolation facilities.</a:t>
            </a:r>
            <a:endParaRPr lang="en-US" dirty="0">
              <a:cs typeface="Aharoni" panose="02010803020104030203" pitchFamily="2" charset="-79"/>
            </a:endParaRPr>
          </a:p>
        </p:txBody>
      </p:sp>
      <p:cxnSp>
        <p:nvCxnSpPr>
          <p:cNvPr id="8" name="Straight Connector 7"/>
          <p:cNvCxnSpPr/>
          <p:nvPr/>
        </p:nvCxnSpPr>
        <p:spPr>
          <a:xfrm>
            <a:off x="6129996" y="1797489"/>
            <a:ext cx="0" cy="435133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838200" y="5278159"/>
            <a:ext cx="5181600" cy="923330"/>
          </a:xfrm>
          <a:prstGeom prst="rect">
            <a:avLst/>
          </a:prstGeom>
          <a:noFill/>
        </p:spPr>
        <p:txBody>
          <a:bodyPr wrap="square" rtlCol="0">
            <a:spAutoFit/>
          </a:bodyPr>
          <a:lstStyle/>
          <a:p>
            <a:pPr algn="just"/>
            <a:r>
              <a:rPr lang="en-GB" b="1" dirty="0" smtClean="0">
                <a:latin typeface="Arial" panose="020B0604020202020204" pitchFamily="34" charset="0"/>
                <a:cs typeface="Arial" panose="020B0604020202020204" pitchFamily="34" charset="0"/>
              </a:rPr>
              <a:t>Robotic Attendants replace humans in many duties, due to public safety concerns.</a:t>
            </a:r>
            <a:endParaRPr lang="en-GB" dirty="0">
              <a:latin typeface="Arial" panose="020B0604020202020204" pitchFamily="34" charset="0"/>
              <a:cs typeface="Arial" panose="020B0604020202020204" pitchFamily="34" charset="0"/>
            </a:endParaRPr>
          </a:p>
          <a:p>
            <a:pPr algn="just"/>
            <a:r>
              <a:rPr lang="en-GB" i="1" dirty="0" smtClean="0"/>
              <a:t>IMAGE </a:t>
            </a:r>
            <a:r>
              <a:rPr lang="en-GB" i="1" dirty="0"/>
              <a:t>SOURCE:</a:t>
            </a:r>
            <a:r>
              <a:rPr lang="en-GB" dirty="0"/>
              <a:t> Shutterstock.</a:t>
            </a: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5181600" cy="3452534"/>
          </a:xfrm>
        </p:spPr>
      </p:pic>
    </p:spTree>
    <p:extLst>
      <p:ext uri="{BB962C8B-B14F-4D97-AF65-F5344CB8AC3E}">
        <p14:creationId xmlns:p14="http://schemas.microsoft.com/office/powerpoint/2010/main" val="3325749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E-LEARNING</a:t>
            </a:r>
            <a:endParaRPr lang="en-GB" sz="6000" b="1" dirty="0"/>
          </a:p>
        </p:txBody>
      </p:sp>
      <p:sp>
        <p:nvSpPr>
          <p:cNvPr id="6" name="Content Placeholder 5"/>
          <p:cNvSpPr>
            <a:spLocks noGrp="1"/>
          </p:cNvSpPr>
          <p:nvPr>
            <p:ph sz="half" idx="2"/>
          </p:nvPr>
        </p:nvSpPr>
        <p:spPr/>
        <p:txBody>
          <a:bodyPr>
            <a:normAutofit/>
          </a:bodyPr>
          <a:lstStyle/>
          <a:p>
            <a:pPr algn="just"/>
            <a:r>
              <a:rPr lang="en-US" dirty="0" smtClean="0">
                <a:cs typeface="Aharoni" panose="02010803020104030203" pitchFamily="2" charset="-79"/>
              </a:rPr>
              <a:t>Because schools have been mandated to shut down, Educational Institutions turn to eLearning as part of efforts to continue regular curricular activities during the Lockdown.</a:t>
            </a:r>
          </a:p>
          <a:p>
            <a:pPr algn="just"/>
            <a:r>
              <a:rPr lang="en-US" dirty="0" smtClean="0">
                <a:cs typeface="Aharoni" panose="02010803020104030203" pitchFamily="2" charset="-79"/>
              </a:rPr>
              <a:t>Many platforms and approaches have been widely popularized as a result of this new reality.</a:t>
            </a:r>
            <a:endParaRPr lang="en-US" dirty="0">
              <a:cs typeface="Aharoni" panose="02010803020104030203" pitchFamily="2" charset="-79"/>
            </a:endParaRPr>
          </a:p>
        </p:txBody>
      </p:sp>
      <p:cxnSp>
        <p:nvCxnSpPr>
          <p:cNvPr id="8" name="Straight Connector 7"/>
          <p:cNvCxnSpPr/>
          <p:nvPr/>
        </p:nvCxnSpPr>
        <p:spPr>
          <a:xfrm>
            <a:off x="6129996" y="1797489"/>
            <a:ext cx="0" cy="435133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838200" y="4833349"/>
            <a:ext cx="5181600" cy="1200329"/>
          </a:xfrm>
          <a:prstGeom prst="rect">
            <a:avLst/>
          </a:prstGeom>
          <a:noFill/>
        </p:spPr>
        <p:txBody>
          <a:bodyPr wrap="square" rtlCol="0">
            <a:spAutoFit/>
          </a:bodyPr>
          <a:lstStyle/>
          <a:p>
            <a:pPr algn="just"/>
            <a:r>
              <a:rPr lang="en-GB" b="1" dirty="0" smtClean="0">
                <a:latin typeface="Arial" panose="020B0604020202020204" pitchFamily="34" charset="0"/>
                <a:cs typeface="Arial" panose="020B0604020202020204" pitchFamily="34" charset="0"/>
              </a:rPr>
              <a:t>Many Educational Institutions turn to eLearning as a way of coping with the shutdown of schools.</a:t>
            </a:r>
            <a:endParaRPr lang="en-GB" dirty="0">
              <a:latin typeface="Arial" panose="020B0604020202020204" pitchFamily="34" charset="0"/>
              <a:cs typeface="Arial" panose="020B0604020202020204" pitchFamily="34" charset="0"/>
            </a:endParaRPr>
          </a:p>
          <a:p>
            <a:pPr algn="just"/>
            <a:r>
              <a:rPr lang="en-GB" i="1" dirty="0" smtClean="0"/>
              <a:t>IMAGE </a:t>
            </a:r>
            <a:r>
              <a:rPr lang="en-GB" i="1" dirty="0"/>
              <a:t>SOURCE:</a:t>
            </a:r>
            <a:r>
              <a:rPr lang="en-GB" dirty="0" smtClean="0"/>
              <a:t> </a:t>
            </a:r>
            <a:r>
              <a:rPr lang="en-GB" dirty="0" err="1" smtClean="0"/>
              <a:t>GaussBox</a:t>
            </a:r>
            <a:r>
              <a:rPr lang="en-GB" dirty="0" smtClean="0"/>
              <a:t>.</a:t>
            </a:r>
            <a:endParaRPr lang="en-GB" dirty="0"/>
          </a:p>
        </p:txBody>
      </p:sp>
      <p:pic>
        <p:nvPicPr>
          <p:cNvPr id="12" name="Content Placeholder 1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825625"/>
            <a:ext cx="5181600" cy="2914650"/>
          </a:xfrm>
        </p:spPr>
      </p:pic>
    </p:spTree>
    <p:extLst>
      <p:ext uri="{BB962C8B-B14F-4D97-AF65-F5344CB8AC3E}">
        <p14:creationId xmlns:p14="http://schemas.microsoft.com/office/powerpoint/2010/main" val="3846767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t>PRESENTATION OUTLINE</a:t>
            </a:r>
            <a:endParaRPr lang="en-GB" sz="6000" b="1" dirty="0"/>
          </a:p>
        </p:txBody>
      </p:sp>
      <p:sp>
        <p:nvSpPr>
          <p:cNvPr id="3" name="Content Placeholder 2"/>
          <p:cNvSpPr>
            <a:spLocks noGrp="1"/>
          </p:cNvSpPr>
          <p:nvPr>
            <p:ph idx="1"/>
          </p:nvPr>
        </p:nvSpPr>
        <p:spPr>
          <a:xfrm>
            <a:off x="838200" y="1825625"/>
            <a:ext cx="10515600" cy="4547040"/>
          </a:xfrm>
        </p:spPr>
        <p:txBody>
          <a:bodyPr>
            <a:normAutofit/>
          </a:bodyPr>
          <a:lstStyle/>
          <a:p>
            <a:pPr marL="688975" marR="0" lvl="0" indent="-688975" algn="just">
              <a:spcBef>
                <a:spcPts val="0"/>
              </a:spcBef>
              <a:spcAft>
                <a:spcPts val="0"/>
              </a:spcAft>
              <a:buFont typeface="+mj-lt"/>
              <a:buAutoNum type="arabicPeriod"/>
            </a:pPr>
            <a:r>
              <a:rPr lang="en-US" sz="4000" dirty="0" smtClean="0">
                <a:ea typeface="Times New Roman" panose="02020603050405020304" pitchFamily="18" charset="0"/>
                <a:cs typeface="Aharoni" panose="02010803020104030203" pitchFamily="2" charset="-79"/>
              </a:rPr>
              <a:t>CoViD-19 in Summary</a:t>
            </a:r>
          </a:p>
          <a:p>
            <a:pPr marL="688975" marR="0" lvl="0" indent="-688975" algn="just">
              <a:spcBef>
                <a:spcPts val="0"/>
              </a:spcBef>
              <a:spcAft>
                <a:spcPts val="0"/>
              </a:spcAft>
              <a:buFont typeface="+mj-lt"/>
              <a:buAutoNum type="arabicPeriod"/>
            </a:pPr>
            <a:r>
              <a:rPr lang="en-US" sz="4000" dirty="0" smtClean="0">
                <a:ea typeface="Times New Roman" panose="02020603050405020304" pitchFamily="18" charset="0"/>
                <a:cs typeface="Aharoni" panose="02010803020104030203" pitchFamily="2" charset="-79"/>
              </a:rPr>
              <a:t>The Fractures of Losses</a:t>
            </a:r>
          </a:p>
          <a:p>
            <a:pPr marL="688975" marR="0" lvl="0" indent="-688975" algn="just">
              <a:spcBef>
                <a:spcPts val="0"/>
              </a:spcBef>
              <a:spcAft>
                <a:spcPts val="0"/>
              </a:spcAft>
              <a:buFont typeface="+mj-lt"/>
              <a:buAutoNum type="arabicPeriod"/>
            </a:pPr>
            <a:r>
              <a:rPr lang="en-US" sz="4000" dirty="0" smtClean="0">
                <a:ea typeface="Times New Roman" panose="02020603050405020304" pitchFamily="18" charset="0"/>
                <a:cs typeface="Aharoni" panose="02010803020104030203" pitchFamily="2" charset="-79"/>
              </a:rPr>
              <a:t>The New Normal</a:t>
            </a:r>
            <a:endParaRPr lang="en-US" sz="4000" dirty="0" smtClean="0">
              <a:ea typeface="Calibri" panose="020F0502020204030204" pitchFamily="34" charset="0"/>
              <a:cs typeface="Aharoni" panose="02010803020104030203" pitchFamily="2" charset="-79"/>
            </a:endParaRPr>
          </a:p>
          <a:p>
            <a:pPr marL="688975" marR="0" lvl="0" indent="-688975" algn="just">
              <a:spcBef>
                <a:spcPts val="0"/>
              </a:spcBef>
              <a:spcAft>
                <a:spcPts val="0"/>
              </a:spcAft>
              <a:buFont typeface="+mj-lt"/>
              <a:buAutoNum type="arabicPeriod"/>
            </a:pPr>
            <a:r>
              <a:rPr lang="en-US" sz="4000" dirty="0" smtClean="0">
                <a:ea typeface="Calibri" panose="020F0502020204030204" pitchFamily="34" charset="0"/>
                <a:cs typeface="Aharoni" panose="02010803020104030203" pitchFamily="2" charset="-79"/>
              </a:rPr>
              <a:t>The Role </a:t>
            </a:r>
            <a:r>
              <a:rPr lang="en-US" sz="4000" dirty="0">
                <a:ea typeface="Calibri" panose="020F0502020204030204" pitchFamily="34" charset="0"/>
                <a:cs typeface="Aharoni" panose="02010803020104030203" pitchFamily="2" charset="-79"/>
              </a:rPr>
              <a:t>of </a:t>
            </a:r>
            <a:r>
              <a:rPr lang="en-US" sz="4000" dirty="0" smtClean="0">
                <a:ea typeface="Calibri" panose="020F0502020204030204" pitchFamily="34" charset="0"/>
                <a:cs typeface="Aharoni" panose="02010803020104030203" pitchFamily="2" charset="-79"/>
              </a:rPr>
              <a:t>AI</a:t>
            </a:r>
          </a:p>
          <a:p>
            <a:pPr marL="688975" marR="0" lvl="0" indent="-688975" algn="just">
              <a:spcBef>
                <a:spcPts val="0"/>
              </a:spcBef>
              <a:spcAft>
                <a:spcPts val="0"/>
              </a:spcAft>
              <a:buFont typeface="+mj-lt"/>
              <a:buAutoNum type="arabicPeriod"/>
            </a:pPr>
            <a:r>
              <a:rPr lang="en-US" sz="4000" dirty="0" smtClean="0">
                <a:ea typeface="Calibri" panose="020F0502020204030204" pitchFamily="34" charset="0"/>
                <a:cs typeface="Aharoni" panose="02010803020104030203" pitchFamily="2" charset="-79"/>
              </a:rPr>
              <a:t>Bringing it Together – AIMP</a:t>
            </a:r>
            <a:endParaRPr lang="en-US" sz="4000" dirty="0">
              <a:ea typeface="Calibri" panose="020F0502020204030204" pitchFamily="34" charset="0"/>
              <a:cs typeface="Aharoni" panose="02010803020104030203" pitchFamily="2" charset="-79"/>
            </a:endParaRPr>
          </a:p>
          <a:p>
            <a:pPr marL="688975" marR="0" lvl="0" indent="-688975" algn="just">
              <a:spcBef>
                <a:spcPts val="0"/>
              </a:spcBef>
              <a:spcAft>
                <a:spcPts val="0"/>
              </a:spcAft>
              <a:buFont typeface="+mj-lt"/>
              <a:buAutoNum type="arabicPeriod"/>
            </a:pPr>
            <a:r>
              <a:rPr lang="en-US" sz="4000" dirty="0" smtClean="0">
                <a:ea typeface="Calibri" panose="020F0502020204030204" pitchFamily="34" charset="0"/>
                <a:cs typeface="Aharoni" panose="02010803020104030203" pitchFamily="2" charset="-79"/>
              </a:rPr>
              <a:t>Conclusion</a:t>
            </a:r>
            <a:endParaRPr lang="en-US" sz="4000" dirty="0">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1763406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WORK FROM HOME</a:t>
            </a:r>
            <a:endParaRPr lang="en-GB" sz="6000" b="1" dirty="0"/>
          </a:p>
        </p:txBody>
      </p:sp>
      <p:sp>
        <p:nvSpPr>
          <p:cNvPr id="6" name="Content Placeholder 5"/>
          <p:cNvSpPr>
            <a:spLocks noGrp="1"/>
          </p:cNvSpPr>
          <p:nvPr>
            <p:ph sz="half" idx="2"/>
          </p:nvPr>
        </p:nvSpPr>
        <p:spPr/>
        <p:txBody>
          <a:bodyPr>
            <a:normAutofit/>
          </a:bodyPr>
          <a:lstStyle/>
          <a:p>
            <a:pPr algn="just"/>
            <a:r>
              <a:rPr lang="en-US" dirty="0" smtClean="0">
                <a:cs typeface="Aharoni" panose="02010803020104030203" pitchFamily="2" charset="-79"/>
              </a:rPr>
              <a:t>Also, Businesses and Enterprises have adopted robust work-from-home policies as part of efforts to remain in business and retain their essential workforce, while also trying to comply with Social Distancing Guidelines and Regulations.</a:t>
            </a:r>
            <a:endParaRPr lang="en-US" dirty="0">
              <a:cs typeface="Aharoni" panose="02010803020104030203" pitchFamily="2" charset="-79"/>
            </a:endParaRPr>
          </a:p>
        </p:txBody>
      </p:sp>
      <p:cxnSp>
        <p:nvCxnSpPr>
          <p:cNvPr id="8" name="Straight Connector 7"/>
          <p:cNvCxnSpPr/>
          <p:nvPr/>
        </p:nvCxnSpPr>
        <p:spPr>
          <a:xfrm>
            <a:off x="6129996" y="1797489"/>
            <a:ext cx="0" cy="4351338"/>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5181600" cy="3890235"/>
          </a:xfrm>
        </p:spPr>
      </p:pic>
      <p:sp>
        <p:nvSpPr>
          <p:cNvPr id="7" name="TextBox 6"/>
          <p:cNvSpPr txBox="1"/>
          <p:nvPr/>
        </p:nvSpPr>
        <p:spPr>
          <a:xfrm>
            <a:off x="838200" y="5715860"/>
            <a:ext cx="5181600" cy="923330"/>
          </a:xfrm>
          <a:prstGeom prst="rect">
            <a:avLst/>
          </a:prstGeom>
          <a:noFill/>
        </p:spPr>
        <p:txBody>
          <a:bodyPr wrap="square" rtlCol="0">
            <a:spAutoFit/>
          </a:bodyPr>
          <a:lstStyle/>
          <a:p>
            <a:pPr algn="just"/>
            <a:r>
              <a:rPr lang="en-GB" b="1" dirty="0" smtClean="0">
                <a:latin typeface="Arial" panose="020B0604020202020204" pitchFamily="34" charset="0"/>
                <a:cs typeface="Arial" panose="020B0604020202020204" pitchFamily="34" charset="0"/>
              </a:rPr>
              <a:t>Organizations adopt Work-from-Home Policies in efforts to cope with Lockdowns.</a:t>
            </a:r>
            <a:endParaRPr lang="en-GB" dirty="0">
              <a:latin typeface="Arial" panose="020B0604020202020204" pitchFamily="34" charset="0"/>
              <a:cs typeface="Arial" panose="020B0604020202020204" pitchFamily="34" charset="0"/>
            </a:endParaRPr>
          </a:p>
          <a:p>
            <a:pPr algn="just"/>
            <a:r>
              <a:rPr lang="en-GB" i="1" dirty="0" smtClean="0"/>
              <a:t>IMAGE </a:t>
            </a:r>
            <a:r>
              <a:rPr lang="en-GB" i="1" dirty="0"/>
              <a:t>SOURCE:</a:t>
            </a:r>
            <a:r>
              <a:rPr lang="en-GB" dirty="0" smtClean="0"/>
              <a:t> Bloomberg.</a:t>
            </a:r>
            <a:endParaRPr lang="en-GB" dirty="0"/>
          </a:p>
        </p:txBody>
      </p:sp>
    </p:spTree>
    <p:extLst>
      <p:ext uri="{BB962C8B-B14F-4D97-AF65-F5344CB8AC3E}">
        <p14:creationId xmlns:p14="http://schemas.microsoft.com/office/powerpoint/2010/main" val="1887981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1161095"/>
            <a:ext cx="10515600" cy="2852737"/>
          </a:xfrm>
        </p:spPr>
        <p:txBody>
          <a:bodyPr>
            <a:noAutofit/>
          </a:bodyPr>
          <a:lstStyle/>
          <a:p>
            <a:pPr algn="ctr"/>
            <a:r>
              <a:rPr lang="en-GB" sz="7900" b="1" dirty="0" smtClean="0"/>
              <a:t>THE ROLE OF ROBOTICS &amp; ARTIFICIAL INTELLIGENCE</a:t>
            </a:r>
            <a:endParaRPr lang="en-GB" sz="7900" b="1" dirty="0"/>
          </a:p>
        </p:txBody>
      </p:sp>
      <p:sp>
        <p:nvSpPr>
          <p:cNvPr id="6" name="Text Placeholder 5"/>
          <p:cNvSpPr>
            <a:spLocks noGrp="1"/>
          </p:cNvSpPr>
          <p:nvPr>
            <p:ph type="body" idx="1"/>
          </p:nvPr>
        </p:nvSpPr>
        <p:spPr>
          <a:xfrm>
            <a:off x="831850" y="4040820"/>
            <a:ext cx="10515600" cy="1500187"/>
          </a:xfrm>
        </p:spPr>
        <p:txBody>
          <a:bodyPr>
            <a:normAutofit/>
          </a:bodyPr>
          <a:lstStyle/>
          <a:p>
            <a:pPr algn="ctr"/>
            <a:r>
              <a:rPr lang="en-GB" sz="2800" dirty="0" smtClean="0"/>
              <a:t>SECURITY &amp; HEALTH MONITORING, TELEMEDICINE &amp; MEDICAL EXPERT SYSTEMS, AND CONTACTLESS SERVICE DELIVERY. </a:t>
            </a:r>
            <a:endParaRPr lang="en-GB" sz="2800" dirty="0"/>
          </a:p>
        </p:txBody>
      </p:sp>
    </p:spTree>
    <p:extLst>
      <p:ext uri="{BB962C8B-B14F-4D97-AF65-F5344CB8AC3E}">
        <p14:creationId xmlns:p14="http://schemas.microsoft.com/office/powerpoint/2010/main" val="262525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MONITORING</a:t>
            </a:r>
            <a:endParaRPr lang="en-GB" sz="6000" b="1" dirty="0"/>
          </a:p>
        </p:txBody>
      </p:sp>
      <p:sp>
        <p:nvSpPr>
          <p:cNvPr id="6" name="Content Placeholder 5"/>
          <p:cNvSpPr>
            <a:spLocks noGrp="1"/>
          </p:cNvSpPr>
          <p:nvPr>
            <p:ph sz="half" idx="2"/>
          </p:nvPr>
        </p:nvSpPr>
        <p:spPr/>
        <p:txBody>
          <a:bodyPr>
            <a:noAutofit/>
          </a:bodyPr>
          <a:lstStyle/>
          <a:p>
            <a:pPr algn="just"/>
            <a:r>
              <a:rPr lang="en-US" sz="2750" dirty="0" smtClean="0">
                <a:cs typeface="Aharoni" panose="02010803020104030203" pitchFamily="2" charset="-79"/>
              </a:rPr>
              <a:t>In the wake of the Pandemic, Drones were increasingly being adopted for Security Surveillance to enforce lockdown and restrictions; as well as for Health Monitoring in order to provide rapid response when necessary.</a:t>
            </a:r>
          </a:p>
          <a:p>
            <a:pPr algn="just"/>
            <a:r>
              <a:rPr lang="en-US" sz="2750" dirty="0" smtClean="0">
                <a:cs typeface="Aharoni" panose="02010803020104030203" pitchFamily="2" charset="-79"/>
              </a:rPr>
              <a:t>National Police Forces and Healthcare Facilities combines drone capabilities with handheld and wearable technologies.</a:t>
            </a:r>
            <a:endParaRPr lang="en-US" sz="2750" dirty="0">
              <a:cs typeface="Aharoni" panose="02010803020104030203" pitchFamily="2" charset="-79"/>
            </a:endParaRPr>
          </a:p>
        </p:txBody>
      </p:sp>
      <p:cxnSp>
        <p:nvCxnSpPr>
          <p:cNvPr id="8" name="Straight Connector 7"/>
          <p:cNvCxnSpPr/>
          <p:nvPr/>
        </p:nvCxnSpPr>
        <p:spPr>
          <a:xfrm>
            <a:off x="6129996" y="1797489"/>
            <a:ext cx="0" cy="435133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838200" y="4875212"/>
            <a:ext cx="5181600" cy="1200329"/>
          </a:xfrm>
          <a:prstGeom prst="rect">
            <a:avLst/>
          </a:prstGeom>
          <a:noFill/>
        </p:spPr>
        <p:txBody>
          <a:bodyPr wrap="square" rtlCol="0">
            <a:spAutoFit/>
          </a:bodyPr>
          <a:lstStyle/>
          <a:p>
            <a:pPr algn="just"/>
            <a:r>
              <a:rPr lang="en-GB" b="1" dirty="0" smtClean="0">
                <a:latin typeface="Arial" panose="020B0604020202020204" pitchFamily="34" charset="0"/>
                <a:cs typeface="Arial" panose="020B0604020202020204" pitchFamily="34" charset="0"/>
              </a:rPr>
              <a:t>Drones are being used for Security Surveillance, as well as for Health Monitoring &amp; Response.</a:t>
            </a:r>
            <a:endParaRPr lang="en-GB" dirty="0">
              <a:latin typeface="Arial" panose="020B0604020202020204" pitchFamily="34" charset="0"/>
              <a:cs typeface="Arial" panose="020B0604020202020204" pitchFamily="34" charset="0"/>
            </a:endParaRPr>
          </a:p>
          <a:p>
            <a:pPr algn="just"/>
            <a:r>
              <a:rPr lang="en-GB" i="1" dirty="0" smtClean="0"/>
              <a:t>IMAGE </a:t>
            </a:r>
            <a:r>
              <a:rPr lang="en-GB" i="1" dirty="0"/>
              <a:t>SOURCE</a:t>
            </a:r>
            <a:r>
              <a:rPr lang="en-GB" i="1" dirty="0" smtClean="0"/>
              <a:t>:</a:t>
            </a:r>
            <a:r>
              <a:rPr lang="en-GB" dirty="0" smtClean="0"/>
              <a:t> REUTERS / </a:t>
            </a:r>
            <a:r>
              <a:rPr lang="en-GB" dirty="0" err="1" smtClean="0"/>
              <a:t>Ciro</a:t>
            </a:r>
            <a:r>
              <a:rPr lang="en-GB" dirty="0" smtClean="0"/>
              <a:t> De Luca.</a:t>
            </a:r>
            <a:endParaRPr lang="en-GB" dirty="0"/>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5181600" cy="2914650"/>
          </a:xfrm>
        </p:spPr>
      </p:pic>
    </p:spTree>
    <p:extLst>
      <p:ext uri="{BB962C8B-B14F-4D97-AF65-F5344CB8AC3E}">
        <p14:creationId xmlns:p14="http://schemas.microsoft.com/office/powerpoint/2010/main" val="2550544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TELEMEDICINE</a:t>
            </a:r>
            <a:endParaRPr lang="en-GB" sz="6000" b="1" dirty="0"/>
          </a:p>
        </p:txBody>
      </p:sp>
      <p:sp>
        <p:nvSpPr>
          <p:cNvPr id="6" name="Content Placeholder 5"/>
          <p:cNvSpPr>
            <a:spLocks noGrp="1"/>
          </p:cNvSpPr>
          <p:nvPr>
            <p:ph sz="half" idx="2"/>
          </p:nvPr>
        </p:nvSpPr>
        <p:spPr/>
        <p:txBody>
          <a:bodyPr>
            <a:noAutofit/>
          </a:bodyPr>
          <a:lstStyle/>
          <a:p>
            <a:pPr algn="just"/>
            <a:r>
              <a:rPr lang="en-US" sz="2750" dirty="0" smtClean="0">
                <a:cs typeface="Aharoni" panose="02010803020104030203" pitchFamily="2" charset="-79"/>
              </a:rPr>
              <a:t>Also Telemedicine and Medical Expert Systems have been widely adopted and used since the peak of the Pandemic to support Healthcare Systems in service delivery by enabling activities such as self-diagnosis, expert consultation, guidance for administering medication, etc.</a:t>
            </a:r>
            <a:endParaRPr lang="en-US" sz="2750" dirty="0">
              <a:cs typeface="Aharoni" panose="02010803020104030203" pitchFamily="2" charset="-79"/>
            </a:endParaRPr>
          </a:p>
        </p:txBody>
      </p:sp>
      <p:cxnSp>
        <p:nvCxnSpPr>
          <p:cNvPr id="8" name="Straight Connector 7"/>
          <p:cNvCxnSpPr/>
          <p:nvPr/>
        </p:nvCxnSpPr>
        <p:spPr>
          <a:xfrm>
            <a:off x="6129996" y="1797489"/>
            <a:ext cx="0" cy="4351338"/>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825625"/>
            <a:ext cx="5181600" cy="3777386"/>
          </a:xfrm>
        </p:spPr>
      </p:pic>
      <p:sp>
        <p:nvSpPr>
          <p:cNvPr id="7" name="TextBox 6"/>
          <p:cNvSpPr txBox="1"/>
          <p:nvPr/>
        </p:nvSpPr>
        <p:spPr>
          <a:xfrm>
            <a:off x="838200" y="5603011"/>
            <a:ext cx="5181600" cy="923330"/>
          </a:xfrm>
          <a:prstGeom prst="rect">
            <a:avLst/>
          </a:prstGeom>
          <a:noFill/>
        </p:spPr>
        <p:txBody>
          <a:bodyPr wrap="square" rtlCol="0">
            <a:spAutoFit/>
          </a:bodyPr>
          <a:lstStyle/>
          <a:p>
            <a:pPr algn="just"/>
            <a:r>
              <a:rPr lang="en-GB" b="1" dirty="0" smtClean="0">
                <a:latin typeface="Arial" panose="020B0604020202020204" pitchFamily="34" charset="0"/>
                <a:cs typeface="Arial" panose="020B0604020202020204" pitchFamily="34" charset="0"/>
              </a:rPr>
              <a:t>Telemedicine is used to enhance safe Healthcare delivery during the Pandemic.</a:t>
            </a:r>
            <a:endParaRPr lang="en-GB" dirty="0">
              <a:latin typeface="Arial" panose="020B0604020202020204" pitchFamily="34" charset="0"/>
              <a:cs typeface="Arial" panose="020B0604020202020204" pitchFamily="34" charset="0"/>
            </a:endParaRPr>
          </a:p>
          <a:p>
            <a:pPr algn="just"/>
            <a:r>
              <a:rPr lang="en-GB" i="1" dirty="0" smtClean="0"/>
              <a:t>IMAGE </a:t>
            </a:r>
            <a:r>
              <a:rPr lang="en-GB" i="1" dirty="0"/>
              <a:t>SOURCE</a:t>
            </a:r>
            <a:r>
              <a:rPr lang="en-GB" i="1" dirty="0" smtClean="0"/>
              <a:t>:</a:t>
            </a:r>
            <a:r>
              <a:rPr lang="en-GB" dirty="0"/>
              <a:t> Haymarket Media, </a:t>
            </a:r>
            <a:r>
              <a:rPr lang="en-GB" dirty="0" smtClean="0"/>
              <a:t>Inc.</a:t>
            </a:r>
            <a:endParaRPr lang="en-GB" dirty="0"/>
          </a:p>
        </p:txBody>
      </p:sp>
    </p:spTree>
    <p:extLst>
      <p:ext uri="{BB962C8B-B14F-4D97-AF65-F5344CB8AC3E}">
        <p14:creationId xmlns:p14="http://schemas.microsoft.com/office/powerpoint/2010/main" val="3735789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CONTACTLESS SERVICE DELIVERY</a:t>
            </a:r>
            <a:endParaRPr lang="en-GB" sz="6000" b="1" dirty="0"/>
          </a:p>
        </p:txBody>
      </p:sp>
      <p:sp>
        <p:nvSpPr>
          <p:cNvPr id="6" name="Content Placeholder 5"/>
          <p:cNvSpPr>
            <a:spLocks noGrp="1"/>
          </p:cNvSpPr>
          <p:nvPr>
            <p:ph sz="half" idx="2"/>
          </p:nvPr>
        </p:nvSpPr>
        <p:spPr/>
        <p:txBody>
          <a:bodyPr>
            <a:noAutofit/>
          </a:bodyPr>
          <a:lstStyle/>
          <a:p>
            <a:pPr algn="just"/>
            <a:r>
              <a:rPr lang="en-US" sz="2900" dirty="0" smtClean="0">
                <a:cs typeface="Aharoni" panose="02010803020104030203" pitchFamily="2" charset="-79"/>
              </a:rPr>
              <a:t>In the wake of the Pandemic, Drones were also used to detect virus infections in people, disinfect environments, as well as deliver packages of food and medical supplies to residences that were in Lockdown.</a:t>
            </a:r>
          </a:p>
        </p:txBody>
      </p:sp>
      <p:cxnSp>
        <p:nvCxnSpPr>
          <p:cNvPr id="8" name="Straight Connector 7"/>
          <p:cNvCxnSpPr/>
          <p:nvPr/>
        </p:nvCxnSpPr>
        <p:spPr>
          <a:xfrm>
            <a:off x="6129996" y="1797489"/>
            <a:ext cx="0" cy="4351338"/>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825625"/>
            <a:ext cx="5181600" cy="3444804"/>
          </a:xfrm>
        </p:spPr>
      </p:pic>
      <p:sp>
        <p:nvSpPr>
          <p:cNvPr id="7" name="TextBox 6"/>
          <p:cNvSpPr txBox="1"/>
          <p:nvPr/>
        </p:nvSpPr>
        <p:spPr>
          <a:xfrm>
            <a:off x="838200" y="5270429"/>
            <a:ext cx="5181600" cy="923330"/>
          </a:xfrm>
          <a:prstGeom prst="rect">
            <a:avLst/>
          </a:prstGeom>
          <a:noFill/>
        </p:spPr>
        <p:txBody>
          <a:bodyPr wrap="square" rtlCol="0">
            <a:spAutoFit/>
          </a:bodyPr>
          <a:lstStyle/>
          <a:p>
            <a:pPr algn="just"/>
            <a:r>
              <a:rPr lang="en-GB" b="1" dirty="0" smtClean="0">
                <a:latin typeface="Arial" panose="020B0604020202020204" pitchFamily="34" charset="0"/>
                <a:cs typeface="Arial" panose="020B0604020202020204" pitchFamily="34" charset="0"/>
              </a:rPr>
              <a:t>Drones are being used to safely deliver packages to people at their Residences.</a:t>
            </a:r>
            <a:endParaRPr lang="en-GB" dirty="0">
              <a:latin typeface="Arial" panose="020B0604020202020204" pitchFamily="34" charset="0"/>
              <a:cs typeface="Arial" panose="020B0604020202020204" pitchFamily="34" charset="0"/>
            </a:endParaRPr>
          </a:p>
          <a:p>
            <a:pPr algn="just"/>
            <a:r>
              <a:rPr lang="en-GB" i="1" dirty="0" smtClean="0"/>
              <a:t>IMAGE </a:t>
            </a:r>
            <a:r>
              <a:rPr lang="en-GB" i="1" dirty="0"/>
              <a:t>SOURCE:</a:t>
            </a:r>
            <a:r>
              <a:rPr lang="en-GB" dirty="0"/>
              <a:t> </a:t>
            </a:r>
            <a:r>
              <a:rPr lang="en-GB" dirty="0" err="1" smtClean="0"/>
              <a:t>PRNewsfoto</a:t>
            </a:r>
            <a:r>
              <a:rPr lang="en-GB" dirty="0" smtClean="0"/>
              <a:t> / Research </a:t>
            </a:r>
            <a:r>
              <a:rPr lang="en-GB" dirty="0"/>
              <a:t>and Markets.</a:t>
            </a:r>
          </a:p>
        </p:txBody>
      </p:sp>
    </p:spTree>
    <p:extLst>
      <p:ext uri="{BB962C8B-B14F-4D97-AF65-F5344CB8AC3E}">
        <p14:creationId xmlns:p14="http://schemas.microsoft.com/office/powerpoint/2010/main" val="1421691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CONTACTLESS SERVICE DELIVERY</a:t>
            </a:r>
            <a:endParaRPr lang="en-GB" sz="6000" b="1" dirty="0"/>
          </a:p>
        </p:txBody>
      </p:sp>
      <p:sp>
        <p:nvSpPr>
          <p:cNvPr id="6" name="Content Placeholder 5"/>
          <p:cNvSpPr>
            <a:spLocks noGrp="1"/>
          </p:cNvSpPr>
          <p:nvPr>
            <p:ph sz="half" idx="2"/>
          </p:nvPr>
        </p:nvSpPr>
        <p:spPr/>
        <p:txBody>
          <a:bodyPr>
            <a:noAutofit/>
          </a:bodyPr>
          <a:lstStyle/>
          <a:p>
            <a:pPr algn="just"/>
            <a:r>
              <a:rPr lang="en-US" dirty="0" smtClean="0">
                <a:cs typeface="Aharoni" panose="02010803020104030203" pitchFamily="2" charset="-79"/>
              </a:rPr>
              <a:t>Furthermore, robots are used to scan people attending public places, and check for symptoms of CoViD-19; as well as support people in isolation and quarantine by delivering meals and interacting with them.</a:t>
            </a:r>
          </a:p>
          <a:p>
            <a:pPr algn="just"/>
            <a:r>
              <a:rPr lang="en-US" dirty="0" smtClean="0">
                <a:cs typeface="Aharoni" panose="02010803020104030203" pitchFamily="2" charset="-79"/>
              </a:rPr>
              <a:t>They were also used to remind customers of Social Distancing rules at public places like Malls, Parks, Beaches, etc.</a:t>
            </a:r>
          </a:p>
        </p:txBody>
      </p:sp>
      <p:cxnSp>
        <p:nvCxnSpPr>
          <p:cNvPr id="8" name="Straight Connector 7"/>
          <p:cNvCxnSpPr/>
          <p:nvPr/>
        </p:nvCxnSpPr>
        <p:spPr>
          <a:xfrm>
            <a:off x="6129996" y="1797489"/>
            <a:ext cx="0" cy="435133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838200" y="4921476"/>
            <a:ext cx="5181600" cy="1200329"/>
          </a:xfrm>
          <a:prstGeom prst="rect">
            <a:avLst/>
          </a:prstGeom>
          <a:noFill/>
        </p:spPr>
        <p:txBody>
          <a:bodyPr wrap="square" rtlCol="0">
            <a:spAutoFit/>
          </a:bodyPr>
          <a:lstStyle/>
          <a:p>
            <a:pPr algn="just"/>
            <a:r>
              <a:rPr lang="en-GB" b="1" dirty="0" smtClean="0">
                <a:latin typeface="Arial" panose="020B0604020202020204" pitchFamily="34" charset="0"/>
                <a:cs typeface="Arial" panose="020B0604020202020204" pitchFamily="34" charset="0"/>
              </a:rPr>
              <a:t>Robots scan people to check for symptoms of CoViD-19, and also remind customers of Social Distancing rules.</a:t>
            </a:r>
            <a:endParaRPr lang="en-GB" dirty="0">
              <a:latin typeface="Arial" panose="020B0604020202020204" pitchFamily="34" charset="0"/>
              <a:cs typeface="Arial" panose="020B0604020202020204" pitchFamily="34" charset="0"/>
            </a:endParaRPr>
          </a:p>
          <a:p>
            <a:pPr algn="just"/>
            <a:r>
              <a:rPr lang="en-GB" i="1" dirty="0" smtClean="0"/>
              <a:t>IMAGE </a:t>
            </a:r>
            <a:r>
              <a:rPr lang="en-GB" i="1" dirty="0"/>
              <a:t>SOURCE:</a:t>
            </a:r>
            <a:r>
              <a:rPr lang="en-GB" dirty="0"/>
              <a:t> </a:t>
            </a:r>
            <a:r>
              <a:rPr lang="en-GB" dirty="0" smtClean="0"/>
              <a:t>GETTY Images / BBC.</a:t>
            </a:r>
            <a:endParaRPr lang="en-GB" dirty="0"/>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5181600" cy="2960914"/>
          </a:xfrm>
        </p:spPr>
      </p:pic>
    </p:spTree>
    <p:extLst>
      <p:ext uri="{BB962C8B-B14F-4D97-AF65-F5344CB8AC3E}">
        <p14:creationId xmlns:p14="http://schemas.microsoft.com/office/powerpoint/2010/main" val="221663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BRINGING IT TOGETHER – AIMP</a:t>
            </a:r>
            <a:endParaRPr lang="en-GB" sz="6000" b="1" dirty="0"/>
          </a:p>
        </p:txBody>
      </p:sp>
      <p:sp>
        <p:nvSpPr>
          <p:cNvPr id="7" name="Content Placeholder 6"/>
          <p:cNvSpPr>
            <a:spLocks noGrp="1"/>
          </p:cNvSpPr>
          <p:nvPr>
            <p:ph idx="1"/>
          </p:nvPr>
        </p:nvSpPr>
        <p:spPr/>
        <p:txBody>
          <a:bodyPr>
            <a:normAutofit/>
          </a:bodyPr>
          <a:lstStyle/>
          <a:p>
            <a:pPr algn="just"/>
            <a:r>
              <a:rPr lang="en-GB" dirty="0" smtClean="0"/>
              <a:t>Part of the goals of the Association </a:t>
            </a:r>
            <a:r>
              <a:rPr lang="en-GB" dirty="0"/>
              <a:t>of Applied </a:t>
            </a:r>
            <a:r>
              <a:rPr lang="en-GB" dirty="0" smtClean="0"/>
              <a:t>Information Management Professionals (AIMP) is to leverage Information Technology and the resources that it provides, to deliver </a:t>
            </a:r>
            <a:r>
              <a:rPr lang="en-GB" dirty="0"/>
              <a:t>world class </a:t>
            </a:r>
            <a:r>
              <a:rPr lang="en-GB" dirty="0" smtClean="0"/>
              <a:t>digital capacity building, training, and </a:t>
            </a:r>
            <a:r>
              <a:rPr lang="en-GB" dirty="0"/>
              <a:t>certification </a:t>
            </a:r>
            <a:r>
              <a:rPr lang="en-GB" dirty="0" smtClean="0"/>
              <a:t>to Nigerian people and businesses.</a:t>
            </a:r>
            <a:endParaRPr lang="en-GB" dirty="0"/>
          </a:p>
          <a:p>
            <a:pPr algn="just"/>
            <a:r>
              <a:rPr lang="en-GB" dirty="0" smtClean="0"/>
              <a:t>There is therefore no better time for the AIMP to drive her Vision </a:t>
            </a:r>
            <a:r>
              <a:rPr lang="en-GB" dirty="0"/>
              <a:t>of </a:t>
            </a:r>
            <a:r>
              <a:rPr lang="en-GB" dirty="0" smtClean="0"/>
              <a:t>producing “competent </a:t>
            </a:r>
            <a:r>
              <a:rPr lang="en-GB" dirty="0"/>
              <a:t>corporate </a:t>
            </a:r>
            <a:r>
              <a:rPr lang="en-GB" dirty="0" smtClean="0"/>
              <a:t>IT Professionals that </a:t>
            </a:r>
            <a:r>
              <a:rPr lang="en-GB" dirty="0"/>
              <a:t>will transform the national economy through </a:t>
            </a:r>
            <a:r>
              <a:rPr lang="en-GB" dirty="0" smtClean="0"/>
              <a:t>the application </a:t>
            </a:r>
            <a:r>
              <a:rPr lang="en-GB" dirty="0"/>
              <a:t>of cutting-edge knowledge of </a:t>
            </a:r>
            <a:r>
              <a:rPr lang="en-GB" dirty="0" smtClean="0"/>
              <a:t>information management </a:t>
            </a:r>
            <a:r>
              <a:rPr lang="en-GB" dirty="0"/>
              <a:t>and its application to their </a:t>
            </a:r>
            <a:r>
              <a:rPr lang="en-GB" dirty="0" smtClean="0"/>
              <a:t>organizational microenvironment” than now.</a:t>
            </a:r>
            <a:endParaRPr lang="en-GB" dirty="0"/>
          </a:p>
        </p:txBody>
      </p:sp>
    </p:spTree>
    <p:extLst>
      <p:ext uri="{BB962C8B-B14F-4D97-AF65-F5344CB8AC3E}">
        <p14:creationId xmlns:p14="http://schemas.microsoft.com/office/powerpoint/2010/main" val="1268735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BRINGING IT TOGETHER – AIMP</a:t>
            </a:r>
            <a:endParaRPr lang="en-GB" sz="6000" b="1" dirty="0"/>
          </a:p>
        </p:txBody>
      </p:sp>
      <p:sp>
        <p:nvSpPr>
          <p:cNvPr id="7" name="Content Placeholder 6"/>
          <p:cNvSpPr>
            <a:spLocks noGrp="1"/>
          </p:cNvSpPr>
          <p:nvPr>
            <p:ph idx="1"/>
          </p:nvPr>
        </p:nvSpPr>
        <p:spPr/>
        <p:txBody>
          <a:bodyPr>
            <a:normAutofit/>
          </a:bodyPr>
          <a:lstStyle/>
          <a:p>
            <a:pPr algn="just"/>
            <a:r>
              <a:rPr lang="en-GB" dirty="0" smtClean="0"/>
              <a:t>Therefore, this is a call to all stakeholders of the Association </a:t>
            </a:r>
            <a:r>
              <a:rPr lang="en-GB" dirty="0"/>
              <a:t>of Applied </a:t>
            </a:r>
            <a:r>
              <a:rPr lang="en-GB" dirty="0" smtClean="0"/>
              <a:t>Information Management Professionals (AIMP) </a:t>
            </a:r>
            <a:r>
              <a:rPr lang="en-GB" dirty="0" smtClean="0"/>
              <a:t>to rise </a:t>
            </a:r>
            <a:r>
              <a:rPr lang="en-GB" dirty="0" smtClean="0"/>
              <a:t>up and bind the wound that have been inflicted by the CoViD-19 Pandemic on the Nigerian Economy, and the Nigerian People; by harnessing the powers of Information Technology to provide the right solutions for this time of global need.</a:t>
            </a:r>
          </a:p>
          <a:p>
            <a:pPr algn="just"/>
            <a:r>
              <a:rPr lang="en-GB" dirty="0" smtClean="0"/>
              <a:t>Of course, opportunities abound even in these times: for economic empowerment by providing cutting-edge digital services and solutions; as well as consultancy support in helping individuals and businesses to safely navigate through this difficult times.</a:t>
            </a:r>
            <a:endParaRPr lang="en-GB" dirty="0"/>
          </a:p>
        </p:txBody>
      </p:sp>
    </p:spTree>
    <p:extLst>
      <p:ext uri="{BB962C8B-B14F-4D97-AF65-F5344CB8AC3E}">
        <p14:creationId xmlns:p14="http://schemas.microsoft.com/office/powerpoint/2010/main" val="2152202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CONCLUSION</a:t>
            </a:r>
            <a:endParaRPr lang="en-GB" sz="6000" b="1" dirty="0"/>
          </a:p>
        </p:txBody>
      </p:sp>
      <p:sp>
        <p:nvSpPr>
          <p:cNvPr id="7" name="Content Placeholder 6"/>
          <p:cNvSpPr>
            <a:spLocks noGrp="1"/>
          </p:cNvSpPr>
          <p:nvPr>
            <p:ph idx="1"/>
          </p:nvPr>
        </p:nvSpPr>
        <p:spPr>
          <a:xfrm>
            <a:off x="623515" y="1547329"/>
            <a:ext cx="10515600" cy="4351338"/>
          </a:xfrm>
        </p:spPr>
        <p:txBody>
          <a:bodyPr>
            <a:normAutofit/>
          </a:bodyPr>
          <a:lstStyle/>
          <a:p>
            <a:r>
              <a:rPr lang="en-GB" sz="3200" dirty="0" smtClean="0"/>
              <a:t>As the world populations continue striving to adjust to </a:t>
            </a:r>
            <a:r>
              <a:rPr lang="en-GB" sz="3200" b="1" i="1" dirty="0" smtClean="0"/>
              <a:t>“the new normal”</a:t>
            </a:r>
            <a:r>
              <a:rPr lang="en-GB" sz="3200" dirty="0" smtClean="0"/>
              <a:t>, occasioned by the impact of the CoViD-19 Pandemic, </a:t>
            </a:r>
            <a:r>
              <a:rPr lang="en-GB" sz="3200" dirty="0"/>
              <a:t>I</a:t>
            </a:r>
            <a:r>
              <a:rPr lang="en-GB" sz="3200" dirty="0" smtClean="0"/>
              <a:t> recommend that we use this opportunity as an  association to make our impact in ‘</a:t>
            </a:r>
            <a:r>
              <a:rPr lang="en-US" sz="3200" dirty="0" smtClean="0"/>
              <a:t>producing </a:t>
            </a:r>
            <a:r>
              <a:rPr lang="en-US" sz="3200" dirty="0"/>
              <a:t>competent corporate information professionals that will transform the national economy through the application of cutting-edge knowledge of information management </a:t>
            </a:r>
            <a:r>
              <a:rPr lang="en-US" sz="3200" dirty="0" smtClean="0"/>
              <a:t>and</a:t>
            </a:r>
            <a:r>
              <a:rPr lang="en-US" sz="3200" dirty="0"/>
              <a:t> its application to their organizational </a:t>
            </a:r>
            <a:r>
              <a:rPr lang="en-US" sz="3200" dirty="0" smtClean="0"/>
              <a:t>microenvironment</a:t>
            </a:r>
            <a:r>
              <a:rPr lang="en-US" sz="3200" dirty="0"/>
              <a:t>’. </a:t>
            </a:r>
            <a:r>
              <a:rPr lang="en-US" sz="1600" dirty="0"/>
              <a:t>(</a:t>
            </a:r>
            <a:r>
              <a:rPr lang="en-US" sz="1600" i="1" dirty="0"/>
              <a:t>OUR </a:t>
            </a:r>
            <a:r>
              <a:rPr lang="en-US" sz="1600" i="1" dirty="0" smtClean="0"/>
              <a:t>VISION</a:t>
            </a:r>
            <a:r>
              <a:rPr lang="en-US" sz="1600" dirty="0"/>
              <a:t>)</a:t>
            </a:r>
            <a:endParaRPr lang="en-US" sz="1600" dirty="0" smtClean="0"/>
          </a:p>
          <a:p>
            <a:pPr marL="0" indent="0" algn="just">
              <a:buNone/>
            </a:pPr>
            <a:endParaRPr lang="en-GB" dirty="0"/>
          </a:p>
        </p:txBody>
      </p:sp>
    </p:spTree>
    <p:extLst>
      <p:ext uri="{BB962C8B-B14F-4D97-AF65-F5344CB8AC3E}">
        <p14:creationId xmlns:p14="http://schemas.microsoft.com/office/powerpoint/2010/main" val="39705921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39" y="229953"/>
            <a:ext cx="10515600" cy="1325563"/>
          </a:xfrm>
        </p:spPr>
        <p:txBody>
          <a:bodyPr/>
          <a:lstStyle/>
          <a:p>
            <a:r>
              <a:rPr lang="en-GB" b="1" dirty="0"/>
              <a:t> </a:t>
            </a:r>
            <a:r>
              <a:rPr lang="en-GB" b="1" dirty="0" smtClean="0"/>
              <a:t>        </a:t>
            </a:r>
            <a:r>
              <a:rPr lang="en-GB" sz="6000" b="1" dirty="0" smtClean="0"/>
              <a:t>CONCLUSION CONT.</a:t>
            </a:r>
            <a:endParaRPr lang="en-US" sz="6000" dirty="0"/>
          </a:p>
        </p:txBody>
      </p:sp>
      <p:sp>
        <p:nvSpPr>
          <p:cNvPr id="3" name="Content Placeholder 2"/>
          <p:cNvSpPr>
            <a:spLocks noGrp="1"/>
          </p:cNvSpPr>
          <p:nvPr>
            <p:ph idx="1"/>
          </p:nvPr>
        </p:nvSpPr>
        <p:spPr/>
        <p:txBody>
          <a:bodyPr>
            <a:normAutofit fontScale="92500" lnSpcReduction="20000"/>
          </a:bodyPr>
          <a:lstStyle/>
          <a:p>
            <a:endParaRPr lang="en-US" dirty="0" smtClean="0"/>
          </a:p>
          <a:p>
            <a:pPr marL="0" indent="0">
              <a:buNone/>
            </a:pPr>
            <a:r>
              <a:rPr lang="en-US" sz="3000" dirty="0"/>
              <a:t>AND </a:t>
            </a:r>
            <a:r>
              <a:rPr lang="en-US" sz="3000" dirty="0" smtClean="0"/>
              <a:t>remind us of OUR MISSION to:</a:t>
            </a:r>
          </a:p>
          <a:p>
            <a:r>
              <a:rPr lang="en-US" sz="3000" dirty="0" smtClean="0"/>
              <a:t>Professionalize </a:t>
            </a:r>
            <a:r>
              <a:rPr lang="en-US" sz="3000" dirty="0"/>
              <a:t>Information Management and raise Administrator with apt knowledge of data processing and management. </a:t>
            </a:r>
          </a:p>
          <a:p>
            <a:r>
              <a:rPr lang="en-US" sz="3000" dirty="0" smtClean="0"/>
              <a:t> Train </a:t>
            </a:r>
            <a:r>
              <a:rPr lang="en-US" sz="3000" dirty="0"/>
              <a:t>corporate leaders, administrators, managers and personnel who will sustain the new age. </a:t>
            </a:r>
          </a:p>
          <a:p>
            <a:r>
              <a:rPr lang="en-US" sz="3000" dirty="0" smtClean="0"/>
              <a:t>Support </a:t>
            </a:r>
            <a:r>
              <a:rPr lang="en-US" sz="3000" dirty="0"/>
              <a:t>humanity in its quest to change Cultural, Political and Socio-economical activities of all human race. </a:t>
            </a:r>
            <a:endParaRPr lang="en-US" sz="3000" dirty="0" smtClean="0"/>
          </a:p>
          <a:p>
            <a:endParaRPr lang="en-US" sz="3000" dirty="0"/>
          </a:p>
          <a:p>
            <a:pPr marL="0" indent="0">
              <a:buNone/>
            </a:pPr>
            <a:r>
              <a:rPr lang="en-GB" sz="3000" dirty="0"/>
              <a:t>But then, I must welcome you all to </a:t>
            </a:r>
            <a:r>
              <a:rPr lang="en-GB" sz="3000" b="1" i="1" dirty="0"/>
              <a:t>“the new normal and </a:t>
            </a:r>
            <a:r>
              <a:rPr lang="en-GB" sz="3000" b="1" i="1" dirty="0" smtClean="0"/>
              <a:t>the new </a:t>
            </a:r>
            <a:r>
              <a:rPr lang="en-GB" sz="3000" b="1" i="1" dirty="0"/>
              <a:t>order”</a:t>
            </a:r>
            <a:r>
              <a:rPr lang="en-GB" sz="3000" dirty="0"/>
              <a:t>.</a:t>
            </a:r>
          </a:p>
          <a:p>
            <a:endParaRPr lang="en-US" dirty="0"/>
          </a:p>
          <a:p>
            <a:endParaRPr lang="en-US" dirty="0"/>
          </a:p>
        </p:txBody>
      </p:sp>
    </p:spTree>
    <p:extLst>
      <p:ext uri="{BB962C8B-B14F-4D97-AF65-F5344CB8AC3E}">
        <p14:creationId xmlns:p14="http://schemas.microsoft.com/office/powerpoint/2010/main" val="3741356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CoViD-19 </a:t>
            </a:r>
            <a:r>
              <a:rPr lang="en-GB" sz="6000" b="1" dirty="0"/>
              <a:t>IN SUMMARY</a:t>
            </a:r>
          </a:p>
        </p:txBody>
      </p:sp>
      <p:sp>
        <p:nvSpPr>
          <p:cNvPr id="7" name="Content Placeholder 6"/>
          <p:cNvSpPr>
            <a:spLocks noGrp="1"/>
          </p:cNvSpPr>
          <p:nvPr>
            <p:ph idx="1"/>
          </p:nvPr>
        </p:nvSpPr>
        <p:spPr/>
        <p:txBody>
          <a:bodyPr>
            <a:normAutofit/>
          </a:bodyPr>
          <a:lstStyle/>
          <a:p>
            <a:pPr algn="just"/>
            <a:r>
              <a:rPr lang="en-GB" dirty="0" smtClean="0"/>
              <a:t>CoViD-19 is an infectious disease that is caused by a newly-discovered strain of Human Corona Viruses.</a:t>
            </a:r>
          </a:p>
          <a:p>
            <a:pPr algn="just"/>
            <a:r>
              <a:rPr lang="en-GB" dirty="0" smtClean="0"/>
              <a:t>Evidences suggest that the Disease originated from a wildlife / sea food market in Wuhan, the Hubei Province of China – where symptoms were first noticed in December 2019.</a:t>
            </a:r>
          </a:p>
          <a:p>
            <a:pPr algn="just"/>
            <a:r>
              <a:rPr lang="en-GB" dirty="0" smtClean="0"/>
              <a:t>Common symptoms of the Disease include: high </a:t>
            </a:r>
            <a:r>
              <a:rPr lang="en-GB" dirty="0"/>
              <a:t>fever, dry </a:t>
            </a:r>
            <a:r>
              <a:rPr lang="en-GB" dirty="0" smtClean="0"/>
              <a:t>cough, and </a:t>
            </a:r>
            <a:r>
              <a:rPr lang="en-GB" dirty="0"/>
              <a:t>fatigue / </a:t>
            </a:r>
            <a:r>
              <a:rPr lang="en-GB" dirty="0" smtClean="0"/>
              <a:t>tiredness; while other (not-as-common) </a:t>
            </a:r>
            <a:r>
              <a:rPr lang="en-GB" dirty="0"/>
              <a:t>symptoms include: aches and pains, sore throat, diarrhoea, conjunctivitis, headache, loss of taste or smell, </a:t>
            </a:r>
            <a:r>
              <a:rPr lang="en-GB" dirty="0" smtClean="0"/>
              <a:t>and a </a:t>
            </a:r>
            <a:r>
              <a:rPr lang="en-GB" dirty="0"/>
              <a:t>rash on skin, or discolouration of fingers or toes</a:t>
            </a:r>
            <a:r>
              <a:rPr lang="en-GB" dirty="0" smtClean="0"/>
              <a:t>.</a:t>
            </a:r>
          </a:p>
        </p:txBody>
      </p:sp>
    </p:spTree>
    <p:extLst>
      <p:ext uri="{BB962C8B-B14F-4D97-AF65-F5344CB8AC3E}">
        <p14:creationId xmlns:p14="http://schemas.microsoft.com/office/powerpoint/2010/main" val="188038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 Unique Ways to Say 'Thank You' in an Email | Grammarly"/>
          <p:cNvPicPr>
            <a:picLocks noGrp="1"/>
          </p:cNvPicPr>
          <p:nvPr>
            <p:ph idx="1"/>
          </p:nvPr>
        </p:nvPicPr>
        <p:blipFill rotWithShape="1">
          <a:blip r:embed="rId2" cstate="print">
            <a:extLst>
              <a:ext uri="{28A0092B-C50C-407E-A947-70E740481C1C}">
                <a14:useLocalDpi xmlns:a14="http://schemas.microsoft.com/office/drawing/2010/main" val="0"/>
              </a:ext>
            </a:extLst>
          </a:blip>
          <a:srcRect l="14645" b="-40"/>
          <a:stretch/>
        </p:blipFill>
        <p:spPr bwMode="auto">
          <a:xfrm>
            <a:off x="1524000" y="0"/>
            <a:ext cx="9144000"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661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CoViD-19 </a:t>
            </a:r>
            <a:r>
              <a:rPr lang="en-GB" sz="6000" b="1" dirty="0"/>
              <a:t>IN SUMMARY</a:t>
            </a:r>
          </a:p>
        </p:txBody>
      </p:sp>
      <p:sp>
        <p:nvSpPr>
          <p:cNvPr id="7" name="Content Placeholder 6"/>
          <p:cNvSpPr>
            <a:spLocks noGrp="1"/>
          </p:cNvSpPr>
          <p:nvPr>
            <p:ph idx="1"/>
          </p:nvPr>
        </p:nvSpPr>
        <p:spPr/>
        <p:txBody>
          <a:bodyPr>
            <a:normAutofit/>
          </a:bodyPr>
          <a:lstStyle/>
          <a:p>
            <a:pPr algn="just"/>
            <a:r>
              <a:rPr lang="en-GB" dirty="0" smtClean="0"/>
              <a:t>More serious symptoms could include: difficulty in </a:t>
            </a:r>
            <a:r>
              <a:rPr lang="en-GB" dirty="0"/>
              <a:t>breathing or shortness of breath, chest pain or pressure, loss of speech or </a:t>
            </a:r>
            <a:r>
              <a:rPr lang="en-GB" dirty="0" smtClean="0"/>
              <a:t>movement.</a:t>
            </a:r>
          </a:p>
          <a:p>
            <a:pPr algn="just"/>
            <a:r>
              <a:rPr lang="en-GB" dirty="0"/>
              <a:t>On </a:t>
            </a:r>
            <a:r>
              <a:rPr lang="en-GB" dirty="0" smtClean="0"/>
              <a:t>the average, </a:t>
            </a:r>
            <a:r>
              <a:rPr lang="en-GB" dirty="0"/>
              <a:t>it takes 5–6 days </a:t>
            </a:r>
            <a:r>
              <a:rPr lang="en-GB" dirty="0" smtClean="0"/>
              <a:t>after someone </a:t>
            </a:r>
            <a:r>
              <a:rPr lang="en-GB" dirty="0"/>
              <a:t>is infected with the virus for symptoms to </a:t>
            </a:r>
            <a:r>
              <a:rPr lang="en-GB" dirty="0" smtClean="0"/>
              <a:t>show; </a:t>
            </a:r>
            <a:r>
              <a:rPr lang="en-GB" dirty="0"/>
              <a:t>however it can take up to 14 days.</a:t>
            </a:r>
            <a:endParaRPr lang="en-GB" dirty="0" smtClean="0"/>
          </a:p>
          <a:p>
            <a:pPr algn="just"/>
            <a:r>
              <a:rPr lang="en-GB" dirty="0" smtClean="0"/>
              <a:t>CoViD-19 </a:t>
            </a:r>
            <a:r>
              <a:rPr lang="en-GB" dirty="0"/>
              <a:t>spreads primarily through droplets of saliva or discharge from the nose when an infected person coughs or sneezes</a:t>
            </a:r>
            <a:r>
              <a:rPr lang="en-GB" dirty="0" smtClean="0"/>
              <a:t>. Hence, good hygienic practices (washing of hands, avoiding touching surfaces and ones face), and distancing between people are effective methods of preventing infection and spread of the Disease.</a:t>
            </a:r>
          </a:p>
        </p:txBody>
      </p:sp>
    </p:spTree>
    <p:extLst>
      <p:ext uri="{BB962C8B-B14F-4D97-AF65-F5344CB8AC3E}">
        <p14:creationId xmlns:p14="http://schemas.microsoft.com/office/powerpoint/2010/main" val="1068294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CoViD-19 IN SUMMARY</a:t>
            </a:r>
            <a:endParaRPr lang="en-GB" sz="6000" b="1" dirty="0"/>
          </a:p>
        </p:txBody>
      </p:sp>
      <p:sp>
        <p:nvSpPr>
          <p:cNvPr id="7" name="Content Placeholder 6"/>
          <p:cNvSpPr>
            <a:spLocks noGrp="1"/>
          </p:cNvSpPr>
          <p:nvPr>
            <p:ph idx="1"/>
          </p:nvPr>
        </p:nvSpPr>
        <p:spPr>
          <a:xfrm>
            <a:off x="838200" y="1825624"/>
            <a:ext cx="10515600" cy="4589243"/>
          </a:xfrm>
        </p:spPr>
        <p:txBody>
          <a:bodyPr>
            <a:normAutofit/>
          </a:bodyPr>
          <a:lstStyle/>
          <a:p>
            <a:pPr algn="just"/>
            <a:r>
              <a:rPr lang="en-GB" dirty="0" smtClean="0"/>
              <a:t>The World Health Organization </a:t>
            </a:r>
            <a:r>
              <a:rPr lang="en-GB" dirty="0"/>
              <a:t>declared CoViD-19 Public Health Emergency of International Concern (PHEIC</a:t>
            </a:r>
            <a:r>
              <a:rPr lang="en-GB" dirty="0" smtClean="0"/>
              <a:t>) on January 30</a:t>
            </a:r>
            <a:r>
              <a:rPr lang="en-GB" dirty="0"/>
              <a:t>, 2020 </a:t>
            </a:r>
            <a:r>
              <a:rPr lang="en-GB" dirty="0" smtClean="0"/>
              <a:t>– with 7818 </a:t>
            </a:r>
            <a:r>
              <a:rPr lang="en-GB" dirty="0"/>
              <a:t>total confirmed cases worldwide, </a:t>
            </a:r>
            <a:r>
              <a:rPr lang="en-GB" dirty="0" smtClean="0"/>
              <a:t>and the </a:t>
            </a:r>
            <a:r>
              <a:rPr lang="en-GB" dirty="0"/>
              <a:t>majority of these in </a:t>
            </a:r>
            <a:r>
              <a:rPr lang="en-GB" dirty="0" smtClean="0"/>
              <a:t>China</a:t>
            </a:r>
            <a:r>
              <a:rPr lang="en-GB" dirty="0"/>
              <a:t>. 82 cases </a:t>
            </a:r>
            <a:r>
              <a:rPr lang="en-GB" dirty="0" smtClean="0"/>
              <a:t>had been reported </a:t>
            </a:r>
            <a:r>
              <a:rPr lang="en-GB" dirty="0"/>
              <a:t>in 18 countries outside </a:t>
            </a:r>
            <a:r>
              <a:rPr lang="en-GB" dirty="0" smtClean="0"/>
              <a:t>China.</a:t>
            </a:r>
          </a:p>
          <a:p>
            <a:pPr algn="just"/>
            <a:r>
              <a:rPr lang="en-GB" dirty="0" smtClean="0"/>
              <a:t>Research efforts are currently underway to manufacture a vaccine for the Virus; however, multiple expert reports suggest that an adequately-tested vaccine is not likely to be available until around early – mid year 2021.</a:t>
            </a:r>
          </a:p>
          <a:p>
            <a:pPr algn="just"/>
            <a:r>
              <a:rPr lang="en-GB" dirty="0" smtClean="0"/>
              <a:t>As at the time of writing, there have been 9.1 million confirmed cases globally, with almost 4.5 million recoveries, and at least 470,000 deaths.</a:t>
            </a:r>
          </a:p>
        </p:txBody>
      </p:sp>
    </p:spTree>
    <p:extLst>
      <p:ext uri="{BB962C8B-B14F-4D97-AF65-F5344CB8AC3E}">
        <p14:creationId xmlns:p14="http://schemas.microsoft.com/office/powerpoint/2010/main" val="841753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GB" sz="9600" b="1" dirty="0" smtClean="0"/>
              <a:t>THE FRACTURES OF LOSSES</a:t>
            </a:r>
            <a:endParaRPr lang="en-GB" sz="9600" b="1" dirty="0"/>
          </a:p>
        </p:txBody>
      </p:sp>
      <p:sp>
        <p:nvSpPr>
          <p:cNvPr id="6" name="Text Placeholder 5"/>
          <p:cNvSpPr>
            <a:spLocks noGrp="1"/>
          </p:cNvSpPr>
          <p:nvPr>
            <p:ph type="body" idx="1"/>
          </p:nvPr>
        </p:nvSpPr>
        <p:spPr/>
        <p:txBody>
          <a:bodyPr>
            <a:normAutofit/>
          </a:bodyPr>
          <a:lstStyle/>
          <a:p>
            <a:pPr algn="ctr"/>
            <a:r>
              <a:rPr lang="en-GB" sz="2800" dirty="0" smtClean="0"/>
              <a:t>AFFECTING EMPLOYMENT, COMMERCE &amp; INDUSTRY, HUMAN LIVES, GLOBAL ECONOMY, POLITICAL RELATIONS, EDUCATION, AVIATION &amp; TOURISM, AND ENTERPRISE/BUSINESS.</a:t>
            </a:r>
            <a:endParaRPr lang="en-GB" sz="2800" dirty="0"/>
          </a:p>
        </p:txBody>
      </p:sp>
    </p:spTree>
    <p:extLst>
      <p:ext uri="{BB962C8B-B14F-4D97-AF65-F5344CB8AC3E}">
        <p14:creationId xmlns:p14="http://schemas.microsoft.com/office/powerpoint/2010/main" val="4088466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SHUTTERING OF BUSINESSES</a:t>
            </a:r>
            <a:endParaRPr lang="en-GB" sz="6000" b="1" dirty="0"/>
          </a:p>
        </p:txBody>
      </p:sp>
      <p:cxnSp>
        <p:nvCxnSpPr>
          <p:cNvPr id="8" name="Straight Connector 7"/>
          <p:cNvCxnSpPr/>
          <p:nvPr/>
        </p:nvCxnSpPr>
        <p:spPr>
          <a:xfrm>
            <a:off x="6129996" y="1797489"/>
            <a:ext cx="0" cy="4351338"/>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838200" y="4833349"/>
            <a:ext cx="5181600" cy="923330"/>
          </a:xfrm>
          <a:prstGeom prst="rect">
            <a:avLst/>
          </a:prstGeom>
          <a:noFill/>
        </p:spPr>
        <p:txBody>
          <a:bodyPr wrap="square" rtlCol="0">
            <a:spAutoFit/>
          </a:bodyPr>
          <a:lstStyle/>
          <a:p>
            <a:pPr algn="just"/>
            <a:r>
              <a:rPr lang="en-GB" b="1" dirty="0" smtClean="0">
                <a:latin typeface="Arial" panose="020B0604020202020204" pitchFamily="34" charset="0"/>
                <a:cs typeface="Arial" panose="020B0604020202020204" pitchFamily="34" charset="0"/>
              </a:rPr>
              <a:t>Businesses were also shuttered as part of measures to contain the spread of CoViD-19.</a:t>
            </a:r>
            <a:endParaRPr lang="en-GB" dirty="0">
              <a:latin typeface="Arial" panose="020B0604020202020204" pitchFamily="34" charset="0"/>
              <a:cs typeface="Arial" panose="020B0604020202020204" pitchFamily="34" charset="0"/>
            </a:endParaRPr>
          </a:p>
          <a:p>
            <a:pPr algn="just"/>
            <a:r>
              <a:rPr lang="en-GB" i="1" dirty="0" smtClean="0"/>
              <a:t>IMAGE </a:t>
            </a:r>
            <a:r>
              <a:rPr lang="en-GB" i="1" dirty="0"/>
              <a:t>SOURCE:</a:t>
            </a:r>
            <a:r>
              <a:rPr lang="en-GB" dirty="0" smtClean="0"/>
              <a:t> GETTY Images / BBC.</a:t>
            </a:r>
            <a:endParaRPr lang="en-GB" dirty="0"/>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797489"/>
            <a:ext cx="5181600" cy="2914650"/>
          </a:xfrm>
        </p:spPr>
      </p:pic>
      <p:sp>
        <p:nvSpPr>
          <p:cNvPr id="5" name="Content Placeholder 4"/>
          <p:cNvSpPr>
            <a:spLocks noGrp="1"/>
          </p:cNvSpPr>
          <p:nvPr>
            <p:ph sz="half" idx="2"/>
          </p:nvPr>
        </p:nvSpPr>
        <p:spPr/>
        <p:txBody>
          <a:bodyPr/>
          <a:lstStyle/>
          <a:p>
            <a:pPr algn="just"/>
            <a:r>
              <a:rPr lang="en-GB" dirty="0" smtClean="0"/>
              <a:t>Many (non-essential) </a:t>
            </a:r>
            <a:r>
              <a:rPr lang="en-GB" dirty="0"/>
              <a:t>b</a:t>
            </a:r>
            <a:r>
              <a:rPr lang="en-GB" dirty="0" smtClean="0"/>
              <a:t>usinesses were shuttered as part of efforts to cope with the spread of the rampaging Pandemic occasioned by the CoViD-19 Virus.</a:t>
            </a:r>
          </a:p>
          <a:p>
            <a:pPr algn="just"/>
            <a:r>
              <a:rPr lang="en-GB" dirty="0" smtClean="0"/>
              <a:t>Essential businesses were forced to scale-down operations and limited interactions between people.</a:t>
            </a:r>
            <a:endParaRPr lang="en-GB" dirty="0"/>
          </a:p>
        </p:txBody>
      </p:sp>
    </p:spTree>
    <p:extLst>
      <p:ext uri="{BB962C8B-B14F-4D97-AF65-F5344CB8AC3E}">
        <p14:creationId xmlns:p14="http://schemas.microsoft.com/office/powerpoint/2010/main" val="2501434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MASSIVE UNEMPLOYMENT</a:t>
            </a:r>
            <a:endParaRPr lang="en-GB" sz="6000" b="1" dirty="0"/>
          </a:p>
        </p:txBody>
      </p:sp>
      <p:sp>
        <p:nvSpPr>
          <p:cNvPr id="6" name="Content Placeholder 5"/>
          <p:cNvSpPr>
            <a:spLocks noGrp="1"/>
          </p:cNvSpPr>
          <p:nvPr>
            <p:ph sz="half" idx="2"/>
          </p:nvPr>
        </p:nvSpPr>
        <p:spPr/>
        <p:txBody>
          <a:bodyPr>
            <a:normAutofit/>
          </a:bodyPr>
          <a:lstStyle/>
          <a:p>
            <a:pPr algn="just"/>
            <a:r>
              <a:rPr lang="en-US" dirty="0" smtClean="0">
                <a:cs typeface="Aharoni" panose="02010803020104030203" pitchFamily="2" charset="-79"/>
              </a:rPr>
              <a:t>The shuttering of businesses was quickly followed by a massive rise in global unemployment numbers that reached tens of millions within only the first few weeks of Lockdowns.</a:t>
            </a:r>
          </a:p>
          <a:p>
            <a:pPr algn="just"/>
            <a:r>
              <a:rPr lang="en-US" dirty="0" smtClean="0">
                <a:cs typeface="Aharoni" panose="02010803020104030203" pitchFamily="2" charset="-79"/>
              </a:rPr>
              <a:t>Companies found it difficult to sustain employee capacity in the face of highly-scaled-down business operations.</a:t>
            </a:r>
            <a:endParaRPr lang="en-US" dirty="0">
              <a:cs typeface="Aharoni" panose="02010803020104030203" pitchFamily="2" charset="-79"/>
            </a:endParaRPr>
          </a:p>
        </p:txBody>
      </p:sp>
      <p:cxnSp>
        <p:nvCxnSpPr>
          <p:cNvPr id="8" name="Straight Connector 7"/>
          <p:cNvCxnSpPr/>
          <p:nvPr/>
        </p:nvCxnSpPr>
        <p:spPr>
          <a:xfrm>
            <a:off x="6129996" y="1797489"/>
            <a:ext cx="0" cy="4351338"/>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5181600" cy="2912687"/>
          </a:xfrm>
        </p:spPr>
      </p:pic>
      <p:sp>
        <p:nvSpPr>
          <p:cNvPr id="7" name="TextBox 6"/>
          <p:cNvSpPr txBox="1"/>
          <p:nvPr/>
        </p:nvSpPr>
        <p:spPr>
          <a:xfrm>
            <a:off x="838200" y="4867422"/>
            <a:ext cx="5181600" cy="646331"/>
          </a:xfrm>
          <a:prstGeom prst="rect">
            <a:avLst/>
          </a:prstGeom>
          <a:noFill/>
        </p:spPr>
        <p:txBody>
          <a:bodyPr wrap="square" rtlCol="0">
            <a:spAutoFit/>
          </a:bodyPr>
          <a:lstStyle/>
          <a:p>
            <a:pPr algn="just"/>
            <a:r>
              <a:rPr lang="en-GB" b="1" dirty="0" smtClean="0">
                <a:latin typeface="Arial" panose="020B0604020202020204" pitchFamily="34" charset="0"/>
                <a:cs typeface="Arial" panose="020B0604020202020204" pitchFamily="34" charset="0"/>
              </a:rPr>
              <a:t>Australians queue to receive unemployment benefits.</a:t>
            </a:r>
            <a:r>
              <a:rPr lang="en-GB" dirty="0" smtClean="0">
                <a:latin typeface="Arial" panose="020B0604020202020204" pitchFamily="34" charset="0"/>
                <a:cs typeface="Arial" panose="020B0604020202020204" pitchFamily="34" charset="0"/>
              </a:rPr>
              <a:t> </a:t>
            </a:r>
            <a:r>
              <a:rPr lang="en-GB" i="1" dirty="0" smtClean="0"/>
              <a:t>IMAGE SOURCE:</a:t>
            </a:r>
            <a:r>
              <a:rPr lang="en-GB" dirty="0" smtClean="0"/>
              <a:t> GETTY Images / BBC.</a:t>
            </a:r>
            <a:endParaRPr lang="en-GB" dirty="0"/>
          </a:p>
        </p:txBody>
      </p:sp>
    </p:spTree>
    <p:extLst>
      <p:ext uri="{BB962C8B-B14F-4D97-AF65-F5344CB8AC3E}">
        <p14:creationId xmlns:p14="http://schemas.microsoft.com/office/powerpoint/2010/main" val="1619542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smtClean="0"/>
              <a:t>ECONOMIC DISTRESS</a:t>
            </a:r>
            <a:endParaRPr lang="en-GB" sz="6000" b="1" dirty="0"/>
          </a:p>
        </p:txBody>
      </p:sp>
      <p:sp>
        <p:nvSpPr>
          <p:cNvPr id="6" name="Content Placeholder 5"/>
          <p:cNvSpPr>
            <a:spLocks noGrp="1"/>
          </p:cNvSpPr>
          <p:nvPr>
            <p:ph sz="half" idx="2"/>
          </p:nvPr>
        </p:nvSpPr>
        <p:spPr/>
        <p:txBody>
          <a:bodyPr>
            <a:normAutofit/>
          </a:bodyPr>
          <a:lstStyle/>
          <a:p>
            <a:pPr algn="just"/>
            <a:r>
              <a:rPr lang="en-US" dirty="0" smtClean="0">
                <a:cs typeface="Aharoni" panose="02010803020104030203" pitchFamily="2" charset="-79"/>
              </a:rPr>
              <a:t>With prolonged lockdowns, and the national workforces at a standstill, the impact on the global economy was almost instantaneous.</a:t>
            </a:r>
          </a:p>
          <a:p>
            <a:pPr algn="just"/>
            <a:r>
              <a:rPr lang="en-US" dirty="0" smtClean="0">
                <a:cs typeface="Aharoni" panose="02010803020104030203" pitchFamily="2" charset="-79"/>
              </a:rPr>
              <a:t>Many developing countries have entered into recession, and some developed countries have been projected to follow suit in the coming weeks / months.</a:t>
            </a:r>
            <a:endParaRPr lang="en-US" dirty="0">
              <a:cs typeface="Aharoni" panose="02010803020104030203" pitchFamily="2" charset="-79"/>
            </a:endParaRPr>
          </a:p>
        </p:txBody>
      </p:sp>
      <p:cxnSp>
        <p:nvCxnSpPr>
          <p:cNvPr id="8" name="Straight Connector 7"/>
          <p:cNvCxnSpPr/>
          <p:nvPr/>
        </p:nvCxnSpPr>
        <p:spPr>
          <a:xfrm>
            <a:off x="6129996" y="1797489"/>
            <a:ext cx="0" cy="4351338"/>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797489"/>
            <a:ext cx="5181600" cy="3886200"/>
          </a:xfrm>
        </p:spPr>
      </p:pic>
      <p:sp>
        <p:nvSpPr>
          <p:cNvPr id="7" name="TextBox 6"/>
          <p:cNvSpPr txBox="1"/>
          <p:nvPr/>
        </p:nvSpPr>
        <p:spPr>
          <a:xfrm>
            <a:off x="838200" y="5683689"/>
            <a:ext cx="5181600" cy="646331"/>
          </a:xfrm>
          <a:prstGeom prst="rect">
            <a:avLst/>
          </a:prstGeom>
          <a:noFill/>
        </p:spPr>
        <p:txBody>
          <a:bodyPr wrap="square" rtlCol="0">
            <a:spAutoFit/>
          </a:bodyPr>
          <a:lstStyle/>
          <a:p>
            <a:pPr algn="just"/>
            <a:r>
              <a:rPr lang="en-GB" b="1" dirty="0" smtClean="0">
                <a:latin typeface="Arial" panose="020B0604020202020204" pitchFamily="34" charset="0"/>
                <a:cs typeface="Arial" panose="020B0604020202020204" pitchFamily="34" charset="0"/>
              </a:rPr>
              <a:t>CoViD-19 puts the global economy in distress.</a:t>
            </a:r>
            <a:r>
              <a:rPr lang="en-GB" dirty="0" smtClean="0">
                <a:latin typeface="Arial" panose="020B0604020202020204" pitchFamily="34" charset="0"/>
                <a:cs typeface="Arial" panose="020B0604020202020204" pitchFamily="34" charset="0"/>
              </a:rPr>
              <a:t> </a:t>
            </a:r>
            <a:r>
              <a:rPr lang="en-GB" i="1" dirty="0"/>
              <a:t>IMAGE SOURCE:</a:t>
            </a:r>
            <a:r>
              <a:rPr lang="en-GB" dirty="0" smtClean="0"/>
              <a:t> The Economic Times.</a:t>
            </a:r>
            <a:endParaRPr lang="en-GB" dirty="0"/>
          </a:p>
        </p:txBody>
      </p:sp>
    </p:spTree>
    <p:extLst>
      <p:ext uri="{BB962C8B-B14F-4D97-AF65-F5344CB8AC3E}">
        <p14:creationId xmlns:p14="http://schemas.microsoft.com/office/powerpoint/2010/main" val="1396087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1163</TotalTime>
  <Words>1967</Words>
  <Application>Microsoft Office PowerPoint</Application>
  <PresentationFormat>Widescreen</PresentationFormat>
  <Paragraphs>123</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Aharoni</vt:lpstr>
      <vt:lpstr>Arial</vt:lpstr>
      <vt:lpstr>Arial Black</vt:lpstr>
      <vt:lpstr>Bahnschrift</vt:lpstr>
      <vt:lpstr>Calibri</vt:lpstr>
      <vt:lpstr>Calibri Light</vt:lpstr>
      <vt:lpstr>Times New Roman</vt:lpstr>
      <vt:lpstr>Office Theme</vt:lpstr>
      <vt:lpstr>CoViD-19-AIMP: The New Normal</vt:lpstr>
      <vt:lpstr>PRESENTATION OUTLINE</vt:lpstr>
      <vt:lpstr>CoViD-19 IN SUMMARY</vt:lpstr>
      <vt:lpstr>CoViD-19 IN SUMMARY</vt:lpstr>
      <vt:lpstr>CoViD-19 IN SUMMARY</vt:lpstr>
      <vt:lpstr>THE FRACTURES OF LOSSES</vt:lpstr>
      <vt:lpstr>SHUTTERING OF BUSINESSES</vt:lpstr>
      <vt:lpstr>MASSIVE UNEMPLOYMENT</vt:lpstr>
      <vt:lpstr>ECONOMIC DISTRESS</vt:lpstr>
      <vt:lpstr>LOSS OF LIVES</vt:lpstr>
      <vt:lpstr>COMMERCE &amp; INDUSTRY</vt:lpstr>
      <vt:lpstr>AVIATION &amp; TOURISM</vt:lpstr>
      <vt:lpstr>STRAINED POLITICAL RELATIONS</vt:lpstr>
      <vt:lpstr>SHUTDOWNS OF SCHOOLS</vt:lpstr>
      <vt:lpstr>    THE NEW NORMAL </vt:lpstr>
      <vt:lpstr>THE NEW NORMAL</vt:lpstr>
      <vt:lpstr>VIRTUAL CONFERENCES &amp; MEETINGS</vt:lpstr>
      <vt:lpstr>ROBOTIC ATTENDANTS</vt:lpstr>
      <vt:lpstr>E-LEARNING</vt:lpstr>
      <vt:lpstr>WORK FROM HOME</vt:lpstr>
      <vt:lpstr>THE ROLE OF ROBOTICS &amp; ARTIFICIAL INTELLIGENCE</vt:lpstr>
      <vt:lpstr>MONITORING</vt:lpstr>
      <vt:lpstr>TELEMEDICINE</vt:lpstr>
      <vt:lpstr>CONTACTLESS SERVICE DELIVERY</vt:lpstr>
      <vt:lpstr>CONTACTLESS SERVICE DELIVERY</vt:lpstr>
      <vt:lpstr>BRINGING IT TOGETHER – AIMP</vt:lpstr>
      <vt:lpstr>BRINGING IT TOGETHER – AIMP</vt:lpstr>
      <vt:lpstr>CONCLUSION</vt:lpstr>
      <vt:lpstr>         CONCLUSION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IN BUSINESS</dc:title>
  <dc:creator>Emmanuel Ogu</dc:creator>
  <cp:lastModifiedBy>Windows User</cp:lastModifiedBy>
  <cp:revision>86</cp:revision>
  <dcterms:created xsi:type="dcterms:W3CDTF">2020-04-28T10:49:25Z</dcterms:created>
  <dcterms:modified xsi:type="dcterms:W3CDTF">2020-07-12T11:17:46Z</dcterms:modified>
</cp:coreProperties>
</file>